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71" r:id="rId3"/>
    <p:sldId id="269" r:id="rId4"/>
    <p:sldId id="276" r:id="rId5"/>
    <p:sldId id="272" r:id="rId6"/>
    <p:sldId id="270" r:id="rId7"/>
    <p:sldId id="274" r:id="rId8"/>
    <p:sldId id="278" r:id="rId9"/>
    <p:sldId id="279" r:id="rId10"/>
    <p:sldId id="280" r:id="rId11"/>
    <p:sldId id="284" r:id="rId12"/>
    <p:sldId id="286" r:id="rId13"/>
    <p:sldId id="258" r:id="rId14"/>
    <p:sldId id="273" r:id="rId15"/>
    <p:sldId id="261" r:id="rId16"/>
    <p:sldId id="263" r:id="rId17"/>
    <p:sldId id="289" r:id="rId18"/>
    <p:sldId id="264" r:id="rId19"/>
    <p:sldId id="265" r:id="rId20"/>
    <p:sldId id="266" r:id="rId21"/>
    <p:sldId id="267" r:id="rId22"/>
    <p:sldId id="287" r:id="rId23"/>
    <p:sldId id="268" r:id="rId24"/>
    <p:sldId id="256" r:id="rId25"/>
    <p:sldId id="281" r:id="rId26"/>
    <p:sldId id="288" r:id="rId27"/>
    <p:sldId id="283" r:id="rId28"/>
    <p:sldId id="277" r:id="rId29"/>
    <p:sldId id="285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4227-FD67-445E-902C-ECDB420EB843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B4BBF-3E2F-4C6B-84DF-50A5EA21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BAFD0-8B63-4B46-8D6F-EB84D8A7D2BE}" type="slidenum">
              <a:rPr lang="en-US"/>
              <a:pPr/>
              <a:t>28</a:t>
            </a:fld>
            <a:endParaRPr lang="en-US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eaLnBrk="0" hangingPunct="0"/>
            <a:fld id="{234A10EA-5E3E-48E3-A9A7-006D50F7036B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 eaLnBrk="0" hangingPunct="0"/>
              <a:t>28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5" tIns="45718" rIns="91435" bIns="45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BAFD0-8B63-4B46-8D6F-EB84D8A7D2BE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eaLnBrk="0" hangingPunct="0"/>
            <a:fld id="{234A10EA-5E3E-48E3-A9A7-006D50F7036B}" type="slidenum">
              <a:rPr lang="en-US" sz="1200">
                <a:ea typeface="Arial Unicode MS" pitchFamily="34" charset="-128"/>
                <a:cs typeface="Arial Unicode MS" pitchFamily="34" charset="-128"/>
              </a:rPr>
              <a:pPr algn="r" eaLnBrk="0" hangingPunct="0"/>
              <a:t>14</a:t>
            </a:fld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5" tIns="45718" rIns="91435" bIns="45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951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" y="568861"/>
            <a:ext cx="780624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2DFA-DD9E-4CD9-A51F-53E81A35B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plot_cellleak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plot_comp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plot_token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924800" cy="19050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  <a:cs typeface="+mj-cs"/>
              </a:rPr>
              <a:t>Development of a 20 GS/s Sampling Chip</a:t>
            </a:r>
            <a:br>
              <a:rPr lang="en-US" sz="4000" dirty="0" smtClean="0">
                <a:ea typeface="+mj-ea"/>
                <a:cs typeface="+mj-cs"/>
              </a:rPr>
            </a:br>
            <a:r>
              <a:rPr lang="en-US" sz="4000" dirty="0" smtClean="0">
                <a:ea typeface="+mj-ea"/>
                <a:cs typeface="+mj-cs"/>
              </a:rPr>
              <a:t>in 130nm CMOS Technology </a:t>
            </a:r>
            <a:r>
              <a:rPr lang="en-US" sz="2400" dirty="0" smtClean="0">
                <a:ea typeface="+mj-ea"/>
                <a:cs typeface="+mj-cs"/>
              </a:rPr>
              <a:t/>
            </a:r>
            <a:br>
              <a:rPr lang="en-US" sz="2400" dirty="0" smtClean="0">
                <a:ea typeface="+mj-ea"/>
                <a:cs typeface="+mj-cs"/>
              </a:rPr>
            </a:br>
            <a:endParaRPr lang="el-GR" sz="4000" i="1" dirty="0" smtClean="0">
              <a:solidFill>
                <a:srgbClr val="CC3300"/>
              </a:solidFill>
              <a:ea typeface="+mj-ea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305800" cy="2667000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  <a:ea typeface="+mn-ea"/>
                <a:cs typeface="+mn-cs"/>
              </a:rPr>
              <a:t>Jean-Francois </a:t>
            </a:r>
            <a:r>
              <a:rPr lang="en-US" sz="2000" dirty="0" err="1" smtClean="0">
                <a:solidFill>
                  <a:schemeClr val="tx1"/>
                </a:solidFill>
                <a:ea typeface="+mn-ea"/>
                <a:cs typeface="+mn-cs"/>
              </a:rPr>
              <a:t>Genat</a:t>
            </a:r>
            <a:endParaRPr lang="en-US" sz="20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On behalf of</a:t>
            </a:r>
          </a:p>
          <a:p>
            <a:pPr>
              <a:defRPr/>
            </a:pPr>
            <a:r>
              <a:rPr lang="en-US" sz="1700" dirty="0" err="1" smtClean="0">
                <a:solidFill>
                  <a:schemeClr val="tx1"/>
                </a:solidFill>
              </a:rPr>
              <a:t>Mircea</a:t>
            </a:r>
            <a:r>
              <a:rPr lang="en-US" sz="1700" dirty="0" smtClean="0">
                <a:solidFill>
                  <a:schemeClr val="tx1"/>
                </a:solidFill>
              </a:rPr>
              <a:t> Bogdan</a:t>
            </a:r>
            <a:r>
              <a:rPr lang="en-US" sz="1700" baseline="30000" dirty="0" smtClean="0">
                <a:solidFill>
                  <a:schemeClr val="tx1"/>
                </a:solidFill>
              </a:rPr>
              <a:t>1</a:t>
            </a:r>
            <a:r>
              <a:rPr lang="en-US" sz="1700" dirty="0" smtClean="0">
                <a:solidFill>
                  <a:schemeClr val="tx1"/>
                </a:solidFill>
              </a:rPr>
              <a:t>, Henry J. Frisch</a:t>
            </a:r>
            <a:r>
              <a:rPr lang="en-US" sz="1700" baseline="30000" dirty="0" smtClean="0">
                <a:solidFill>
                  <a:schemeClr val="tx1"/>
                </a:solidFill>
              </a:rPr>
              <a:t>1</a:t>
            </a:r>
            <a:r>
              <a:rPr lang="en-US" sz="1700" dirty="0" smtClean="0">
                <a:solidFill>
                  <a:schemeClr val="tx1"/>
                </a:solidFill>
              </a:rPr>
              <a:t>, </a:t>
            </a:r>
            <a:r>
              <a:rPr lang="en-US" sz="1700" dirty="0" err="1" smtClean="0">
                <a:solidFill>
                  <a:schemeClr val="tx1"/>
                </a:solidFill>
              </a:rPr>
              <a:t>Herve</a:t>
            </a:r>
            <a:r>
              <a:rPr lang="en-US" sz="1700" dirty="0" smtClean="0">
                <a:solidFill>
                  <a:schemeClr val="tx1"/>
                </a:solidFill>
              </a:rPr>
              <a:t> Grabas</a:t>
            </a:r>
            <a:r>
              <a:rPr lang="en-US" sz="1700" baseline="30000" dirty="0" smtClean="0">
                <a:solidFill>
                  <a:schemeClr val="tx1"/>
                </a:solidFill>
              </a:rPr>
              <a:t>3</a:t>
            </a:r>
            <a:r>
              <a:rPr lang="en-US" sz="1700" dirty="0" smtClean="0">
                <a:solidFill>
                  <a:schemeClr val="tx1"/>
                </a:solidFill>
              </a:rPr>
              <a:t>, Mary K. Heintz</a:t>
            </a:r>
            <a:r>
              <a:rPr lang="en-US" sz="1700" baseline="30000" dirty="0" smtClean="0">
                <a:solidFill>
                  <a:schemeClr val="tx1"/>
                </a:solidFill>
              </a:rPr>
              <a:t>1</a:t>
            </a:r>
            <a:r>
              <a:rPr lang="en-US" sz="1700" dirty="0" smtClean="0">
                <a:solidFill>
                  <a:schemeClr val="tx1"/>
                </a:solidFill>
              </a:rPr>
              <a:t>, Samuel Meehan</a:t>
            </a:r>
            <a:r>
              <a:rPr lang="en-US" sz="1700" baseline="30000" dirty="0" smtClean="0">
                <a:solidFill>
                  <a:schemeClr val="tx1"/>
                </a:solidFill>
              </a:rPr>
              <a:t>1</a:t>
            </a:r>
            <a:r>
              <a:rPr lang="en-US" sz="1700" dirty="0" smtClean="0">
                <a:solidFill>
                  <a:schemeClr val="tx1"/>
                </a:solidFill>
              </a:rPr>
              <a:t>, </a:t>
            </a:r>
          </a:p>
          <a:p>
            <a:pPr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Eric Oberla</a:t>
            </a:r>
            <a:r>
              <a:rPr lang="en-US" sz="1700" baseline="30000" dirty="0" smtClean="0">
                <a:solidFill>
                  <a:schemeClr val="tx1"/>
                </a:solidFill>
              </a:rPr>
              <a:t>1</a:t>
            </a:r>
            <a:r>
              <a:rPr lang="en-US" sz="1700" dirty="0" smtClean="0">
                <a:solidFill>
                  <a:schemeClr val="tx1"/>
                </a:solidFill>
              </a:rPr>
              <a:t>, Larry  Ruckman</a:t>
            </a:r>
            <a:r>
              <a:rPr lang="en-US" sz="1700" baseline="30000" dirty="0" smtClean="0">
                <a:solidFill>
                  <a:schemeClr val="tx1"/>
                </a:solidFill>
              </a:rPr>
              <a:t>2</a:t>
            </a:r>
            <a:r>
              <a:rPr lang="en-US" sz="1700" dirty="0" smtClean="0">
                <a:solidFill>
                  <a:schemeClr val="tx1"/>
                </a:solidFill>
              </a:rPr>
              <a:t>, </a:t>
            </a:r>
            <a:r>
              <a:rPr lang="en-US" sz="1700" dirty="0" err="1" smtClean="0">
                <a:solidFill>
                  <a:schemeClr val="tx1"/>
                </a:solidFill>
              </a:rPr>
              <a:t>Fukun</a:t>
            </a:r>
            <a:r>
              <a:rPr lang="en-US" sz="1700" dirty="0" smtClean="0">
                <a:solidFill>
                  <a:schemeClr val="tx1"/>
                </a:solidFill>
              </a:rPr>
              <a:t> Tang</a:t>
            </a:r>
            <a:r>
              <a:rPr lang="en-US" sz="1700" baseline="30000" dirty="0" smtClean="0">
                <a:solidFill>
                  <a:schemeClr val="tx1"/>
                </a:solidFill>
              </a:rPr>
              <a:t>1</a:t>
            </a:r>
            <a:r>
              <a:rPr lang="en-US" sz="1700" dirty="0" smtClean="0">
                <a:solidFill>
                  <a:schemeClr val="tx1"/>
                </a:solidFill>
              </a:rPr>
              <a:t>, Gary Varner</a:t>
            </a:r>
            <a:r>
              <a:rPr lang="en-US" sz="1700" baseline="30000" dirty="0" smtClean="0">
                <a:solidFill>
                  <a:schemeClr val="tx1"/>
                </a:solidFill>
              </a:rPr>
              <a:t>2</a:t>
            </a:r>
            <a:endParaRPr lang="en-US" sz="17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00B050"/>
                </a:solidFill>
                <a:ea typeface="+mn-ea"/>
                <a:cs typeface="+mn-cs"/>
              </a:rPr>
              <a:t>-   University of Chicago, </a:t>
            </a:r>
            <a:r>
              <a:rPr lang="en-US" sz="1600" dirty="0" err="1" smtClean="0">
                <a:solidFill>
                  <a:srgbClr val="00B050"/>
                </a:solidFill>
                <a:ea typeface="+mn-ea"/>
                <a:cs typeface="+mn-cs"/>
              </a:rPr>
              <a:t>Enrico</a:t>
            </a:r>
            <a:r>
              <a:rPr lang="en-US" sz="1600" dirty="0" smtClean="0">
                <a:solidFill>
                  <a:srgbClr val="00B050"/>
                </a:solidFill>
                <a:ea typeface="+mn-ea"/>
                <a:cs typeface="+mn-cs"/>
              </a:rPr>
              <a:t> Fermi Institute, </a:t>
            </a:r>
          </a:p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+mn-ea"/>
                <a:cs typeface="+mn-cs"/>
              </a:rPr>
              <a:t>-   University of </a:t>
            </a:r>
            <a:r>
              <a:rPr lang="en-US" sz="1600" dirty="0" err="1" smtClean="0">
                <a:solidFill>
                  <a:srgbClr val="00B050"/>
                </a:solidFill>
                <a:ea typeface="+mn-ea"/>
                <a:cs typeface="+mn-cs"/>
              </a:rPr>
              <a:t>Hawai’I</a:t>
            </a:r>
            <a:endParaRPr lang="en-US" sz="1600" dirty="0" smtClean="0">
              <a:solidFill>
                <a:srgbClr val="00B050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</a:rPr>
              <a:t>-   </a:t>
            </a:r>
            <a:r>
              <a:rPr lang="en-US" sz="1600" dirty="0" err="1" smtClean="0">
                <a:solidFill>
                  <a:srgbClr val="00B050"/>
                </a:solidFill>
              </a:rPr>
              <a:t>Ecole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Superieure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d’Electricite</a:t>
            </a:r>
            <a:r>
              <a:rPr lang="en-US" sz="1600" dirty="0" smtClean="0">
                <a:solidFill>
                  <a:srgbClr val="00B050"/>
                </a:solidFill>
              </a:rPr>
              <a:t>, France</a:t>
            </a:r>
            <a:endParaRPr lang="en-US" sz="1600" dirty="0">
              <a:solidFill>
                <a:srgbClr val="00B050"/>
              </a:solidFill>
              <a:ea typeface="+mn-ea"/>
              <a:cs typeface="+mn-cs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1219200" y="2438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kern="0" dirty="0" smtClean="0">
                <a:solidFill>
                  <a:schemeClr val="accent2">
                    <a:lumMod val="75000"/>
                  </a:schemeClr>
                </a:solidFill>
                <a:latin typeface="Apple Chancery"/>
                <a:ea typeface="+mn-ea"/>
                <a:cs typeface="Apple Chancery"/>
              </a:rPr>
              <a:t>2009 IEEE Nuclear Science   Symposium,   Orlando, Florida,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kern="0" dirty="0" smtClean="0">
                <a:solidFill>
                  <a:schemeClr val="accent2">
                    <a:lumMod val="75000"/>
                  </a:schemeClr>
                </a:solidFill>
                <a:latin typeface="Apple Chancery"/>
                <a:cs typeface="Apple Chancery"/>
              </a:rPr>
              <a:t>                                     </a:t>
            </a:r>
            <a:r>
              <a:rPr lang="en-US" kern="0" dirty="0" smtClean="0">
                <a:solidFill>
                  <a:schemeClr val="accent2">
                    <a:lumMod val="75000"/>
                  </a:schemeClr>
                </a:solidFill>
                <a:latin typeface="Apple Chancery"/>
                <a:ea typeface="+mn-ea"/>
                <a:cs typeface="Apple Chancery"/>
              </a:rPr>
              <a:t>  October 28</a:t>
            </a:r>
            <a:r>
              <a:rPr lang="en-US" kern="0" baseline="30000" dirty="0" smtClean="0">
                <a:solidFill>
                  <a:schemeClr val="accent2">
                    <a:lumMod val="75000"/>
                  </a:schemeClr>
                </a:solidFill>
                <a:latin typeface="Apple Chancery"/>
                <a:ea typeface="+mn-ea"/>
                <a:cs typeface="Apple Chancery"/>
              </a:rPr>
              <a:t>th</a:t>
            </a:r>
            <a:r>
              <a:rPr lang="en-US" kern="0" dirty="0" smtClean="0">
                <a:solidFill>
                  <a:schemeClr val="accent2">
                    <a:lumMod val="75000"/>
                  </a:schemeClr>
                </a:solidFill>
                <a:latin typeface="Apple Chancery"/>
                <a:ea typeface="+mn-ea"/>
                <a:cs typeface="Apple Chancery"/>
              </a:rPr>
              <a:t> 2009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kumimoji="0" lang="el-GR" sz="280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pple Chancery"/>
              <a:ea typeface="+mn-ea"/>
              <a:cs typeface="Apple Chancery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pple Chancery"/>
              <a:ea typeface="+mn-ea"/>
              <a:cs typeface="Apple Chancery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10/28/09</a:t>
            </a: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7F21B-F247-F04E-9D13-26F3E84C3BC4}" type="slidenum">
              <a:rPr lang="el-GR" altLang="en-US" smtClean="0"/>
              <a:pPr>
                <a:defRPr/>
              </a:pPr>
              <a:t>1</a:t>
            </a:fld>
            <a:endParaRPr lang="el-GR" altLang="en-US"/>
          </a:p>
        </p:txBody>
      </p:sp>
      <p:pic>
        <p:nvPicPr>
          <p:cNvPr id="9" name="Picture 4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11863"/>
            <a:ext cx="9144000" cy="5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285750"/>
            <a:ext cx="1711325" cy="5929313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</p:spPr>
      </p:pic>
      <p:grpSp>
        <p:nvGrpSpPr>
          <p:cNvPr id="2" name="Groupe 27"/>
          <p:cNvGrpSpPr>
            <a:grpSpLocks/>
          </p:cNvGrpSpPr>
          <p:nvPr/>
        </p:nvGrpSpPr>
        <p:grpSpPr bwMode="auto">
          <a:xfrm>
            <a:off x="1857375" y="285750"/>
            <a:ext cx="5291138" cy="2665413"/>
            <a:chOff x="1857356" y="285728"/>
            <a:chExt cx="5291180" cy="2665870"/>
          </a:xfrm>
        </p:grpSpPr>
        <p:pic>
          <p:nvPicPr>
            <p:cNvPr id="2049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6" y="285728"/>
              <a:ext cx="5291180" cy="266587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5" name="Ellipse 4"/>
            <p:cNvSpPr/>
            <p:nvPr/>
          </p:nvSpPr>
          <p:spPr>
            <a:xfrm>
              <a:off x="1857356" y="1786173"/>
              <a:ext cx="2536845" cy="85739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2844789" y="928776"/>
              <a:ext cx="844557" cy="714497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²</a:t>
              </a:r>
            </a:p>
          </p:txBody>
        </p:sp>
        <p:sp>
          <p:nvSpPr>
            <p:cNvPr id="7" name="Ellipse 6"/>
            <p:cNvSpPr/>
            <p:nvPr/>
          </p:nvSpPr>
          <p:spPr>
            <a:xfrm rot="20085003">
              <a:off x="4038598" y="1060561"/>
              <a:ext cx="1762139" cy="714497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5803912" y="1071676"/>
              <a:ext cx="704856" cy="571598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857489" y="500078"/>
              <a:ext cx="1214448" cy="308028"/>
            </a:xfrm>
            <a:prstGeom prst="rect">
              <a:avLst/>
            </a:prstGeom>
            <a:noFill/>
            <a:ln w="28575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chemeClr val="tx2"/>
                  </a:solidFill>
                  <a:latin typeface="+mn-lt"/>
                </a:rPr>
                <a:t>Input </a:t>
              </a:r>
              <a:r>
                <a:rPr lang="fr-FR" sz="1400" dirty="0" err="1">
                  <a:solidFill>
                    <a:schemeClr val="tx2"/>
                  </a:solidFill>
                  <a:latin typeface="+mn-lt"/>
                </a:rPr>
                <a:t>switch</a:t>
              </a:r>
              <a:endParaRPr lang="fr-FR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572135" y="1929073"/>
              <a:ext cx="785819" cy="522377"/>
            </a:xfrm>
            <a:prstGeom prst="rect">
              <a:avLst/>
            </a:prstGeom>
            <a:noFill/>
            <a:ln w="28575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err="1">
                  <a:latin typeface="+mn-lt"/>
                </a:rPr>
                <a:t>Current</a:t>
              </a:r>
              <a:r>
                <a:rPr lang="fr-FR" sz="1400" dirty="0">
                  <a:latin typeface="+mn-lt"/>
                </a:rPr>
                <a:t> source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143374" y="571527"/>
              <a:ext cx="1643076" cy="738315"/>
            </a:xfrm>
            <a:prstGeom prst="rect">
              <a:avLst/>
            </a:prstGeom>
            <a:noFill/>
            <a:ln w="28575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7030A0"/>
                  </a:solidFill>
                  <a:latin typeface="+mn-lt"/>
                </a:rPr>
                <a:t>Storage capacitance &amp; </a:t>
              </a:r>
              <a:r>
                <a:rPr lang="fr-FR" sz="1400" dirty="0" err="1">
                  <a:solidFill>
                    <a:srgbClr val="7030A0"/>
                  </a:solidFill>
                  <a:latin typeface="+mn-lt"/>
                </a:rPr>
                <a:t>Nfet</a:t>
              </a:r>
              <a:r>
                <a:rPr lang="fr-FR" sz="1400" dirty="0">
                  <a:solidFill>
                    <a:srgbClr val="7030A0"/>
                  </a:solidFill>
                  <a:latin typeface="+mn-lt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857888" y="642977"/>
              <a:ext cx="1285885" cy="308028"/>
            </a:xfrm>
            <a:prstGeom prst="rect">
              <a:avLst/>
            </a:prstGeom>
            <a:noFill/>
            <a:ln w="28575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0B050"/>
                  </a:solidFill>
                  <a:latin typeface="+mn-lt"/>
                </a:rPr>
                <a:t>Output </a:t>
              </a:r>
              <a:r>
                <a:rPr lang="fr-FR" sz="1400" dirty="0" err="1">
                  <a:solidFill>
                    <a:srgbClr val="00B050"/>
                  </a:solidFill>
                  <a:latin typeface="+mn-lt"/>
                </a:rPr>
                <a:t>switch</a:t>
              </a:r>
              <a:endParaRPr lang="fr-FR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571870" y="2572120"/>
              <a:ext cx="1285885" cy="308028"/>
            </a:xfrm>
            <a:prstGeom prst="rect">
              <a:avLst/>
            </a:prstGeom>
            <a:noFill/>
            <a:ln w="28575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FF0000"/>
                  </a:solidFill>
                  <a:latin typeface="+mn-lt"/>
                </a:rPr>
                <a:t>Multiplexer</a:t>
              </a:r>
            </a:p>
          </p:txBody>
        </p:sp>
        <p:sp>
          <p:nvSpPr>
            <p:cNvPr id="27" name="Ellipse 26"/>
            <p:cNvSpPr/>
            <p:nvPr/>
          </p:nvSpPr>
          <p:spPr>
            <a:xfrm>
              <a:off x="5000631" y="1786173"/>
              <a:ext cx="571505" cy="50014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142875" y="285750"/>
            <a:ext cx="1571625" cy="8302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/>
              <a:t>Sampling</a:t>
            </a:r>
            <a:r>
              <a:rPr lang="fr-FR" sz="2400" dirty="0"/>
              <a:t> </a:t>
            </a:r>
            <a:r>
              <a:rPr lang="fr-FR" sz="2400" dirty="0" err="1"/>
              <a:t>cell</a:t>
            </a:r>
            <a:endParaRPr lang="fr-FR" sz="2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7467600" y="5638800"/>
            <a:ext cx="1428750" cy="36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Layout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638800" y="2590800"/>
            <a:ext cx="1643063" cy="36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Schematic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489" name="ZoneTexte 28"/>
          <p:cNvSpPr txBox="1">
            <a:spLocks noChangeArrowheads="1"/>
          </p:cNvSpPr>
          <p:nvPr/>
        </p:nvSpPr>
        <p:spPr bwMode="auto">
          <a:xfrm>
            <a:off x="0" y="1714500"/>
            <a:ext cx="2286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Gill Sans MT" pitchFamily="34" charset="0"/>
              </a:rPr>
              <a:t>Sampling</a:t>
            </a:r>
            <a:r>
              <a:rPr lang="fr-FR" dirty="0" smtClean="0">
                <a:latin typeface="Gill Sans MT" pitchFamily="34" charset="0"/>
              </a:rPr>
              <a:t> Capacitance</a:t>
            </a:r>
          </a:p>
          <a:p>
            <a:r>
              <a:rPr lang="fr-FR" dirty="0" smtClean="0">
                <a:latin typeface="Gill Sans MT" pitchFamily="34" charset="0"/>
              </a:rPr>
              <a:t>40fF</a:t>
            </a:r>
            <a:endParaRPr lang="fr-FR" dirty="0">
              <a:latin typeface="Gill Sans MT" pitchFamily="34" charset="0"/>
            </a:endParaRPr>
          </a:p>
          <a:p>
            <a:endParaRPr lang="fr-FR" dirty="0">
              <a:latin typeface="Gill Sans MT" pitchFamily="34" charset="0"/>
            </a:endParaRPr>
          </a:p>
          <a:p>
            <a:r>
              <a:rPr lang="fr-FR" dirty="0">
                <a:latin typeface="Gill Sans MT" pitchFamily="34" charset="0"/>
              </a:rPr>
              <a:t>Switch </a:t>
            </a:r>
            <a:r>
              <a:rPr lang="fr-FR" dirty="0" err="1">
                <a:latin typeface="Gill Sans MT" pitchFamily="34" charset="0"/>
              </a:rPr>
              <a:t>resistance</a:t>
            </a:r>
            <a:r>
              <a:rPr lang="fr-FR" dirty="0">
                <a:latin typeface="Gill Sans MT" pitchFamily="34" charset="0"/>
              </a:rPr>
              <a:t>: </a:t>
            </a:r>
            <a:endParaRPr lang="fr-FR" dirty="0" smtClean="0">
              <a:latin typeface="Gill Sans MT" pitchFamily="34" charset="0"/>
            </a:endParaRPr>
          </a:p>
          <a:p>
            <a:r>
              <a:rPr lang="fr-FR" dirty="0" smtClean="0">
                <a:latin typeface="Gill Sans MT" pitchFamily="34" charset="0"/>
              </a:rPr>
              <a:t>1k</a:t>
            </a:r>
            <a:r>
              <a:rPr lang="fr-FR" dirty="0" smtClean="0">
                <a:latin typeface="Symbol" pitchFamily="18" charset="2"/>
              </a:rPr>
              <a:t>W</a:t>
            </a:r>
            <a:endParaRPr lang="fr-FR" dirty="0">
              <a:latin typeface="Gill Sans MT" pitchFamily="34" charset="0"/>
            </a:endParaRPr>
          </a:p>
          <a:p>
            <a:endParaRPr lang="fr-FR" dirty="0">
              <a:latin typeface="Gill Sans MT" pitchFamily="34" charset="0"/>
            </a:endParaRPr>
          </a:p>
          <a:p>
            <a:r>
              <a:rPr lang="fr-FR" dirty="0">
                <a:latin typeface="Gill Sans MT" pitchFamily="34" charset="0"/>
              </a:rPr>
              <a:t>1-</a:t>
            </a:r>
            <a:r>
              <a:rPr lang="fr-FR" dirty="0" err="1">
                <a:latin typeface="Gill Sans MT" pitchFamily="34" charset="0"/>
              </a:rPr>
              <a:t>cell</a:t>
            </a:r>
            <a:r>
              <a:rPr lang="fr-FR" dirty="0">
                <a:latin typeface="Gill Sans MT" pitchFamily="34" charset="0"/>
              </a:rPr>
              <a:t> </a:t>
            </a:r>
            <a:r>
              <a:rPr lang="fr-FR" dirty="0" err="1">
                <a:latin typeface="Gill Sans MT" pitchFamily="34" charset="0"/>
              </a:rPr>
              <a:t>bandwidth</a:t>
            </a:r>
            <a:r>
              <a:rPr lang="fr-FR" dirty="0">
                <a:latin typeface="Gill Sans MT" pitchFamily="34" charset="0"/>
              </a:rPr>
              <a:t>: </a:t>
            </a:r>
          </a:p>
          <a:p>
            <a:r>
              <a:rPr lang="fr-FR" dirty="0">
                <a:latin typeface="Gill Sans MT" pitchFamily="34" charset="0"/>
              </a:rPr>
              <a:t>1/2</a:t>
            </a:r>
            <a:r>
              <a:rPr lang="fr-FR" dirty="0">
                <a:latin typeface="Symbol" pitchFamily="18" charset="2"/>
              </a:rPr>
              <a:t>p</a:t>
            </a:r>
            <a:r>
              <a:rPr lang="fr-FR" dirty="0">
                <a:latin typeface="Gill Sans MT" pitchFamily="34" charset="0"/>
              </a:rPr>
              <a:t>RC = 10GHz</a:t>
            </a:r>
          </a:p>
          <a:p>
            <a:endParaRPr lang="fr-FR" dirty="0">
              <a:latin typeface="Gill Sans MT" pitchFamily="34" charset="0"/>
            </a:endParaRPr>
          </a:p>
          <a:p>
            <a:r>
              <a:rPr lang="fr-FR" dirty="0" err="1" smtClean="0">
                <a:latin typeface="Gill Sans MT" pitchFamily="34" charset="0"/>
              </a:rPr>
              <a:t>Analog</a:t>
            </a:r>
            <a:r>
              <a:rPr lang="fr-FR" dirty="0" smtClean="0">
                <a:latin typeface="Gill Sans MT" pitchFamily="34" charset="0"/>
              </a:rPr>
              <a:t> </a:t>
            </a:r>
            <a:r>
              <a:rPr lang="fr-FR" dirty="0" err="1" smtClean="0">
                <a:latin typeface="Gill Sans MT" pitchFamily="34" charset="0"/>
              </a:rPr>
              <a:t>bandwidth</a:t>
            </a:r>
            <a:r>
              <a:rPr lang="fr-FR" dirty="0" smtClean="0">
                <a:latin typeface="Gill Sans MT" pitchFamily="34" charset="0"/>
              </a:rPr>
              <a:t> </a:t>
            </a:r>
          </a:p>
          <a:p>
            <a:r>
              <a:rPr lang="fr-FR" dirty="0" smtClean="0">
                <a:latin typeface="Gill Sans MT" pitchFamily="34" charset="0"/>
              </a:rPr>
              <a:t>1-3GHz</a:t>
            </a:r>
            <a:endParaRPr lang="fr-FR" dirty="0">
              <a:latin typeface="Gill Sans MT" pitchFamily="34" charset="0"/>
            </a:endParaRPr>
          </a:p>
          <a:p>
            <a:endParaRPr lang="fr-FR" dirty="0">
              <a:latin typeface="Gill Sans MT" pitchFamily="34" charset="0"/>
            </a:endParaRPr>
          </a:p>
          <a:p>
            <a:endParaRPr lang="fr-FR" dirty="0">
              <a:latin typeface="Gill Sans MT" pitchFamily="34" charset="0"/>
            </a:endParaRPr>
          </a:p>
          <a:p>
            <a:endParaRPr lang="fr-FR" dirty="0">
              <a:latin typeface="Gill Sans MT" pitchFamily="34" charset="0"/>
            </a:endParaRP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4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pic>
        <p:nvPicPr>
          <p:cNvPr id="20492" name="Picture 27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63098-51A1-4EB9-AA64-855FB15C9980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819400" y="43434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429000" y="419100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10000" y="43434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19600" y="419100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00600" y="43434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886200" y="4572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962400" y="4800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62400" y="4953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886994" y="51808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10000" y="54102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10000" y="5410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19400" y="3810000"/>
            <a:ext cx="279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switch      Read switch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142875" y="285750"/>
            <a:ext cx="157162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/>
              <a:t>Timing </a:t>
            </a:r>
            <a:r>
              <a:rPr lang="fr-FR" sz="2400" dirty="0" err="1" smtClean="0"/>
              <a:t>Generator</a:t>
            </a:r>
            <a:endParaRPr lang="fr-FR" sz="2400" dirty="0"/>
          </a:p>
        </p:txBody>
      </p:sp>
      <p:sp>
        <p:nvSpPr>
          <p:cNvPr id="20489" name="ZoneTexte 28"/>
          <p:cNvSpPr txBox="1">
            <a:spLocks noChangeArrowheads="1"/>
          </p:cNvSpPr>
          <p:nvPr/>
        </p:nvSpPr>
        <p:spPr bwMode="auto">
          <a:xfrm>
            <a:off x="0" y="1714500"/>
            <a:ext cx="556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Gill Sans MT" pitchFamily="34" charset="0"/>
              </a:rPr>
              <a:t>-   256 voltage </a:t>
            </a:r>
            <a:r>
              <a:rPr lang="fr-FR" dirty="0" err="1" smtClean="0">
                <a:latin typeface="Gill Sans MT" pitchFamily="34" charset="0"/>
              </a:rPr>
              <a:t>controlled</a:t>
            </a:r>
            <a:r>
              <a:rPr lang="fr-FR" dirty="0" smtClean="0">
                <a:latin typeface="Gill Sans MT" pitchFamily="34" charset="0"/>
              </a:rPr>
              <a:t> </a:t>
            </a:r>
            <a:r>
              <a:rPr lang="fr-FR" dirty="0" err="1" smtClean="0">
                <a:latin typeface="Gill Sans MT" pitchFamily="34" charset="0"/>
              </a:rPr>
              <a:t>delay</a:t>
            </a:r>
            <a:r>
              <a:rPr lang="fr-FR" dirty="0" smtClean="0">
                <a:latin typeface="Gill Sans MT" pitchFamily="34" charset="0"/>
              </a:rPr>
              <a:t> </a:t>
            </a:r>
            <a:r>
              <a:rPr lang="fr-FR" dirty="0" err="1" smtClean="0">
                <a:latin typeface="Gill Sans MT" pitchFamily="34" charset="0"/>
              </a:rPr>
              <a:t>cells</a:t>
            </a:r>
            <a:r>
              <a:rPr lang="fr-FR" dirty="0" smtClean="0">
                <a:latin typeface="Gill Sans MT" pitchFamily="34" charset="0"/>
              </a:rPr>
              <a:t> of 100-200ps</a:t>
            </a:r>
          </a:p>
          <a:p>
            <a:r>
              <a:rPr lang="fr-FR" dirty="0" smtClean="0">
                <a:latin typeface="Gill Sans MT" pitchFamily="34" charset="0"/>
              </a:rPr>
              <a:t>-   40 MHz </a:t>
            </a:r>
            <a:r>
              <a:rPr lang="fr-FR" dirty="0" err="1" smtClean="0">
                <a:latin typeface="Gill Sans MT" pitchFamily="34" charset="0"/>
              </a:rPr>
              <a:t>clock</a:t>
            </a:r>
            <a:r>
              <a:rPr lang="fr-FR" dirty="0" smtClean="0">
                <a:latin typeface="Gill Sans MT" pitchFamily="34" charset="0"/>
              </a:rPr>
              <a:t> </a:t>
            </a:r>
            <a:r>
              <a:rPr lang="fr-FR" dirty="0" err="1" smtClean="0">
                <a:latin typeface="Gill Sans MT" pitchFamily="34" charset="0"/>
              </a:rPr>
              <a:t>propagated</a:t>
            </a:r>
            <a:r>
              <a:rPr lang="fr-FR" dirty="0" smtClean="0">
                <a:latin typeface="Gill Sans MT" pitchFamily="34" charset="0"/>
              </a:rPr>
              <a:t> </a:t>
            </a:r>
            <a:r>
              <a:rPr lang="fr-FR" dirty="0" err="1" smtClean="0">
                <a:latin typeface="Gill Sans MT" pitchFamily="34" charset="0"/>
              </a:rPr>
              <a:t>through</a:t>
            </a:r>
            <a:r>
              <a:rPr lang="fr-FR" dirty="0" smtClean="0">
                <a:latin typeface="Gill Sans MT" pitchFamily="34" charset="0"/>
              </a:rPr>
              <a:t> </a:t>
            </a:r>
            <a:endParaRPr lang="fr-FR" dirty="0">
              <a:latin typeface="Gill Sans MT" pitchFamily="34" charset="0"/>
            </a:endParaRPr>
          </a:p>
          <a:p>
            <a:endParaRPr lang="fr-FR" dirty="0">
              <a:latin typeface="Gill Sans MT" pitchFamily="34" charset="0"/>
            </a:endParaRPr>
          </a:p>
          <a:p>
            <a:endParaRPr lang="fr-FR" dirty="0">
              <a:latin typeface="Gill Sans MT" pitchFamily="34" charset="0"/>
            </a:endParaRP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4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pic>
        <p:nvPicPr>
          <p:cNvPr id="20492" name="Picture 27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63098-51A1-4EB9-AA64-855FB15C9980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209800"/>
            <a:ext cx="4378539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28600" y="5181600"/>
            <a:ext cx="6144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Voltage Controlled Delay Cell</a:t>
            </a:r>
          </a:p>
          <a:p>
            <a:endParaRPr lang="en-US" dirty="0" smtClean="0"/>
          </a:p>
          <a:p>
            <a:r>
              <a:rPr lang="en-US" dirty="0" smtClean="0"/>
              <a:t>Test structure: Ring Oscillator made of two delay cells + inverter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/>
          <p:cNvSpPr txBox="1"/>
          <p:nvPr/>
        </p:nvSpPr>
        <p:spPr>
          <a:xfrm>
            <a:off x="142875" y="285750"/>
            <a:ext cx="157162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/>
              <a:t>ADC</a:t>
            </a:r>
            <a:endParaRPr lang="fr-FR" sz="2400" dirty="0"/>
          </a:p>
        </p:txBody>
      </p:sp>
      <p:sp>
        <p:nvSpPr>
          <p:cNvPr id="20489" name="ZoneTexte 28"/>
          <p:cNvSpPr txBox="1">
            <a:spLocks noChangeArrowheads="1"/>
          </p:cNvSpPr>
          <p:nvPr/>
        </p:nvSpPr>
        <p:spPr bwMode="auto">
          <a:xfrm>
            <a:off x="1447800" y="1447800"/>
            <a:ext cx="640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Gill Sans MT" pitchFamily="34" charset="0"/>
              </a:rPr>
              <a:t>Wilkinson:   </a:t>
            </a:r>
          </a:p>
          <a:p>
            <a:endParaRPr lang="fr-FR" sz="2400" dirty="0" smtClean="0">
              <a:latin typeface="Gill Sans MT" pitchFamily="34" charset="0"/>
            </a:endParaRPr>
          </a:p>
          <a:p>
            <a:r>
              <a:rPr lang="fr-FR" sz="2400" dirty="0" smtClean="0">
                <a:latin typeface="Gill Sans MT" pitchFamily="34" charset="0"/>
              </a:rPr>
              <a:t>     All </a:t>
            </a:r>
            <a:r>
              <a:rPr lang="fr-FR" sz="2400" dirty="0" err="1" smtClean="0">
                <a:latin typeface="Gill Sans MT" pitchFamily="34" charset="0"/>
              </a:rPr>
              <a:t>cells</a:t>
            </a:r>
            <a:r>
              <a:rPr lang="fr-FR" sz="2400" dirty="0" smtClean="0">
                <a:latin typeface="Gill Sans MT" pitchFamily="34" charset="0"/>
              </a:rPr>
              <a:t> </a:t>
            </a:r>
            <a:r>
              <a:rPr lang="fr-FR" sz="2400" dirty="0" err="1" smtClean="0">
                <a:latin typeface="Gill Sans MT" pitchFamily="34" charset="0"/>
              </a:rPr>
              <a:t>digitized</a:t>
            </a:r>
            <a:r>
              <a:rPr lang="fr-FR" sz="2400" dirty="0" smtClean="0">
                <a:latin typeface="Gill Sans MT" pitchFamily="34" charset="0"/>
              </a:rPr>
              <a:t> in one conversion cycle</a:t>
            </a:r>
          </a:p>
          <a:p>
            <a:r>
              <a:rPr lang="fr-FR" sz="2400" dirty="0" smtClean="0">
                <a:latin typeface="Gill Sans MT" pitchFamily="34" charset="0"/>
              </a:rPr>
              <a:t>-    </a:t>
            </a:r>
            <a:r>
              <a:rPr lang="fr-FR" sz="2400" dirty="0" err="1" smtClean="0">
                <a:latin typeface="Gill Sans MT" pitchFamily="34" charset="0"/>
              </a:rPr>
              <a:t>Ramp</a:t>
            </a:r>
            <a:r>
              <a:rPr lang="fr-FR" sz="2400" dirty="0" smtClean="0">
                <a:latin typeface="Gill Sans MT" pitchFamily="34" charset="0"/>
              </a:rPr>
              <a:t> </a:t>
            </a:r>
            <a:r>
              <a:rPr lang="fr-FR" sz="2400" dirty="0" err="1" smtClean="0">
                <a:latin typeface="Gill Sans MT" pitchFamily="34" charset="0"/>
              </a:rPr>
              <a:t>genetaror</a:t>
            </a:r>
            <a:endParaRPr lang="fr-FR" sz="2400" dirty="0" smtClean="0">
              <a:latin typeface="Gill Sans MT" pitchFamily="34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Gill Sans MT" pitchFamily="34" charset="0"/>
              </a:rPr>
              <a:t>    </a:t>
            </a:r>
            <a:r>
              <a:rPr lang="fr-FR" sz="2400" dirty="0" err="1" smtClean="0">
                <a:latin typeface="Gill Sans MT" pitchFamily="34" charset="0"/>
              </a:rPr>
              <a:t>Comparators</a:t>
            </a:r>
            <a:endParaRPr lang="fr-FR" sz="2400" dirty="0" smtClean="0">
              <a:latin typeface="Gill Sans MT" pitchFamily="34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Gill Sans MT" pitchFamily="34" charset="0"/>
              </a:rPr>
              <a:t>    </a:t>
            </a:r>
            <a:r>
              <a:rPr lang="fr-FR" sz="2400" dirty="0" err="1" smtClean="0">
                <a:latin typeface="Gill Sans MT" pitchFamily="34" charset="0"/>
              </a:rPr>
              <a:t>Counter</a:t>
            </a:r>
            <a:endParaRPr lang="fr-FR" sz="2400" dirty="0" smtClean="0">
              <a:latin typeface="Gill Sans MT" pitchFamily="34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Gill Sans MT" pitchFamily="34" charset="0"/>
              </a:rPr>
              <a:t>    </a:t>
            </a:r>
            <a:r>
              <a:rPr lang="fr-FR" sz="2400" dirty="0" err="1" smtClean="0">
                <a:latin typeface="Gill Sans MT" pitchFamily="34" charset="0"/>
              </a:rPr>
              <a:t>Clocked</a:t>
            </a:r>
            <a:r>
              <a:rPr lang="fr-FR" sz="2400" dirty="0" smtClean="0">
                <a:latin typeface="Gill Sans MT" pitchFamily="34" charset="0"/>
              </a:rPr>
              <a:t> by the ring </a:t>
            </a:r>
            <a:r>
              <a:rPr lang="fr-FR" sz="2400" dirty="0" err="1" smtClean="0">
                <a:latin typeface="Gill Sans MT" pitchFamily="34" charset="0"/>
              </a:rPr>
              <a:t>oscillator</a:t>
            </a:r>
            <a:r>
              <a:rPr lang="fr-FR" sz="2400" dirty="0" smtClean="0">
                <a:latin typeface="Gill Sans MT" pitchFamily="34" charset="0"/>
              </a:rPr>
              <a:t> </a:t>
            </a:r>
            <a:r>
              <a:rPr lang="fr-FR" sz="2400" dirty="0" err="1" smtClean="0">
                <a:latin typeface="Gill Sans MT" pitchFamily="34" charset="0"/>
              </a:rPr>
              <a:t>at</a:t>
            </a:r>
            <a:r>
              <a:rPr lang="fr-FR" sz="2400" dirty="0" smtClean="0">
                <a:latin typeface="Gill Sans MT" pitchFamily="34" charset="0"/>
              </a:rPr>
              <a:t> 1-2 GHz</a:t>
            </a:r>
            <a:endParaRPr lang="fr-FR" sz="2400" dirty="0">
              <a:latin typeface="Gill Sans MT" pitchFamily="34" charset="0"/>
            </a:endParaRPr>
          </a:p>
          <a:p>
            <a:endParaRPr lang="fr-FR" sz="2400" dirty="0">
              <a:latin typeface="Gill Sans MT" pitchFamily="34" charset="0"/>
            </a:endParaRPr>
          </a:p>
          <a:p>
            <a:endParaRPr lang="fr-FR" sz="2400" dirty="0">
              <a:latin typeface="Gill Sans MT" pitchFamily="34" charset="0"/>
            </a:endParaRP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4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ill Sans MT" pitchFamily="34" charset="0"/>
            </a:endParaRPr>
          </a:p>
        </p:txBody>
      </p:sp>
      <p:pic>
        <p:nvPicPr>
          <p:cNvPr id="20492" name="Picture 27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63098-51A1-4EB9-AA64-855FB15C9980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19600" y="6324600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8600" y="5181600"/>
            <a:ext cx="57218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</a:t>
            </a:r>
          </a:p>
          <a:p>
            <a:r>
              <a:rPr lang="en-US" sz="2400" dirty="0" smtClean="0"/>
              <a:t>Test structure:   Ring Oscillator,   Comparator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93921" y="0"/>
            <a:ext cx="7807680" cy="11463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ASIC pictures</a:t>
            </a:r>
          </a:p>
        </p:txBody>
      </p:sp>
      <p:pic>
        <p:nvPicPr>
          <p:cNvPr id="6147" name="Picture 3" descr="E:\asic\DSC02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5890680" cy="441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"/>
          <p:cNvSpPr txBox="1">
            <a:spLocks noChangeArrowheads="1"/>
          </p:cNvSpPr>
          <p:nvPr/>
        </p:nvSpPr>
        <p:spPr bwMode="auto">
          <a:xfrm>
            <a:off x="381000" y="5715000"/>
            <a:ext cx="4772640" cy="75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Received October 21</a:t>
            </a:r>
            <a:r>
              <a:rPr lang="en-GB" sz="1600" baseline="30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GB" sz="1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2009</a:t>
            </a:r>
            <a:endParaRPr lang="en-GB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338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pic>
        <p:nvPicPr>
          <p:cNvPr id="8" name="Picture 2" descr="E:\asic\DSC02822.JPG"/>
          <p:cNvPicPr>
            <a:picLocks noChangeAspect="1" noChangeArrowheads="1"/>
          </p:cNvPicPr>
          <p:nvPr/>
        </p:nvPicPr>
        <p:blipFill>
          <a:blip r:embed="rId4" cstate="print"/>
          <a:srcRect r="-1190" b="19997"/>
          <a:stretch>
            <a:fillRect/>
          </a:stretch>
        </p:blipFill>
        <p:spPr bwMode="auto">
          <a:xfrm>
            <a:off x="5943600" y="3276600"/>
            <a:ext cx="2661469" cy="280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91200" y="6172200"/>
            <a:ext cx="2415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 to be bump bonded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6172200" y="54864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456613" cy="661720"/>
          </a:xfrm>
        </p:spPr>
        <p:txBody>
          <a:bodyPr tIns="0" anchor="t">
            <a:spAutoFit/>
          </a:bodyPr>
          <a:lstStyle/>
          <a:p>
            <a:r>
              <a:rPr lang="en-US" sz="4000" dirty="0" smtClean="0"/>
              <a:t>Tests</a:t>
            </a:r>
            <a:endParaRPr lang="en-US" sz="4000" dirty="0"/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457200" y="1143000"/>
            <a:ext cx="8305800" cy="45858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-    First tests   (presented here)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  </a:t>
            </a:r>
          </a:p>
          <a:p>
            <a:r>
              <a:rPr lang="en-US" dirty="0" smtClean="0"/>
              <a:t>		-  Packaged chips</a:t>
            </a:r>
          </a:p>
          <a:p>
            <a:r>
              <a:rPr lang="en-US" dirty="0" smtClean="0"/>
              <a:t>		-  DC power </a:t>
            </a:r>
            <a:r>
              <a:rPr lang="en-US" dirty="0" err="1" smtClean="0"/>
              <a:t>vs</a:t>
            </a:r>
            <a:r>
              <a:rPr lang="en-US" dirty="0" smtClean="0"/>
              <a:t> biases,</a:t>
            </a:r>
          </a:p>
          <a:p>
            <a:r>
              <a:rPr lang="en-US" dirty="0" smtClean="0"/>
              <a:t>		-  Sampling cell response </a:t>
            </a:r>
            <a:r>
              <a:rPr lang="en-US" dirty="0" err="1" smtClean="0"/>
              <a:t>vs</a:t>
            </a:r>
            <a:r>
              <a:rPr lang="en-US" dirty="0" smtClean="0"/>
              <a:t> input</a:t>
            </a:r>
          </a:p>
          <a:p>
            <a:r>
              <a:rPr lang="en-US" dirty="0" smtClean="0"/>
              <a:t>                                   -  ADC’s comparator </a:t>
            </a:r>
          </a:p>
          <a:p>
            <a:pPr marL="0" lvl="2"/>
            <a:r>
              <a:rPr lang="en-US" dirty="0" smtClean="0"/>
              <a:t>		-  Leakages (voltage droop) </a:t>
            </a:r>
          </a:p>
          <a:p>
            <a:r>
              <a:rPr lang="en-US" dirty="0" smtClean="0"/>
              <a:t>		-  Readout, token passing</a:t>
            </a:r>
          </a:p>
          <a:p>
            <a:endParaRPr lang="en-US" sz="2000" dirty="0"/>
          </a:p>
          <a:p>
            <a:pPr>
              <a:buFontTx/>
              <a:buChar char="-"/>
            </a:pPr>
            <a:r>
              <a:rPr lang="en-US" sz="2000" dirty="0" smtClean="0"/>
              <a:t>    Fine tests 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	</a:t>
            </a:r>
            <a:r>
              <a:rPr lang="en-US" dirty="0" smtClean="0"/>
              <a:t>-  Chip on board (wire-bonding)</a:t>
            </a:r>
          </a:p>
          <a:p>
            <a:pPr lvl="2"/>
            <a:r>
              <a:rPr lang="en-US" dirty="0" smtClean="0"/>
              <a:t>	-  Sampling cell </a:t>
            </a:r>
            <a:r>
              <a:rPr lang="en-US" dirty="0" err="1" smtClean="0"/>
              <a:t>vs</a:t>
            </a:r>
            <a:r>
              <a:rPr lang="en-US" dirty="0" smtClean="0"/>
              <a:t> sampling window</a:t>
            </a:r>
          </a:p>
          <a:p>
            <a:pPr lvl="2"/>
            <a:r>
              <a:rPr lang="en-US" dirty="0" smtClean="0"/>
              <a:t>                  -  ADC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-  Max sampling speed</a:t>
            </a:r>
          </a:p>
          <a:p>
            <a:pPr lvl="2"/>
            <a:r>
              <a:rPr lang="en-US" dirty="0" smtClean="0"/>
              <a:t>	-  </a:t>
            </a:r>
            <a:r>
              <a:rPr lang="en-US" dirty="0" err="1" smtClean="0"/>
              <a:t>Linearities</a:t>
            </a:r>
            <a:r>
              <a:rPr lang="en-US" dirty="0" smtClean="0"/>
              <a:t>, dynamic range, readout speed</a:t>
            </a:r>
            <a:r>
              <a:rPr lang="en-US" sz="2000" dirty="0" smtClean="0"/>
              <a:t>.</a:t>
            </a:r>
          </a:p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pic>
        <p:nvPicPr>
          <p:cNvPr id="8" name="Picture 2" descr="C:\Users\Eric\Application Data\SSH\temp\DSC02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"/>
            <a:ext cx="2198189" cy="29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3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Test Results  -1</a:t>
            </a:r>
            <a:endParaRPr lang="en-US" sz="3300" kern="0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8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7810560" cy="26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2000" dirty="0">
              <a:solidFill>
                <a:srgbClr val="000000"/>
              </a:solidFill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buFont typeface="StarSymbol" charset="0"/>
              <a:buChar char="●"/>
            </a:pPr>
            <a:endParaRPr lang="en-US" sz="800" dirty="0">
              <a:solidFill>
                <a:srgbClr val="000000"/>
              </a:solidFill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2000" dirty="0" smtClean="0">
                <a:solidFill>
                  <a:srgbClr val="000000"/>
                </a:solidFill>
              </a:rPr>
              <a:t>-      Chip </a:t>
            </a:r>
            <a:r>
              <a:rPr lang="en-US" sz="2000" dirty="0">
                <a:solidFill>
                  <a:srgbClr val="000000"/>
                </a:solidFill>
              </a:rPr>
              <a:t>is drawing 250 </a:t>
            </a:r>
            <a:r>
              <a:rPr lang="en-US" sz="2000" dirty="0" err="1">
                <a:solidFill>
                  <a:srgbClr val="000000"/>
                </a:solidFill>
              </a:rPr>
              <a:t>mA</a:t>
            </a:r>
            <a:r>
              <a:rPr lang="en-US" sz="2000" dirty="0">
                <a:solidFill>
                  <a:srgbClr val="000000"/>
                </a:solidFill>
              </a:rPr>
              <a:t> @ 1.2 V </a:t>
            </a:r>
            <a:r>
              <a:rPr lang="en-US" sz="2000" dirty="0" smtClean="0">
                <a:solidFill>
                  <a:srgbClr val="000000"/>
                </a:solidFill>
              </a:rPr>
              <a:t>due to floating substrate ! 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2000" dirty="0" smtClean="0">
                <a:solidFill>
                  <a:srgbClr val="000000"/>
                </a:solidFill>
              </a:rPr>
              <a:t>      to be fixed at MOSIS this week.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2000" dirty="0" smtClean="0">
                <a:solidFill>
                  <a:srgbClr val="000000"/>
                </a:solidFill>
              </a:rPr>
              <a:t>-     Powers drawn from test structures </a:t>
            </a:r>
            <a:r>
              <a:rPr lang="en-US" sz="2000" dirty="0" err="1" smtClean="0">
                <a:solidFill>
                  <a:srgbClr val="000000"/>
                </a:solidFill>
              </a:rPr>
              <a:t>vs</a:t>
            </a:r>
            <a:r>
              <a:rPr lang="en-US" sz="2000" dirty="0" smtClean="0">
                <a:solidFill>
                  <a:srgbClr val="000000"/>
                </a:solidFill>
              </a:rPr>
              <a:t> DC bias control voltages are ok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3466080" cy="45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DC power</a:t>
            </a:r>
          </a:p>
          <a:p>
            <a:pPr marL="1036815" lvl="2" indent="-207363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</a:pPr>
            <a:endParaRPr lang="en-US" sz="1300" dirty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4"/>
          <p:cNvSpPr txBox="1">
            <a:spLocks/>
          </p:cNvSpPr>
          <p:nvPr/>
        </p:nvSpPr>
        <p:spPr>
          <a:xfrm>
            <a:off x="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10/28/09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38100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genat@hep.uchicago.edu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</a:t>
            </a:r>
            <a:fld id="{600A57D5-B27F-41A8-B5CD-1927E20034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4240" y="1143000"/>
            <a:ext cx="6449760" cy="463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3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Test Results -2</a:t>
            </a:r>
            <a:endParaRPr lang="en-US" sz="3300" kern="0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0" y="914400"/>
            <a:ext cx="3466080" cy="246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Sampling Cell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Ok, but unexpected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saturation                 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large V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in 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Vpol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= 0,0.2 V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Very close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simulation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(Next slide)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</a:pP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pic>
        <p:nvPicPr>
          <p:cNvPr id="9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6158880" cy="449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endParaRPr lang="en-US" sz="33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207361" y="898655"/>
            <a:ext cx="6161760" cy="62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Sampling Cell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25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</a:pPr>
            <a:endParaRPr lang="en-US" sz="1300" dirty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3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Test Results  -2</a:t>
            </a:r>
            <a:endParaRPr lang="en-US" sz="3300" kern="0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 txBox="1">
            <a:spLocks/>
          </p:cNvSpPr>
          <p:nvPr/>
        </p:nvSpPr>
        <p:spPr>
          <a:xfrm>
            <a:off x="38100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genat@hep.uchicago.edu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10/28/09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4114800"/>
            <a:ext cx="1752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close to the</a:t>
            </a:r>
          </a:p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  <a:fld id="{741F2DFA-DD9E-4CD9-A51F-53E81A35B5F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3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Test Results  -2</a:t>
            </a:r>
            <a:endParaRPr lang="en-US" sz="3300" kern="0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972160" y="1631692"/>
          <a:ext cx="6171840" cy="4769781"/>
        </p:xfrm>
        <a:graphic>
          <a:graphicData uri="http://schemas.openxmlformats.org/presentationml/2006/ole">
            <p:oleObj spid="_x0000_s2050" name="Acrobat Document" r:id="rId4" imgW="10068120" imgH="7766280" progId="AcroExch.Document.7">
              <p:link updateAutomatic="1"/>
            </p:oleObj>
          </a:graphicData>
        </a:graphic>
      </p:graphicFrame>
      <p:sp>
        <p:nvSpPr>
          <p:cNvPr id="2052" name="Rectangle 3"/>
          <p:cNvSpPr txBox="1">
            <a:spLocks noChangeArrowheads="1"/>
          </p:cNvSpPr>
          <p:nvPr/>
        </p:nvSpPr>
        <p:spPr bwMode="auto">
          <a:xfrm>
            <a:off x="0" y="762000"/>
            <a:ext cx="4572000" cy="341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Sampling Cell  </a:t>
            </a: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Leakage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1 -  input LOW, write switch CLOSED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2 -  input HI, switch CLOSED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3 -  input HI, switch OPEN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4  - input LOW, switch OPEN 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Leakage current is 7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pA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Much smaller than in simulation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4226400" y="4673291"/>
            <a:ext cx="207360" cy="2765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1300" kern="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194080" y="4673291"/>
            <a:ext cx="207360" cy="2765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1300" kern="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6092640" y="4673291"/>
            <a:ext cx="207360" cy="2765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1300" kern="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7060320" y="4673291"/>
            <a:ext cx="207360" cy="2765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1300" kern="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7338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5029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43000" y="487680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5029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133600" y="487680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4600" y="5029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600200" y="5257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6400" y="54864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76400" y="5638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600994" y="5866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24000" y="6096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000" y="60960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33400" y="4495800"/>
            <a:ext cx="279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switch      Read switch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078674"/>
            <a:ext cx="7331040" cy="544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endParaRPr lang="en-US" sz="33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7361" y="898655"/>
            <a:ext cx="3466080" cy="45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Ring Oscillator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300" kern="0" dirty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63200" y="1147801"/>
            <a:ext cx="3880800" cy="432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defRPr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2640" y="1908201"/>
            <a:ext cx="3051360" cy="311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 Measured up 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1.5 GHz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 Observation limited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the12 </a:t>
            </a:r>
            <a:r>
              <a:rPr 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 </a:t>
            </a: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counter used for test purposes.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 Can run presumably faster internally</a:t>
            </a:r>
            <a:endParaRPr lang="en-U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300" kern="0" dirty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580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3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Test Results -3</a:t>
            </a:r>
            <a:endParaRPr lang="en-US" sz="3300" kern="0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Motivation:  </a:t>
            </a:r>
            <a:r>
              <a:rPr lang="en-US" sz="3200" dirty="0" err="1" smtClean="0"/>
              <a:t>Picosecond</a:t>
            </a:r>
            <a:r>
              <a:rPr lang="en-US" sz="3200" dirty="0" smtClean="0"/>
              <a:t> timing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91600" cy="91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600" dirty="0" smtClean="0"/>
              <a:t>    </a:t>
            </a:r>
            <a:r>
              <a:rPr lang="en-US" sz="2300" dirty="0" smtClean="0"/>
              <a:t>Fast sampling allows reconstructing the time of arrival of a fast detector signal  to a few picoseconds knowing  the pulse waveform.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6149" name="Picture 4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FBFC1B-1E80-44EC-81D0-E52985033758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8" name="Picture 7" descr="gary_p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5429250" cy="415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962400"/>
            <a:ext cx="2863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Lab3  Switched Capacitor Array ASIC</a:t>
            </a:r>
          </a:p>
          <a:p>
            <a:r>
              <a:rPr lang="en-US" sz="1400" b="1" dirty="0" smtClean="0"/>
              <a:t> 250nm CMOS technology</a:t>
            </a:r>
            <a:endParaRPr lang="en-US" sz="1400" b="1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2895600" cy="365125"/>
          </a:xfrm>
        </p:spPr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972160" y="1216928"/>
          <a:ext cx="6171840" cy="4769781"/>
        </p:xfrm>
        <a:graphic>
          <a:graphicData uri="http://schemas.openxmlformats.org/presentationml/2006/ole">
            <p:oleObj spid="_x0000_s3074" name="Acrobat Document" r:id="rId4" imgW="10068120" imgH="7766280" progId="AcroExch.Document.7">
              <p:link updateAutomatic="1"/>
            </p:oleObj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0502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3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Test Results -4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7361" y="898654"/>
            <a:ext cx="3120480" cy="352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Comparator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500" u="sng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good news: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5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- switches as expected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sz="15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500" u="sng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 so clear: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5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- doesn’t reach +1.2 </a:t>
            </a:r>
            <a:r>
              <a:rPr lang="en-US" sz="15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Due to the floating substrate ?</a:t>
            </a:r>
            <a:endParaRPr lang="en-US" sz="15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5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5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sz="25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300" kern="0" dirty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pic>
        <p:nvPicPr>
          <p:cNvPr id="8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endParaRPr lang="en-US" sz="33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96000" y="1355183"/>
          <a:ext cx="5904000" cy="4562399"/>
        </p:xfrm>
        <a:graphic>
          <a:graphicData uri="http://schemas.openxmlformats.org/presentationml/2006/ole">
            <p:oleObj spid="_x0000_s4098" name="Acrobat Document" r:id="rId4" imgW="10068120" imgH="7766280" progId="AcroExch.Document.7">
              <p:link updateAutomatic="1"/>
            </p:oleObj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762000"/>
            <a:ext cx="3466080" cy="667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25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Readout Token</a:t>
            </a:r>
            <a:endParaRPr lang="en-US" sz="25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Read clock of 400 KHz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Token In </a:t>
            </a:r>
            <a:endParaRPr lang="en-US" sz="16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Clock pulse through a shift register</a:t>
            </a: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Token Out </a:t>
            </a:r>
            <a:endParaRPr lang="en-US" sz="16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Output 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after token passed to 256 registers (one clock period per register). 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Output measured delayed as expected, 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Digital data can be readout</a:t>
            </a: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.</a:t>
            </a:r>
            <a:endParaRPr lang="en-US" sz="25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/>
            </a:pPr>
            <a:endParaRPr lang="en-US" sz="1300" kern="0" dirty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  <a:defRPr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0502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3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Test Results -5</a:t>
            </a:r>
          </a:p>
        </p:txBody>
      </p:sp>
      <p:pic>
        <p:nvPicPr>
          <p:cNvPr id="9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609600" y="914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400" dirty="0" smtClean="0">
                <a:solidFill>
                  <a:srgbClr val="000000"/>
                </a:solidFill>
              </a:rPr>
              <a:t>   Most  of  the test  structures  have been tested as expected from simulations in  terms  of: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400" dirty="0" smtClean="0">
                <a:solidFill>
                  <a:srgbClr val="000000"/>
                </a:solidFill>
              </a:rPr>
              <a:t>-    Dynamic  range: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400" dirty="0" smtClean="0">
                <a:solidFill>
                  <a:srgbClr val="000000"/>
                </a:solidFill>
              </a:rPr>
              <a:t>          Sampling  cell runs ok within 0-700mV as simulated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400" dirty="0" smtClean="0">
                <a:solidFill>
                  <a:srgbClr val="000000"/>
                </a:solidFill>
              </a:rPr>
              <a:t> -   Speed: 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400" dirty="0" smtClean="0">
                <a:solidFill>
                  <a:srgbClr val="000000"/>
                </a:solidFill>
              </a:rPr>
              <a:t>          Up to 1.5 GHz ring oscillator 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400" dirty="0" smtClean="0">
                <a:solidFill>
                  <a:srgbClr val="000000"/>
                </a:solidFill>
              </a:rPr>
              <a:t> -    ADC :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400" dirty="0" smtClean="0">
                <a:solidFill>
                  <a:srgbClr val="000000"/>
                </a:solidFill>
              </a:rPr>
              <a:t>          Comparator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400" dirty="0" smtClean="0">
                <a:solidFill>
                  <a:srgbClr val="000000"/>
                </a:solidFill>
              </a:rPr>
              <a:t> -     Readout  logic 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400" dirty="0" smtClean="0">
                <a:solidFill>
                  <a:srgbClr val="FF0000"/>
                </a:solidFill>
              </a:rPr>
              <a:t>No  reason why  the  full  sampling channels  would not work  </a:t>
            </a:r>
            <a:endParaRPr lang="en-US" sz="2400" dirty="0">
              <a:solidFill>
                <a:srgbClr val="FF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600" dirty="0" smtClean="0"/>
              <a:t>Tests   Summary</a:t>
            </a:r>
            <a:endParaRPr lang="en-US" sz="33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pic>
        <p:nvPicPr>
          <p:cNvPr id="7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533400" y="17526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400" dirty="0" smtClean="0">
                <a:solidFill>
                  <a:srgbClr val="000000"/>
                </a:solidFill>
              </a:rPr>
              <a:t>   -   Tests from the test structures give mainly the expected results, even with a floating substrate !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2400" dirty="0" smtClean="0">
                <a:solidFill>
                  <a:srgbClr val="000000"/>
                </a:solidFill>
              </a:rPr>
              <a:t>   -    Next  tests  of  the  four  channels  should  demonstrate  that the ASIC is  fully  functional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600" dirty="0" smtClean="0"/>
              <a:t>Conclusion</a:t>
            </a:r>
            <a:endParaRPr lang="en-US" sz="33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pic>
        <p:nvPicPr>
          <p:cNvPr id="7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667000"/>
            <a:ext cx="6477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  Experience  from  the  first  ASIC</a:t>
            </a:r>
          </a:p>
          <a:p>
            <a:r>
              <a:rPr lang="en-US" sz="2400" dirty="0" smtClean="0"/>
              <a:t>-   Include low jitter PLL</a:t>
            </a:r>
          </a:p>
          <a:p>
            <a:r>
              <a:rPr lang="en-US" sz="2400" dirty="0" smtClean="0"/>
              <a:t>-   Improve  analog  bandwidth</a:t>
            </a:r>
          </a:p>
          <a:p>
            <a:r>
              <a:rPr lang="en-US" sz="2400" dirty="0" smtClean="0"/>
              <a:t>-   Improve  sampling  rate</a:t>
            </a:r>
          </a:p>
          <a:p>
            <a:endParaRPr lang="en-US" dirty="0"/>
          </a:p>
        </p:txBody>
      </p:sp>
      <p:pic>
        <p:nvPicPr>
          <p:cNvPr id="8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pic>
        <p:nvPicPr>
          <p:cNvPr id="7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67200" y="6248400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667000"/>
            <a:ext cx="6477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  Experience  from  the  first  ASIC</a:t>
            </a:r>
          </a:p>
          <a:p>
            <a:r>
              <a:rPr lang="en-US" sz="2400" dirty="0" smtClean="0"/>
              <a:t>-   Include low jitter PLL</a:t>
            </a:r>
          </a:p>
          <a:p>
            <a:r>
              <a:rPr lang="en-US" sz="2400" dirty="0" smtClean="0"/>
              <a:t>-   Improve  analog  bandwidth</a:t>
            </a:r>
          </a:p>
          <a:p>
            <a:r>
              <a:rPr lang="en-US" sz="2400" dirty="0" smtClean="0"/>
              <a:t>-   Improve  sampling  rate</a:t>
            </a:r>
          </a:p>
          <a:p>
            <a:endParaRPr lang="en-US" dirty="0"/>
          </a:p>
        </p:txBody>
      </p:sp>
      <p:pic>
        <p:nvPicPr>
          <p:cNvPr id="8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6158880" cy="449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endParaRPr lang="en-US" sz="3300" b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207361" y="898655"/>
            <a:ext cx="6161760" cy="62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Sampling Cell</a:t>
            </a: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25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91686" indent="-293764" defTabSz="414726">
              <a:lnSpc>
                <a:spcPct val="80000"/>
              </a:lnSpc>
              <a:spcAft>
                <a:spcPts val="1293"/>
              </a:spcAft>
              <a:buClr>
                <a:srgbClr val="000000"/>
              </a:buClr>
              <a:buSzPct val="45000"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</a:pPr>
            <a:endParaRPr lang="en-US" sz="1300" dirty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74480" y="15240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3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Test Results  2</a:t>
            </a:r>
            <a:endParaRPr lang="en-US" sz="3300" kern="0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 txBox="1">
            <a:spLocks/>
          </p:cNvSpPr>
          <p:nvPr/>
        </p:nvSpPr>
        <p:spPr>
          <a:xfrm>
            <a:off x="4495800" y="6188075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genat@hep.uchicago.edu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0" y="61722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10/28/09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4114800"/>
            <a:ext cx="1752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close to the</a:t>
            </a:r>
          </a:p>
          <a:p>
            <a:r>
              <a:rPr lang="en-US" dirty="0" smtClean="0"/>
              <a:t>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456613" cy="1092607"/>
          </a:xfrm>
        </p:spPr>
        <p:txBody>
          <a:bodyPr tIns="0" anchor="t">
            <a:spAutoFit/>
          </a:bodyPr>
          <a:lstStyle/>
          <a:p>
            <a:r>
              <a:rPr lang="en-US" sz="3400" dirty="0" smtClean="0"/>
              <a:t>DC, AC, Anodes Tests (see also Eric’s document)</a:t>
            </a:r>
            <a:endParaRPr lang="en-US" sz="3400" dirty="0"/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457200" y="1143000"/>
            <a:ext cx="8305800" cy="57400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-    DC tests (Chicago)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	  </a:t>
            </a:r>
            <a:r>
              <a:rPr lang="en-US" sz="1100" dirty="0" smtClean="0"/>
              <a:t>Card under design (started routing)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100" dirty="0" smtClean="0"/>
              <a:t>-  No s/w needed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	-  DC power </a:t>
            </a:r>
            <a:r>
              <a:rPr lang="en-US" sz="1100" dirty="0" err="1" smtClean="0"/>
              <a:t>vs</a:t>
            </a:r>
            <a:r>
              <a:rPr lang="en-US" sz="1100" dirty="0" smtClean="0"/>
              <a:t> biases, ring oscillator frequency, ADC ramp monitoring, token passing</a:t>
            </a:r>
          </a:p>
          <a:p>
            <a:endParaRPr lang="en-US" sz="1600" dirty="0"/>
          </a:p>
          <a:p>
            <a:pPr>
              <a:buFontTx/>
              <a:buChar char="-"/>
            </a:pPr>
            <a:r>
              <a:rPr lang="en-US" sz="1600" dirty="0" smtClean="0"/>
              <a:t>    AC tests (Hawaii)</a:t>
            </a:r>
            <a:endParaRPr lang="en-US" sz="1600" dirty="0" smtClean="0">
              <a:solidFill>
                <a:srgbClr val="0070C0"/>
              </a:solidFill>
            </a:endParaRP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	</a:t>
            </a:r>
            <a:r>
              <a:rPr lang="en-US" sz="1600" dirty="0" smtClean="0">
                <a:solidFill>
                  <a:srgbClr val="0070C0"/>
                </a:solidFill>
              </a:rPr>
              <a:t>	</a:t>
            </a:r>
            <a:r>
              <a:rPr lang="en-US" sz="1400" dirty="0" smtClean="0">
                <a:solidFill>
                  <a:srgbClr val="0070C0"/>
                </a:solidFill>
              </a:rPr>
              <a:t>- </a:t>
            </a:r>
            <a:r>
              <a:rPr lang="en-US" sz="1100" dirty="0" smtClean="0"/>
              <a:t>Chip on board (wire-bonding)</a:t>
            </a:r>
          </a:p>
          <a:p>
            <a:pPr lvl="1"/>
            <a:r>
              <a:rPr lang="en-US" sz="1100" dirty="0"/>
              <a:t>	</a:t>
            </a:r>
            <a:r>
              <a:rPr lang="en-US" sz="1100" dirty="0" smtClean="0"/>
              <a:t>	-  DACs,</a:t>
            </a:r>
          </a:p>
          <a:p>
            <a:pPr lvl="1"/>
            <a:r>
              <a:rPr lang="en-US" sz="1100" dirty="0"/>
              <a:t>	</a:t>
            </a:r>
            <a:r>
              <a:rPr lang="en-US" sz="1100" dirty="0" smtClean="0"/>
              <a:t>	-  FPGA, </a:t>
            </a:r>
          </a:p>
          <a:p>
            <a:pPr lvl="1"/>
            <a:r>
              <a:rPr lang="en-US" sz="1100" dirty="0"/>
              <a:t> </a:t>
            </a:r>
            <a:r>
              <a:rPr lang="en-US" sz="1100" dirty="0" smtClean="0"/>
              <a:t>          		-  USB interface (in the FPGA), </a:t>
            </a:r>
          </a:p>
          <a:p>
            <a:pPr lvl="1"/>
            <a:r>
              <a:rPr lang="en-US" sz="1100" dirty="0"/>
              <a:t> </a:t>
            </a:r>
            <a:r>
              <a:rPr lang="en-US" sz="1100" dirty="0" smtClean="0"/>
              <a:t>          		-  Fast </a:t>
            </a:r>
            <a:r>
              <a:rPr lang="en-US" sz="1100" dirty="0" err="1" smtClean="0"/>
              <a:t>pulser</a:t>
            </a:r>
            <a:r>
              <a:rPr lang="en-US" sz="1100" dirty="0" smtClean="0"/>
              <a:t>, (IEEE488 to PC)</a:t>
            </a:r>
          </a:p>
          <a:p>
            <a:pPr lvl="1"/>
            <a:r>
              <a:rPr lang="en-US" sz="1100" dirty="0"/>
              <a:t>	</a:t>
            </a:r>
            <a:r>
              <a:rPr lang="en-US" sz="1100" dirty="0" smtClean="0"/>
              <a:t>	-  F/w and s/w: load FPGA, program and trigger </a:t>
            </a:r>
            <a:r>
              <a:rPr lang="en-US" sz="1100" dirty="0" err="1" smtClean="0"/>
              <a:t>pulser</a:t>
            </a:r>
            <a:r>
              <a:rPr lang="en-US" sz="1100" dirty="0" smtClean="0"/>
              <a:t>, control DACs, </a:t>
            </a:r>
          </a:p>
          <a:p>
            <a:pPr lvl="1"/>
            <a:r>
              <a:rPr lang="en-US" sz="1100" dirty="0"/>
              <a:t>	</a:t>
            </a:r>
            <a:r>
              <a:rPr lang="en-US" sz="1100" dirty="0" smtClean="0"/>
              <a:t>	   read digital data, manage results, (</a:t>
            </a:r>
            <a:r>
              <a:rPr lang="en-US" sz="1100" dirty="0" err="1" smtClean="0"/>
              <a:t>LabView</a:t>
            </a:r>
            <a:r>
              <a:rPr lang="en-US" sz="1100" dirty="0" smtClean="0"/>
              <a:t> ?) </a:t>
            </a:r>
          </a:p>
          <a:p>
            <a:pPr lvl="1"/>
            <a:endParaRPr lang="en-US" sz="1400" dirty="0" smtClean="0"/>
          </a:p>
          <a:p>
            <a:r>
              <a:rPr lang="en-US" sz="1400" dirty="0" smtClean="0"/>
              <a:t>		</a:t>
            </a:r>
            <a:r>
              <a:rPr lang="en-US" sz="1100" dirty="0"/>
              <a:t>F</a:t>
            </a:r>
            <a:r>
              <a:rPr lang="en-US" sz="1100" dirty="0" smtClean="0"/>
              <a:t>unctional and parametric tests:</a:t>
            </a:r>
          </a:p>
          <a:p>
            <a:endParaRPr lang="en-US" sz="1100" dirty="0" smtClean="0"/>
          </a:p>
          <a:p>
            <a:pPr lvl="2"/>
            <a:r>
              <a:rPr lang="en-US" sz="1100" dirty="0" smtClean="0"/>
              <a:t>	-  Sampling cell output </a:t>
            </a:r>
            <a:r>
              <a:rPr lang="en-US" sz="1100" dirty="0" err="1" smtClean="0"/>
              <a:t>vs</a:t>
            </a:r>
            <a:r>
              <a:rPr lang="en-US" sz="1100" dirty="0" smtClean="0"/>
              <a:t> input and sampling window</a:t>
            </a:r>
          </a:p>
          <a:p>
            <a:pPr lvl="2"/>
            <a:r>
              <a:rPr lang="en-US" sz="1100" dirty="0"/>
              <a:t>	</a:t>
            </a:r>
            <a:r>
              <a:rPr lang="en-US" sz="1100" dirty="0" smtClean="0"/>
              <a:t>-  Max sampling speed</a:t>
            </a:r>
          </a:p>
          <a:p>
            <a:pPr lvl="2"/>
            <a:r>
              <a:rPr lang="en-US" sz="1100" dirty="0"/>
              <a:t>	</a:t>
            </a:r>
            <a:r>
              <a:rPr lang="en-US" sz="1100" dirty="0" smtClean="0"/>
              <a:t>-  Leakages (voltage droop) </a:t>
            </a:r>
          </a:p>
          <a:p>
            <a:pPr lvl="2"/>
            <a:r>
              <a:rPr lang="en-US" sz="1100" dirty="0"/>
              <a:t> </a:t>
            </a:r>
            <a:r>
              <a:rPr lang="en-US" sz="1100" dirty="0" smtClean="0"/>
              <a:t>	-  </a:t>
            </a:r>
            <a:r>
              <a:rPr lang="en-US" sz="1100" dirty="0" err="1" smtClean="0"/>
              <a:t>Linearities</a:t>
            </a:r>
            <a:r>
              <a:rPr lang="en-US" sz="1100" dirty="0" smtClean="0"/>
              <a:t>, dynamic range, readout speed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endParaRPr lang="en-US" sz="1600" dirty="0"/>
          </a:p>
          <a:p>
            <a:r>
              <a:rPr lang="en-US" sz="1100" dirty="0" smtClean="0"/>
              <a:t>		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1100" dirty="0"/>
          </a:p>
          <a:p>
            <a:endParaRPr lang="en-US" sz="1600" dirty="0" smtClean="0"/>
          </a:p>
          <a:p>
            <a:endParaRPr lang="en-US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Delay generator (1 / 256 cells)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934200" y="54864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75-100ps/cell</a:t>
            </a:r>
          </a:p>
        </p:txBody>
      </p:sp>
      <p:pic>
        <p:nvPicPr>
          <p:cNvPr id="21508" name="Picture 5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962400" y="6581775"/>
            <a:ext cx="286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B0F0"/>
                </a:solidFill>
              </a:rPr>
              <a:t>ANT Workshop Aug. 13-15</a:t>
            </a:r>
            <a:r>
              <a:rPr lang="en-US" sz="1200" baseline="30000">
                <a:solidFill>
                  <a:srgbClr val="00B0F0"/>
                </a:solidFill>
              </a:rPr>
              <a:t>th</a:t>
            </a:r>
            <a:r>
              <a:rPr lang="en-US" sz="1200">
                <a:solidFill>
                  <a:srgbClr val="00B0F0"/>
                </a:solidFill>
              </a:rPr>
              <a:t> 2009 UHM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7564438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11CEF-385C-49DD-9A87-F3567E1E0CE7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57D5-B27F-41A8-B5CD-1927E20034A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>Pulse Sampling and Waveform Analysis</a:t>
            </a:r>
            <a:endParaRPr lang="fr-FR" sz="3200">
              <a:latin typeface="Arial Unicode MS" pitchFamily="34" charset="-128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0420" name="Picture 4" descr="onepu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1363"/>
            <a:ext cx="6629400" cy="497205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84963" y="587375"/>
            <a:ext cx="2133600" cy="1766888"/>
            <a:chOff x="1536" y="1056"/>
            <a:chExt cx="1344" cy="2208"/>
          </a:xfrm>
        </p:grpSpPr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1728" y="2880"/>
              <a:ext cx="96" cy="38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1824" y="1680"/>
              <a:ext cx="96" cy="158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1920" y="1056"/>
              <a:ext cx="96" cy="220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2016" y="2208"/>
              <a:ext cx="96" cy="105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2112" y="2784"/>
              <a:ext cx="96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2208" y="2928"/>
              <a:ext cx="96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2304" y="2976"/>
              <a:ext cx="96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auto">
            <a:xfrm>
              <a:off x="2400" y="2976"/>
              <a:ext cx="96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0" name="Rectangle 14"/>
            <p:cNvSpPr>
              <a:spLocks noChangeArrowheads="1"/>
            </p:cNvSpPr>
            <p:nvPr/>
          </p:nvSpPr>
          <p:spPr bwMode="auto">
            <a:xfrm>
              <a:off x="2496" y="3072"/>
              <a:ext cx="96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2592" y="3120"/>
              <a:ext cx="96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2" name="Rectangle 16"/>
            <p:cNvSpPr>
              <a:spLocks noChangeArrowheads="1"/>
            </p:cNvSpPr>
            <p:nvPr/>
          </p:nvSpPr>
          <p:spPr bwMode="auto">
            <a:xfrm>
              <a:off x="1632" y="3120"/>
              <a:ext cx="96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3" name="Rectangle 17"/>
            <p:cNvSpPr>
              <a:spLocks noChangeArrowheads="1"/>
            </p:cNvSpPr>
            <p:nvPr/>
          </p:nvSpPr>
          <p:spPr bwMode="auto">
            <a:xfrm>
              <a:off x="1536" y="3216"/>
              <a:ext cx="96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 noChangeArrowheads="1"/>
            </p:cNvSpPr>
            <p:nvPr/>
          </p:nvSpPr>
          <p:spPr bwMode="auto">
            <a:xfrm>
              <a:off x="2688" y="3168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5" name="Rectangle 19"/>
            <p:cNvSpPr>
              <a:spLocks noChangeArrowheads="1"/>
            </p:cNvSpPr>
            <p:nvPr/>
          </p:nvSpPr>
          <p:spPr bwMode="auto">
            <a:xfrm>
              <a:off x="2784" y="3120"/>
              <a:ext cx="96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1524000" y="4343400"/>
            <a:ext cx="1524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1676400" y="2895600"/>
            <a:ext cx="152400" cy="2286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1828800" y="1676400"/>
            <a:ext cx="152400" cy="3505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7491413" y="51181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6400800" y="5562600"/>
            <a:ext cx="2438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Pico-second 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Timing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2266950" y="2814638"/>
            <a:ext cx="2035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Fit to waveform </a:t>
            </a:r>
          </a:p>
          <a:p>
            <a:r>
              <a:rPr lang="en-US" sz="1600" b="1"/>
              <a:t>and derivative </a:t>
            </a:r>
          </a:p>
          <a:p>
            <a:r>
              <a:rPr lang="en-US" sz="1600" b="1"/>
              <a:t>templates</a:t>
            </a:r>
          </a:p>
        </p:txBody>
      </p:sp>
      <p:pic>
        <p:nvPicPr>
          <p:cNvPr id="60448" name="Picture 32" descr="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9075" y="3044825"/>
            <a:ext cx="2152650" cy="2036763"/>
          </a:xfrm>
          <a:prstGeom prst="rect">
            <a:avLst/>
          </a:prstGeom>
          <a:noFill/>
        </p:spPr>
      </p:pic>
      <p:sp>
        <p:nvSpPr>
          <p:cNvPr id="60449" name="Line 33"/>
          <p:cNvSpPr>
            <a:spLocks noChangeShapeType="1"/>
          </p:cNvSpPr>
          <p:nvPr/>
        </p:nvSpPr>
        <p:spPr bwMode="auto">
          <a:xfrm>
            <a:off x="7413625" y="2506663"/>
            <a:ext cx="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0450" name="Picture 34" descr="temp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4550" y="741363"/>
            <a:ext cx="1971675" cy="1576387"/>
          </a:xfrm>
          <a:prstGeom prst="rect">
            <a:avLst/>
          </a:prstGeom>
          <a:noFill/>
        </p:spPr>
      </p:pic>
      <p:pic>
        <p:nvPicPr>
          <p:cNvPr id="60451" name="Picture 35" descr="deriv_templ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5175" y="1057275"/>
            <a:ext cx="2533650" cy="1900238"/>
          </a:xfrm>
          <a:prstGeom prst="rect">
            <a:avLst/>
          </a:prstGeom>
          <a:noFill/>
        </p:spPr>
      </p:pic>
      <p:sp>
        <p:nvSpPr>
          <p:cNvPr id="60436" name="Line 20"/>
          <p:cNvSpPr>
            <a:spLocks noChangeShapeType="1"/>
          </p:cNvSpPr>
          <p:nvPr/>
        </p:nvSpPr>
        <p:spPr bwMode="auto">
          <a:xfrm flipV="1">
            <a:off x="6223000" y="1778000"/>
            <a:ext cx="768350" cy="460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52" name="Line 36"/>
          <p:cNvSpPr>
            <a:spLocks noChangeShapeType="1"/>
          </p:cNvSpPr>
          <p:nvPr/>
        </p:nvSpPr>
        <p:spPr bwMode="auto">
          <a:xfrm flipH="1">
            <a:off x="2613025" y="2852738"/>
            <a:ext cx="2573338" cy="142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" name="Picture 4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smtClean="0"/>
              <a:t>genat@hep.uchicago.edu</a:t>
            </a:r>
            <a:endParaRPr lang="en-US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4710240" y="1078674"/>
            <a:ext cx="4216320" cy="138254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207360" y="898654"/>
            <a:ext cx="7810560" cy="49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endParaRPr lang="en-US" sz="1300" dirty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Flip-Chip </a:t>
            </a:r>
            <a:r>
              <a:rPr lang="en-US" sz="1600" dirty="0">
                <a:solidFill>
                  <a:srgbClr val="000000"/>
                </a:solidFill>
              </a:rPr>
              <a:t>is </a:t>
            </a:r>
            <a:r>
              <a:rPr lang="en-US" sz="1600" dirty="0" smtClean="0">
                <a:solidFill>
                  <a:srgbClr val="000000"/>
                </a:solidFill>
              </a:rPr>
              <a:t>expensive, </a:t>
            </a:r>
            <a:r>
              <a:rPr lang="en-US" sz="1600" dirty="0">
                <a:solidFill>
                  <a:srgbClr val="000000"/>
                </a:solidFill>
              </a:rPr>
              <a:t>need to make sure it’s a good investment. 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</a:pPr>
            <a:r>
              <a:rPr lang="en-US" sz="1600" dirty="0" smtClean="0">
                <a:solidFill>
                  <a:srgbClr val="000000"/>
                </a:solidFill>
              </a:rPr>
              <a:t>         </a:t>
            </a:r>
            <a:r>
              <a:rPr lang="en-US" sz="1600" dirty="0">
                <a:solidFill>
                  <a:srgbClr val="000000"/>
                </a:solidFill>
              </a:rPr>
              <a:t>DC board is simple and relatively cheap. 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</a:pPr>
            <a:endParaRPr lang="en-US" sz="1600" dirty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 Measure power, DC operating points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</a:pPr>
            <a:endParaRPr lang="en-US" sz="1600" dirty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Observe functionality:</a:t>
            </a:r>
          </a:p>
          <a:p>
            <a:pPr marL="1175057" lvl="2" indent="-195843" defTabSz="414726">
              <a:lnSpc>
                <a:spcPct val="80000"/>
              </a:lnSpc>
              <a:spcAft>
                <a:spcPts val="771"/>
              </a:spcAft>
              <a:buClr>
                <a:srgbClr val="000000"/>
              </a:buClr>
              <a:buSzPct val="45000"/>
            </a:pPr>
            <a:r>
              <a:rPr lang="en-US" sz="1600" dirty="0">
                <a:solidFill>
                  <a:srgbClr val="000000"/>
                </a:solidFill>
              </a:rPr>
              <a:t>-  Comparator</a:t>
            </a:r>
          </a:p>
          <a:p>
            <a:pPr marL="1175057" lvl="2" indent="-195843" defTabSz="414726">
              <a:lnSpc>
                <a:spcPct val="80000"/>
              </a:lnSpc>
              <a:spcAft>
                <a:spcPts val="771"/>
              </a:spcAft>
              <a:buClr>
                <a:srgbClr val="000000"/>
              </a:buClr>
              <a:buSzPct val="45000"/>
            </a:pPr>
            <a:r>
              <a:rPr lang="en-US" sz="1600" dirty="0">
                <a:solidFill>
                  <a:srgbClr val="000000"/>
                </a:solidFill>
              </a:rPr>
              <a:t>-  Sampling Cell</a:t>
            </a:r>
          </a:p>
          <a:p>
            <a:pPr marL="1175057" lvl="2" indent="-195843" defTabSz="414726">
              <a:lnSpc>
                <a:spcPct val="80000"/>
              </a:lnSpc>
              <a:spcAft>
                <a:spcPts val="771"/>
              </a:spcAft>
              <a:buClr>
                <a:srgbClr val="000000"/>
              </a:buClr>
              <a:buSzPct val="45000"/>
            </a:pPr>
            <a:r>
              <a:rPr lang="en-US" sz="1600" dirty="0">
                <a:solidFill>
                  <a:srgbClr val="000000"/>
                </a:solidFill>
              </a:rPr>
              <a:t>-  Ring Oscillator </a:t>
            </a:r>
            <a:r>
              <a:rPr lang="en-US" sz="1600" dirty="0" smtClean="0">
                <a:solidFill>
                  <a:srgbClr val="000000"/>
                </a:solidFill>
              </a:rPr>
              <a:t>and 12 </a:t>
            </a:r>
            <a:r>
              <a:rPr lang="en-US" sz="1600" dirty="0">
                <a:solidFill>
                  <a:srgbClr val="000000"/>
                </a:solidFill>
              </a:rPr>
              <a:t>bit </a:t>
            </a:r>
            <a:r>
              <a:rPr lang="en-US" sz="1600" dirty="0" smtClean="0">
                <a:solidFill>
                  <a:srgbClr val="000000"/>
                </a:solidFill>
              </a:rPr>
              <a:t>counter </a:t>
            </a:r>
            <a:endParaRPr lang="en-US" sz="1600" dirty="0">
              <a:solidFill>
                <a:srgbClr val="000000"/>
              </a:solidFill>
            </a:endParaRPr>
          </a:p>
          <a:p>
            <a:pPr marL="1175057" lvl="2" indent="-195843" defTabSz="414726">
              <a:lnSpc>
                <a:spcPct val="80000"/>
              </a:lnSpc>
              <a:spcAft>
                <a:spcPts val="771"/>
              </a:spcAft>
              <a:buClr>
                <a:srgbClr val="000000"/>
              </a:buClr>
              <a:buSzPct val="45000"/>
            </a:pPr>
            <a:r>
              <a:rPr lang="en-US" sz="1600" dirty="0">
                <a:solidFill>
                  <a:srgbClr val="000000"/>
                </a:solidFill>
              </a:rPr>
              <a:t>-  Token Readout</a:t>
            </a:r>
          </a:p>
          <a:p>
            <a:pPr marL="1175057" lvl="2" indent="-195843" defTabSz="414726">
              <a:lnSpc>
                <a:spcPct val="80000"/>
              </a:lnSpc>
              <a:spcAft>
                <a:spcPts val="771"/>
              </a:spcAft>
              <a:buClr>
                <a:srgbClr val="000000"/>
              </a:buClr>
              <a:buSzPct val="45000"/>
            </a:pPr>
            <a:r>
              <a:rPr lang="en-US" sz="1600" dirty="0">
                <a:solidFill>
                  <a:srgbClr val="000000"/>
                </a:solidFill>
              </a:rPr>
              <a:t>-  </a:t>
            </a:r>
            <a:r>
              <a:rPr lang="en-US" sz="1600" dirty="0" smtClean="0">
                <a:solidFill>
                  <a:srgbClr val="000000"/>
                </a:solidFill>
              </a:rPr>
              <a:t>ADCs Ramp </a:t>
            </a:r>
            <a:r>
              <a:rPr lang="en-US" sz="1600" dirty="0">
                <a:solidFill>
                  <a:srgbClr val="000000"/>
                </a:solidFill>
              </a:rPr>
              <a:t>Generator</a:t>
            </a: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</a:pPr>
            <a:endParaRPr lang="en-US" sz="1600" dirty="0">
              <a:solidFill>
                <a:srgbClr val="000000"/>
              </a:solidFill>
            </a:endParaRPr>
          </a:p>
          <a:p>
            <a:pPr marL="783372" lvl="1" indent="-260644" defTabSz="414726">
              <a:lnSpc>
                <a:spcPct val="80000"/>
              </a:lnSpc>
              <a:spcAft>
                <a:spcPts val="1032"/>
              </a:spcAft>
              <a:buClr>
                <a:srgbClr val="000000"/>
              </a:buClr>
              <a:buSzPct val="75000"/>
              <a:buFont typeface="StarSymbol" charset="0"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    Compare results to simulation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2080" y="0"/>
            <a:ext cx="7050240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14726">
              <a:lnSpc>
                <a:spcPct val="116000"/>
              </a:lnSpc>
              <a:buClr>
                <a:srgbClr val="000000"/>
              </a:buClr>
              <a:buSzPct val="45000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Packaged chip test </a:t>
            </a:r>
            <a:r>
              <a:rPr lang="en-US" sz="3200" kern="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oard</a:t>
            </a:r>
            <a:endParaRPr lang="en-US" sz="3200" kern="0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096000"/>
            <a:ext cx="2133600" cy="365125"/>
          </a:xfrm>
        </p:spPr>
        <p:txBody>
          <a:bodyPr/>
          <a:lstStyle/>
          <a:p>
            <a:r>
              <a:rPr lang="en-US" smtClean="0"/>
              <a:t>10/28/09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148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pic>
        <p:nvPicPr>
          <p:cNvPr id="9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genat_position_resolution_at_158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6705600" cy="3932490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smtClean="0"/>
              <a:t>10/28/09</a:t>
            </a:r>
            <a:endParaRPr lang="en-US" dirty="0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4800600" y="4419600"/>
            <a:ext cx="12192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276600" y="2286000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2 picoseconds</a:t>
            </a:r>
            <a:r>
              <a:rPr lang="en-US" dirty="0">
                <a:solidFill>
                  <a:srgbClr val="FF0000"/>
                </a:solidFill>
              </a:rPr>
              <a:t>; 100 microns </a:t>
            </a:r>
            <a:r>
              <a:rPr lang="en-US" u="sng" dirty="0" smtClean="0">
                <a:solidFill>
                  <a:srgbClr val="FF0000"/>
                </a:solidFill>
              </a:rPr>
              <a:t>(20 GS/s sampling oscilloscope)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H="1">
            <a:off x="5516879" y="2667000"/>
            <a:ext cx="45720" cy="1676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Sampling both ends of a delay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c</a:t>
            </a:r>
            <a:r>
              <a:rPr lang="en-US" sz="4400" noProof="0" dirty="0" err="1" smtClean="0">
                <a:latin typeface="+mj-lt"/>
                <a:ea typeface="+mj-ea"/>
                <a:cs typeface="+mj-cs"/>
              </a:rPr>
              <a:t>oupled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 to a 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icro-Channel Plate detector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00A57D5-B27F-41A8-B5CD-1927E20034A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715000"/>
            <a:ext cx="432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Edward May and Eugene </a:t>
            </a:r>
            <a:r>
              <a:rPr lang="en-US" dirty="0" err="1" smtClean="0"/>
              <a:t>Yurtsev</a:t>
            </a:r>
            <a:r>
              <a:rPr lang="en-US" dirty="0" smtClean="0"/>
              <a:t> (ANL)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600" dirty="0" smtClean="0">
                <a:ea typeface="ＭＳ Ｐゴシック"/>
                <a:cs typeface="ＭＳ Ｐゴシック"/>
              </a:rPr>
              <a:t>Prototype Sampling ASIC </a:t>
            </a:r>
            <a:br>
              <a:rPr lang="en-US" altLang="ja-JP" sz="3600" dirty="0" smtClean="0">
                <a:ea typeface="ＭＳ Ｐゴシック"/>
                <a:cs typeface="ＭＳ Ｐゴシック"/>
              </a:rPr>
            </a:br>
            <a:r>
              <a:rPr lang="en-US" altLang="ja-JP" sz="3600" dirty="0" smtClean="0">
                <a:ea typeface="ＭＳ Ｐゴシック"/>
                <a:cs typeface="ＭＳ Ｐゴシック"/>
              </a:rPr>
              <a:t>Minimum specifications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1800" b="1" dirty="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/>
                <a:cs typeface="ＭＳ Ｐゴシック"/>
              </a:rPr>
              <a:t>Sampling rate              10-20 GS/s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/>
                <a:cs typeface="ＭＳ Ｐゴシック"/>
              </a:rPr>
              <a:t>Analog Bandwidth      1.5 GHz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/>
                <a:cs typeface="ＭＳ Ｐゴシック"/>
              </a:rPr>
              <a:t>Dynamic range            0.8 V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/>
                <a:cs typeface="ＭＳ Ｐゴシック"/>
              </a:rPr>
              <a:t>Crosstalk                       1%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ja-JP" sz="1800" dirty="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/>
                <a:cs typeface="ＭＳ Ｐゴシック"/>
              </a:rPr>
              <a:t>Maximum read clock   40 MHz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/>
                <a:cs typeface="ＭＳ Ｐゴシック"/>
              </a:rPr>
              <a:t>Conversion clock         Adjustable 1-2 GHz internal ring oscillator. Minimum 			           conversion time 2us.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/>
                <a:cs typeface="ＭＳ Ｐゴシック"/>
              </a:rPr>
              <a:t>Readout time               4 x 256 x 25 ns=25.6 </a:t>
            </a:r>
            <a:r>
              <a:rPr lang="en-US" altLang="ja-JP" sz="1800" dirty="0" smtClean="0">
                <a:latin typeface="Symbol" pitchFamily="18" charset="2"/>
                <a:ea typeface="ＭＳ Ｐゴシック"/>
                <a:cs typeface="ＭＳ Ｐゴシック"/>
              </a:rPr>
              <a:t>m</a:t>
            </a:r>
            <a:r>
              <a:rPr lang="en-US" altLang="ja-JP" sz="1800" dirty="0" smtClean="0">
                <a:ea typeface="ＭＳ Ｐゴシック"/>
                <a:cs typeface="ＭＳ Ｐゴシック"/>
              </a:rPr>
              <a:t>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ja-JP" sz="1800" dirty="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/>
                <a:cs typeface="ＭＳ Ｐゴシック"/>
              </a:rPr>
              <a:t>Power                            40 </a:t>
            </a:r>
            <a:r>
              <a:rPr lang="en-US" altLang="ja-JP" sz="1800" dirty="0" err="1" smtClean="0">
                <a:ea typeface="ＭＳ Ｐゴシック"/>
                <a:cs typeface="ＭＳ Ｐゴシック"/>
              </a:rPr>
              <a:t>mW</a:t>
            </a:r>
            <a:r>
              <a:rPr lang="en-US" altLang="ja-JP" sz="1800" dirty="0" smtClean="0">
                <a:ea typeface="ＭＳ Ｐゴシック"/>
                <a:cs typeface="ＭＳ Ｐゴシック"/>
              </a:rPr>
              <a:t> / channel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/>
                <a:cs typeface="ＭＳ Ｐゴシック"/>
              </a:rPr>
              <a:t>Power supply               1.2 V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/>
                <a:cs typeface="ＭＳ Ｐゴシック"/>
              </a:rPr>
              <a:t>Process                          IBM 8RF-DM (130nm CMOS)</a:t>
            </a:r>
            <a:endParaRPr lang="en-US" sz="1800" dirty="0" smtClean="0"/>
          </a:p>
        </p:txBody>
      </p:sp>
      <p:pic>
        <p:nvPicPr>
          <p:cNvPr id="15364" name="Picture 4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0B334-54A1-47CF-9F81-7CA1AF1D9046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93921" y="0"/>
            <a:ext cx="7807680" cy="91440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sz="4000" dirty="0" smtClean="0">
                <a:cs typeface="Arial Unicode MS" pitchFamily="34" charset="-128"/>
              </a:rPr>
              <a:t>Project Milestones</a:t>
            </a:r>
            <a:endParaRPr lang="en-GB" sz="4000" b="1" dirty="0" smtClean="0">
              <a:solidFill>
                <a:schemeClr val="accent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2DFA-DD9E-4CD9-A51F-53E81A35B5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8288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  Design started by fall 2008</a:t>
            </a:r>
          </a:p>
          <a:p>
            <a:r>
              <a:rPr lang="en-US" sz="2800" dirty="0" smtClean="0"/>
              <a:t>-   Sent to MOSIS  Jul 28</a:t>
            </a:r>
            <a:r>
              <a:rPr lang="en-US" sz="2800" baseline="30000" dirty="0" smtClean="0"/>
              <a:t>th </a:t>
            </a:r>
            <a:endParaRPr lang="en-US" sz="2800" dirty="0" smtClean="0"/>
          </a:p>
          <a:p>
            <a:r>
              <a:rPr lang="en-US" sz="2800" dirty="0" smtClean="0"/>
              <a:t>-   Received October 21</a:t>
            </a:r>
            <a:r>
              <a:rPr lang="en-US" sz="2800" baseline="30000" dirty="0" smtClean="0"/>
              <a:t>st   </a:t>
            </a:r>
            <a:r>
              <a:rPr lang="en-US" sz="2800" dirty="0" smtClean="0"/>
              <a:t>…</a:t>
            </a:r>
          </a:p>
          <a:p>
            <a:r>
              <a:rPr lang="en-US" sz="2800" dirty="0" smtClean="0"/>
              <a:t>-   First test results today  … …</a:t>
            </a:r>
            <a:endParaRPr lang="en-US" sz="2800" dirty="0"/>
          </a:p>
        </p:txBody>
      </p:sp>
      <p:pic>
        <p:nvPicPr>
          <p:cNvPr id="9" name="Picture 34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Architecture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676400" y="1219200"/>
            <a:ext cx="525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Timing Generator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676400" y="2667000"/>
            <a:ext cx="525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Channel # 0 (256 sampling caps + 12-b ADC)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676400" y="1981200"/>
            <a:ext cx="5257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Sampling Window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1676400" y="3810000"/>
            <a:ext cx="525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Channel # 3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1676400" y="4724400"/>
            <a:ext cx="525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Channel #4  (Sampling window)</a:t>
            </a:r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>
            <a:off x="1219200" y="144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>
            <a:off x="12192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13"/>
          <p:cNvSpPr>
            <a:spLocks noChangeShapeType="1"/>
          </p:cNvSpPr>
          <p:nvPr/>
        </p:nvSpPr>
        <p:spPr bwMode="auto">
          <a:xfrm>
            <a:off x="12192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14"/>
          <p:cNvSpPr>
            <a:spLocks noChangeShapeType="1"/>
          </p:cNvSpPr>
          <p:nvPr/>
        </p:nvSpPr>
        <p:spPr bwMode="auto">
          <a:xfrm>
            <a:off x="1447800" y="487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5"/>
          <p:cNvSpPr>
            <a:spLocks noChangeShapeType="1"/>
          </p:cNvSpPr>
          <p:nvPr/>
        </p:nvSpPr>
        <p:spPr bwMode="auto">
          <a:xfrm>
            <a:off x="1447800" y="2514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>
            <a:off x="12192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>
            <a:off x="12192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609600" y="1295400"/>
            <a:ext cx="598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Clock</a:t>
            </a:r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685800" y="27432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Ch 0</a:t>
            </a: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685800" y="31242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Ch 1</a:t>
            </a:r>
          </a:p>
        </p:txBody>
      </p:sp>
      <p:sp>
        <p:nvSpPr>
          <p:cNvPr id="16402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Ch 2</a:t>
            </a:r>
          </a:p>
        </p:txBody>
      </p:sp>
      <p:sp>
        <p:nvSpPr>
          <p:cNvPr id="16403" name="Text Box 22"/>
          <p:cNvSpPr txBox="1">
            <a:spLocks noChangeArrowheads="1"/>
          </p:cNvSpPr>
          <p:nvPr/>
        </p:nvSpPr>
        <p:spPr bwMode="auto">
          <a:xfrm>
            <a:off x="685800" y="38862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Ch 3</a:t>
            </a:r>
          </a:p>
        </p:txBody>
      </p:sp>
      <p:sp>
        <p:nvSpPr>
          <p:cNvPr id="16404" name="Line 23"/>
          <p:cNvSpPr>
            <a:spLocks noChangeShapeType="1"/>
          </p:cNvSpPr>
          <p:nvPr/>
        </p:nvSpPr>
        <p:spPr bwMode="auto">
          <a:xfrm>
            <a:off x="69342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Line 24"/>
          <p:cNvSpPr>
            <a:spLocks noChangeShapeType="1"/>
          </p:cNvSpPr>
          <p:nvPr/>
        </p:nvSpPr>
        <p:spPr bwMode="auto">
          <a:xfrm>
            <a:off x="69342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Line 25"/>
          <p:cNvSpPr>
            <a:spLocks noChangeShapeType="1"/>
          </p:cNvSpPr>
          <p:nvPr/>
        </p:nvSpPr>
        <p:spPr bwMode="auto">
          <a:xfrm>
            <a:off x="69342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Rectangle 26"/>
          <p:cNvSpPr>
            <a:spLocks noChangeArrowheads="1"/>
          </p:cNvSpPr>
          <p:nvPr/>
        </p:nvSpPr>
        <p:spPr bwMode="auto">
          <a:xfrm>
            <a:off x="7391400" y="2819400"/>
            <a:ext cx="7620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Read</a:t>
            </a:r>
          </a:p>
          <a:p>
            <a:pPr algn="ctr"/>
            <a:r>
              <a:rPr lang="en-US" sz="1600"/>
              <a:t>control</a:t>
            </a:r>
          </a:p>
          <a:p>
            <a:pPr algn="ctr"/>
            <a:endParaRPr lang="en-US"/>
          </a:p>
        </p:txBody>
      </p:sp>
      <p:sp>
        <p:nvSpPr>
          <p:cNvPr id="16408" name="Line 28"/>
          <p:cNvSpPr>
            <a:spLocks noChangeShapeType="1"/>
          </p:cNvSpPr>
          <p:nvPr/>
        </p:nvSpPr>
        <p:spPr bwMode="auto">
          <a:xfrm>
            <a:off x="8153400" y="4114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Line 29"/>
          <p:cNvSpPr>
            <a:spLocks noChangeShapeType="1"/>
          </p:cNvSpPr>
          <p:nvPr/>
        </p:nvSpPr>
        <p:spPr bwMode="auto">
          <a:xfrm>
            <a:off x="43434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Line 30"/>
          <p:cNvSpPr>
            <a:spLocks noChangeShapeType="1"/>
          </p:cNvSpPr>
          <p:nvPr/>
        </p:nvSpPr>
        <p:spPr bwMode="auto">
          <a:xfrm>
            <a:off x="4343400" y="175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Line 32"/>
          <p:cNvSpPr>
            <a:spLocks noChangeShapeType="1"/>
          </p:cNvSpPr>
          <p:nvPr/>
        </p:nvSpPr>
        <p:spPr bwMode="auto">
          <a:xfrm>
            <a:off x="43434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Line 33"/>
          <p:cNvSpPr>
            <a:spLocks noChangeShapeType="1"/>
          </p:cNvSpPr>
          <p:nvPr/>
        </p:nvSpPr>
        <p:spPr bwMode="auto">
          <a:xfrm>
            <a:off x="69342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Line 34"/>
          <p:cNvSpPr>
            <a:spLocks noChangeShapeType="1"/>
          </p:cNvSpPr>
          <p:nvPr/>
        </p:nvSpPr>
        <p:spPr bwMode="auto">
          <a:xfrm>
            <a:off x="69342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Line 35"/>
          <p:cNvSpPr>
            <a:spLocks noChangeShapeType="1"/>
          </p:cNvSpPr>
          <p:nvPr/>
        </p:nvSpPr>
        <p:spPr bwMode="auto">
          <a:xfrm flipH="1">
            <a:off x="1447800" y="2514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5" name="Text Box 36"/>
          <p:cNvSpPr txBox="1">
            <a:spLocks noChangeArrowheads="1"/>
          </p:cNvSpPr>
          <p:nvPr/>
        </p:nvSpPr>
        <p:spPr bwMode="auto">
          <a:xfrm>
            <a:off x="8539163" y="3886200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Digital</a:t>
            </a:r>
          </a:p>
          <a:p>
            <a:r>
              <a:rPr lang="en-US" sz="1200" b="1"/>
              <a:t>out</a:t>
            </a:r>
          </a:p>
        </p:txBody>
      </p:sp>
      <p:sp>
        <p:nvSpPr>
          <p:cNvPr id="16416" name="Text Box 37"/>
          <p:cNvSpPr txBox="1">
            <a:spLocks noChangeArrowheads="1"/>
          </p:cNvSpPr>
          <p:nvPr/>
        </p:nvSpPr>
        <p:spPr bwMode="auto">
          <a:xfrm>
            <a:off x="0" y="3352800"/>
            <a:ext cx="93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Analog in</a:t>
            </a:r>
          </a:p>
        </p:txBody>
      </p:sp>
      <p:sp>
        <p:nvSpPr>
          <p:cNvPr id="16417" name="Line 38"/>
          <p:cNvSpPr>
            <a:spLocks noChangeShapeType="1"/>
          </p:cNvSpPr>
          <p:nvPr/>
        </p:nvSpPr>
        <p:spPr bwMode="auto">
          <a:xfrm>
            <a:off x="6477000" y="5486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Text Box 39"/>
          <p:cNvSpPr txBox="1">
            <a:spLocks noChangeArrowheads="1"/>
          </p:cNvSpPr>
          <p:nvPr/>
        </p:nvSpPr>
        <p:spPr bwMode="auto">
          <a:xfrm>
            <a:off x="5867400" y="5334000"/>
            <a:ext cx="60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Read</a:t>
            </a:r>
          </a:p>
        </p:txBody>
      </p:sp>
      <p:pic>
        <p:nvPicPr>
          <p:cNvPr id="16419" name="Picture 34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1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90FC7-B246-49AF-9FE2-27129D6E1FAF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smtClean="0"/>
              <a:t>Modes</a:t>
            </a:r>
          </a:p>
        </p:txBody>
      </p:sp>
      <p:sp>
        <p:nvSpPr>
          <p:cNvPr id="17411" name="TextBox 34"/>
          <p:cNvSpPr txBox="1">
            <a:spLocks noChangeArrowheads="1"/>
          </p:cNvSpPr>
          <p:nvPr/>
        </p:nvSpPr>
        <p:spPr bwMode="auto">
          <a:xfrm>
            <a:off x="685800" y="914400"/>
            <a:ext cx="7735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       -</a:t>
            </a:r>
            <a:r>
              <a:rPr lang="en-US" sz="1600" dirty="0"/>
              <a:t>1   </a:t>
            </a:r>
            <a:r>
              <a:rPr lang="en-US" sz="1600" dirty="0">
                <a:solidFill>
                  <a:srgbClr val="FF0000"/>
                </a:solidFill>
              </a:rPr>
              <a:t>Write:    </a:t>
            </a:r>
            <a:r>
              <a:rPr lang="en-US" sz="1600" dirty="0"/>
              <a:t>The timing generator runs continuously, outputs 256 phases 100ps spaced.</a:t>
            </a:r>
          </a:p>
          <a:p>
            <a:r>
              <a:rPr lang="en-US" sz="1600" dirty="0"/>
              <a:t>     </a:t>
            </a:r>
            <a:r>
              <a:rPr lang="en-US" sz="1600" dirty="0" smtClean="0"/>
              <a:t>         </a:t>
            </a:r>
            <a:r>
              <a:rPr lang="en-US" sz="1600" dirty="0"/>
              <a:t>Each phase (sampling window) controls a write switch.</a:t>
            </a:r>
          </a:p>
          <a:p>
            <a:r>
              <a:rPr lang="en-US" sz="1600" dirty="0"/>
              <a:t>     </a:t>
            </a:r>
            <a:r>
              <a:rPr lang="en-US" sz="1600" dirty="0" smtClean="0"/>
              <a:t>         </a:t>
            </a:r>
            <a:r>
              <a:rPr lang="en-US" sz="1600" dirty="0"/>
              <a:t>The sampling window’s width is programmable (250ps-2ns)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2438400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1562101" y="23241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22098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247901" y="23241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2514600"/>
            <a:ext cx="1295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1790701" y="24003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5000" y="22860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476501" y="24003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" y="2590800"/>
            <a:ext cx="1295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2020094" y="2475706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33600" y="23622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705101" y="24765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0800" y="2514600"/>
            <a:ext cx="3352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0600" y="2667000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210594" y="25138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896394" y="25138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19400" y="25908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552701" y="36957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90800" y="3886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90800" y="4038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553494" y="42283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14600" y="44196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781301" y="39243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19400" y="4114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19400" y="4267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2782094" y="44569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43200" y="46482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3086101" y="41529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124200" y="4343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124200" y="4495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3086894" y="46855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048000" y="48768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3390901" y="43815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429000" y="45720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429000" y="4724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3391694" y="4914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52800" y="51054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2362994" y="29710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2591594" y="30472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2820194" y="3199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3048794" y="32758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371600" y="3505200"/>
            <a:ext cx="12954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676400" y="3733800"/>
            <a:ext cx="12192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905000" y="3962400"/>
            <a:ext cx="12954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209800" y="4191000"/>
            <a:ext cx="12954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371600" y="3505200"/>
            <a:ext cx="3810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295400" y="3886200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048000" y="2667000"/>
            <a:ext cx="3200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60" name="TextBox 123"/>
          <p:cNvSpPr txBox="1">
            <a:spLocks noChangeArrowheads="1"/>
          </p:cNvSpPr>
          <p:nvPr/>
        </p:nvSpPr>
        <p:spPr bwMode="auto">
          <a:xfrm>
            <a:off x="990600" y="5181600"/>
            <a:ext cx="68661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-2   </a:t>
            </a:r>
            <a:r>
              <a:rPr lang="en-US" sz="1600" dirty="0">
                <a:solidFill>
                  <a:srgbClr val="FF0000"/>
                </a:solidFill>
              </a:rPr>
              <a:t>A/D   Conversion  </a:t>
            </a:r>
            <a:r>
              <a:rPr lang="en-US" sz="1600" dirty="0"/>
              <a:t>takes place upon a trigger that opens all the write switches</a:t>
            </a:r>
          </a:p>
          <a:p>
            <a:r>
              <a:rPr lang="en-US" sz="1600" dirty="0"/>
              <a:t>      and starts </a:t>
            </a:r>
            <a:r>
              <a:rPr lang="en-US" sz="1600" dirty="0" smtClean="0"/>
              <a:t>4 x 256 </a:t>
            </a:r>
            <a:r>
              <a:rPr lang="en-US" sz="1600" dirty="0"/>
              <a:t>A/D conversions in parallel (common single ramp</a:t>
            </a:r>
            <a:r>
              <a:rPr lang="en-US" sz="1600" dirty="0" smtClean="0"/>
              <a:t>) </a:t>
            </a:r>
            <a:endParaRPr lang="en-US" sz="1600" dirty="0"/>
          </a:p>
          <a:p>
            <a:r>
              <a:rPr lang="en-US" sz="1600" dirty="0"/>
              <a:t>      Data are available at after 2 </a:t>
            </a:r>
            <a:r>
              <a:rPr lang="en-US" altLang="ja-JP" sz="1600" dirty="0">
                <a:latin typeface="Symbol" pitchFamily="18" charset="2"/>
                <a:ea typeface="ＭＳ Ｐゴシック"/>
                <a:cs typeface="ＭＳ Ｐゴシック"/>
              </a:rPr>
              <a:t>m</a:t>
            </a:r>
            <a:r>
              <a:rPr lang="en-US" sz="1600" dirty="0"/>
              <a:t>s   </a:t>
            </a:r>
            <a:r>
              <a:rPr lang="en-US" sz="1600" dirty="0" smtClean="0"/>
              <a:t>(1-2GHz </a:t>
            </a:r>
            <a:r>
              <a:rPr lang="en-US" sz="1600" dirty="0"/>
              <a:t>counters)</a:t>
            </a:r>
          </a:p>
          <a:p>
            <a:endParaRPr lang="en-US" sz="1600" dirty="0"/>
          </a:p>
          <a:p>
            <a:r>
              <a:rPr lang="en-US" sz="1600" dirty="0"/>
              <a:t>-3   </a:t>
            </a:r>
            <a:r>
              <a:rPr lang="en-US" sz="1600" dirty="0">
                <a:solidFill>
                  <a:srgbClr val="FF0000"/>
                </a:solidFill>
              </a:rPr>
              <a:t>Read</a:t>
            </a:r>
            <a:r>
              <a:rPr lang="en-US" sz="1600" dirty="0"/>
              <a:t> occurs after </a:t>
            </a:r>
            <a:r>
              <a:rPr lang="en-US" sz="1600" dirty="0" smtClean="0"/>
              <a:t>A/D conversion</a:t>
            </a:r>
            <a:endParaRPr lang="en-US" sz="1600" dirty="0"/>
          </a:p>
        </p:txBody>
      </p:sp>
      <p:sp>
        <p:nvSpPr>
          <p:cNvPr id="125" name="Freeform 124"/>
          <p:cNvSpPr/>
          <p:nvPr/>
        </p:nvSpPr>
        <p:spPr>
          <a:xfrm>
            <a:off x="184150" y="3886200"/>
            <a:ext cx="865188" cy="412750"/>
          </a:xfrm>
          <a:custGeom>
            <a:avLst/>
            <a:gdLst>
              <a:gd name="connsiteX0" fmla="*/ 0 w 864577"/>
              <a:gd name="connsiteY0" fmla="*/ 0 h 413238"/>
              <a:gd name="connsiteX1" fmla="*/ 140677 w 864577"/>
              <a:gd name="connsiteY1" fmla="*/ 70338 h 413238"/>
              <a:gd name="connsiteX2" fmla="*/ 211016 w 864577"/>
              <a:gd name="connsiteY2" fmla="*/ 281354 h 413238"/>
              <a:gd name="connsiteX3" fmla="*/ 237393 w 864577"/>
              <a:gd name="connsiteY3" fmla="*/ 413238 h 413238"/>
              <a:gd name="connsiteX4" fmla="*/ 298939 w 864577"/>
              <a:gd name="connsiteY4" fmla="*/ 281354 h 413238"/>
              <a:gd name="connsiteX5" fmla="*/ 378070 w 864577"/>
              <a:gd name="connsiteY5" fmla="*/ 158262 h 413238"/>
              <a:gd name="connsiteX6" fmla="*/ 597877 w 864577"/>
              <a:gd name="connsiteY6" fmla="*/ 52754 h 413238"/>
              <a:gd name="connsiteX7" fmla="*/ 826477 w 864577"/>
              <a:gd name="connsiteY7" fmla="*/ 17585 h 413238"/>
              <a:gd name="connsiteX8" fmla="*/ 826477 w 864577"/>
              <a:gd name="connsiteY8" fmla="*/ 8792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577" h="413238">
                <a:moveTo>
                  <a:pt x="0" y="0"/>
                </a:moveTo>
                <a:cubicBezTo>
                  <a:pt x="52754" y="11723"/>
                  <a:pt x="105508" y="23446"/>
                  <a:pt x="140677" y="70338"/>
                </a:cubicBezTo>
                <a:cubicBezTo>
                  <a:pt x="175846" y="117230"/>
                  <a:pt x="194897" y="224204"/>
                  <a:pt x="211016" y="281354"/>
                </a:cubicBezTo>
                <a:cubicBezTo>
                  <a:pt x="227135" y="338504"/>
                  <a:pt x="222739" y="413238"/>
                  <a:pt x="237393" y="413238"/>
                </a:cubicBezTo>
                <a:cubicBezTo>
                  <a:pt x="252047" y="413238"/>
                  <a:pt x="275493" y="323850"/>
                  <a:pt x="298939" y="281354"/>
                </a:cubicBezTo>
                <a:cubicBezTo>
                  <a:pt x="322385" y="238858"/>
                  <a:pt x="328247" y="196362"/>
                  <a:pt x="378070" y="158262"/>
                </a:cubicBezTo>
                <a:cubicBezTo>
                  <a:pt x="427893" y="120162"/>
                  <a:pt x="523143" y="76200"/>
                  <a:pt x="597877" y="52754"/>
                </a:cubicBezTo>
                <a:cubicBezTo>
                  <a:pt x="672611" y="29308"/>
                  <a:pt x="788377" y="24912"/>
                  <a:pt x="826477" y="17585"/>
                </a:cubicBezTo>
                <a:cubicBezTo>
                  <a:pt x="864577" y="10258"/>
                  <a:pt x="845527" y="9525"/>
                  <a:pt x="826477" y="8792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2362200" y="23622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362200" y="2438400"/>
            <a:ext cx="3429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895600" y="3505200"/>
            <a:ext cx="12192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3962401" y="3505200"/>
            <a:ext cx="304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4114800" y="35052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114800" y="33528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4191001" y="3733800"/>
            <a:ext cx="304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4343400" y="37338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343400" y="35814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4419601" y="3962400"/>
            <a:ext cx="304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572000" y="39624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572000" y="38100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4648201" y="4191000"/>
            <a:ext cx="304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4800600" y="41910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0600" y="4038600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3124200" y="3733800"/>
            <a:ext cx="12192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429000" y="3962400"/>
            <a:ext cx="1143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3657600" y="4191000"/>
            <a:ext cx="1143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5105400" y="4191000"/>
            <a:ext cx="3048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876800" y="3962400"/>
            <a:ext cx="3048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648200" y="3733800"/>
            <a:ext cx="3048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419600" y="3505200"/>
            <a:ext cx="381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16200000" flipH="1">
            <a:off x="5257800" y="3429000"/>
            <a:ext cx="838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5257800" y="3429000"/>
            <a:ext cx="1295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6096000" y="3962400"/>
            <a:ext cx="4572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6553200" y="3962400"/>
            <a:ext cx="914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88" name="TextBox 192"/>
          <p:cNvSpPr txBox="1">
            <a:spLocks noChangeArrowheads="1"/>
          </p:cNvSpPr>
          <p:nvPr/>
        </p:nvSpPr>
        <p:spPr bwMode="auto">
          <a:xfrm>
            <a:off x="5867400" y="3810000"/>
            <a:ext cx="474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Mux</a:t>
            </a:r>
          </a:p>
        </p:txBody>
      </p:sp>
      <p:cxnSp>
        <p:nvCxnSpPr>
          <p:cNvPr id="195" name="Straight Arrow Connector 194"/>
          <p:cNvCxnSpPr/>
          <p:nvPr/>
        </p:nvCxnSpPr>
        <p:spPr>
          <a:xfrm>
            <a:off x="6553200" y="39624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90" name="TextBox 196"/>
          <p:cNvSpPr txBox="1">
            <a:spLocks noChangeArrowheads="1"/>
          </p:cNvSpPr>
          <p:nvPr/>
        </p:nvSpPr>
        <p:spPr bwMode="auto">
          <a:xfrm>
            <a:off x="7543800" y="3657600"/>
            <a:ext cx="611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Digital</a:t>
            </a:r>
          </a:p>
          <a:p>
            <a:r>
              <a:rPr lang="en-US" sz="1200"/>
              <a:t>output</a:t>
            </a:r>
          </a:p>
        </p:txBody>
      </p:sp>
      <p:sp>
        <p:nvSpPr>
          <p:cNvPr id="17491" name="TextBox 197"/>
          <p:cNvSpPr txBox="1">
            <a:spLocks noChangeArrowheads="1"/>
          </p:cNvSpPr>
          <p:nvPr/>
        </p:nvSpPr>
        <p:spPr bwMode="auto">
          <a:xfrm>
            <a:off x="152400" y="3429000"/>
            <a:ext cx="66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Analog</a:t>
            </a:r>
          </a:p>
          <a:p>
            <a:r>
              <a:rPr lang="en-US" sz="1200"/>
              <a:t>input</a:t>
            </a:r>
          </a:p>
        </p:txBody>
      </p:sp>
      <p:sp>
        <p:nvSpPr>
          <p:cNvPr id="17492" name="TextBox 200"/>
          <p:cNvSpPr txBox="1">
            <a:spLocks noChangeArrowheads="1"/>
          </p:cNvSpPr>
          <p:nvPr/>
        </p:nvSpPr>
        <p:spPr bwMode="auto">
          <a:xfrm>
            <a:off x="3581400" y="3124200"/>
            <a:ext cx="1201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A/D converters</a:t>
            </a:r>
          </a:p>
        </p:txBody>
      </p:sp>
      <p:cxnSp>
        <p:nvCxnSpPr>
          <p:cNvPr id="203" name="Straight Connector 202"/>
          <p:cNvCxnSpPr/>
          <p:nvPr/>
        </p:nvCxnSpPr>
        <p:spPr>
          <a:xfrm>
            <a:off x="1828800" y="3886200"/>
            <a:ext cx="3810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3429000" y="47244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3124200" y="44958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3124200" y="43434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2819400" y="42672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819400" y="41148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2590800" y="38862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2590800" y="40386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3124200" y="44958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3124200" y="43434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152400" y="21336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 flipH="1" flipV="1">
            <a:off x="1219201" y="2057400"/>
            <a:ext cx="1524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295400" y="1981200"/>
            <a:ext cx="2133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3352801" y="2057400"/>
            <a:ext cx="1524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3429000" y="2133600"/>
            <a:ext cx="190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 flipH="1" flipV="1">
            <a:off x="5257801" y="2057400"/>
            <a:ext cx="1524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5334000" y="19812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10" name="TextBox 226"/>
          <p:cNvSpPr txBox="1">
            <a:spLocks noChangeArrowheads="1"/>
          </p:cNvSpPr>
          <p:nvPr/>
        </p:nvSpPr>
        <p:spPr bwMode="auto">
          <a:xfrm>
            <a:off x="381000" y="1905000"/>
            <a:ext cx="977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40 MHz Clk</a:t>
            </a:r>
          </a:p>
        </p:txBody>
      </p:sp>
      <p:pic>
        <p:nvPicPr>
          <p:cNvPr id="17511" name="Picture 103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6" name="Straight Connector 105"/>
          <p:cNvCxnSpPr/>
          <p:nvPr/>
        </p:nvCxnSpPr>
        <p:spPr>
          <a:xfrm rot="5400000">
            <a:off x="1562101" y="28575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1791494" y="2856706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14" name="TextBox 107"/>
          <p:cNvSpPr txBox="1">
            <a:spLocks noChangeArrowheads="1"/>
          </p:cNvSpPr>
          <p:nvPr/>
        </p:nvSpPr>
        <p:spPr bwMode="auto">
          <a:xfrm>
            <a:off x="1524000" y="3048000"/>
            <a:ext cx="498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100ps</a:t>
            </a:r>
          </a:p>
        </p:txBody>
      </p:sp>
      <p:cxnSp>
        <p:nvCxnSpPr>
          <p:cNvPr id="110" name="Straight Arrow Connector 109"/>
          <p:cNvCxnSpPr>
            <a:stCxn id="17514" idx="0"/>
          </p:cNvCxnSpPr>
          <p:nvPr/>
        </p:nvCxnSpPr>
        <p:spPr>
          <a:xfrm rot="5400000" flipH="1" flipV="1">
            <a:off x="1839119" y="2982119"/>
            <a:ext cx="3175" cy="131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953000" y="3505200"/>
            <a:ext cx="381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181600" y="3733800"/>
            <a:ext cx="381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410200" y="3962400"/>
            <a:ext cx="381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638800" y="4191000"/>
            <a:ext cx="3810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819400" y="42672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819400" y="41148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590800" y="40386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590800" y="3886200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25" name="Slide Number Placeholder 14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F99DC5-7CF8-4102-9486-2AB09C55B94B}" type="slidenum">
              <a:rPr lang="en-US" smtClean="0">
                <a:latin typeface="Arial" pitchFamily="34" charset="0"/>
              </a:rPr>
              <a:pPr/>
              <a:t>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8" name="Date Placeholder 117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dirty="0" smtClean="0"/>
              <a:t>10/28/09</a:t>
            </a:r>
            <a:endParaRPr lang="en-US" dirty="0"/>
          </a:p>
        </p:txBody>
      </p:sp>
      <p:sp>
        <p:nvSpPr>
          <p:cNvPr id="119" name="Footer Placeholder 118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Prototype ASIC’s Functions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57200" y="1295400"/>
            <a:ext cx="80772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The chip includes</a:t>
            </a:r>
          </a:p>
          <a:p>
            <a:endParaRPr lang="en-US" sz="2400" dirty="0"/>
          </a:p>
          <a:p>
            <a:r>
              <a:rPr lang="en-US" sz="2400" dirty="0"/>
              <a:t>    -  4 channels of  full sampling (256 cells)</a:t>
            </a:r>
          </a:p>
          <a:p>
            <a:r>
              <a:rPr lang="en-US" sz="2400" dirty="0"/>
              <a:t>    -  1 channel of sampling cell to observe the </a:t>
            </a:r>
            <a:r>
              <a:rPr lang="en-US" sz="2400" dirty="0" smtClean="0"/>
              <a:t> sampling  timing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Test structures: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   -  </a:t>
            </a:r>
            <a:r>
              <a:rPr lang="en-US" sz="2400" dirty="0"/>
              <a:t>Sampling cell,	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-  </a:t>
            </a:r>
            <a:r>
              <a:rPr lang="en-US" sz="2400" dirty="0"/>
              <a:t>ADC </a:t>
            </a:r>
            <a:r>
              <a:rPr lang="en-US" sz="2400" dirty="0" smtClean="0"/>
              <a:t>comparator</a:t>
            </a:r>
            <a:r>
              <a:rPr lang="en-US" sz="2400" dirty="0"/>
              <a:t>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-  ADC Ring Oscillator clock</a:t>
            </a:r>
            <a:endParaRPr lang="en-US" sz="2400" dirty="0"/>
          </a:p>
          <a:p>
            <a:r>
              <a:rPr lang="en-US" dirty="0"/>
              <a:t>	</a:t>
            </a:r>
          </a:p>
        </p:txBody>
      </p:sp>
      <p:pic>
        <p:nvPicPr>
          <p:cNvPr id="19460" name="Picture 4" descr="C:\Documents and Settings\Administrateur\Bureau\En-têt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3827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E6EB8D-FDB4-495C-8F05-9DC2AA26BFB2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genat@hep.uchicago.edu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/>
          <a:p>
            <a:r>
              <a:rPr lang="en-US" smtClean="0"/>
              <a:t>10/28/09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1046</Words>
  <Application>Microsoft Office PowerPoint</Application>
  <PresentationFormat>On-screen Show (4:3)</PresentationFormat>
  <Paragraphs>396</Paragraphs>
  <Slides>30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plot_cellleak.pdf</vt:lpstr>
      <vt:lpstr>plot_comp.pdf</vt:lpstr>
      <vt:lpstr>plot_token.pdf</vt:lpstr>
      <vt:lpstr>Development of a 20 GS/s Sampling Chip in 130nm CMOS Technology  </vt:lpstr>
      <vt:lpstr>Motivation:  Picosecond timing</vt:lpstr>
      <vt:lpstr>Pulse Sampling and Waveform Analysis</vt:lpstr>
      <vt:lpstr>Slide 4</vt:lpstr>
      <vt:lpstr>Prototype Sampling ASIC  Minimum specifications</vt:lpstr>
      <vt:lpstr>Project Milestones</vt:lpstr>
      <vt:lpstr>Architecture</vt:lpstr>
      <vt:lpstr>Modes</vt:lpstr>
      <vt:lpstr>Prototype ASIC’s Functions</vt:lpstr>
      <vt:lpstr>Slide 10</vt:lpstr>
      <vt:lpstr>Slide 11</vt:lpstr>
      <vt:lpstr>Slide 12</vt:lpstr>
      <vt:lpstr> ASIC pictures</vt:lpstr>
      <vt:lpstr>Tests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Future Plans</vt:lpstr>
      <vt:lpstr>Extra slides</vt:lpstr>
      <vt:lpstr>Future Plans</vt:lpstr>
      <vt:lpstr>Slide 27</vt:lpstr>
      <vt:lpstr>DC, AC, Anodes Tests (see also Eric’s document)</vt:lpstr>
      <vt:lpstr>Delay generator (1 / 256 cells)</vt:lpstr>
      <vt:lpstr>Slide 30</vt:lpstr>
    </vt:vector>
  </TitlesOfParts>
  <Company>The University of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40 GS/s Sampling Chip in  130nm CMOS Technology   </dc:title>
  <dc:creator>genat</dc:creator>
  <cp:lastModifiedBy>Jean-Francois Genat</cp:lastModifiedBy>
  <cp:revision>138</cp:revision>
  <dcterms:created xsi:type="dcterms:W3CDTF">2009-10-27T14:42:45Z</dcterms:created>
  <dcterms:modified xsi:type="dcterms:W3CDTF">2009-10-28T21:39:24Z</dcterms:modified>
</cp:coreProperties>
</file>