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2" r:id="rId3"/>
    <p:sldId id="274" r:id="rId4"/>
    <p:sldId id="264" r:id="rId5"/>
    <p:sldId id="275" r:id="rId6"/>
    <p:sldId id="258" r:id="rId7"/>
    <p:sldId id="257" r:id="rId8"/>
    <p:sldId id="259" r:id="rId9"/>
    <p:sldId id="276" r:id="rId10"/>
    <p:sldId id="281" r:id="rId11"/>
    <p:sldId id="272" r:id="rId12"/>
    <p:sldId id="283" r:id="rId13"/>
    <p:sldId id="280" r:id="rId14"/>
    <p:sldId id="265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72956-58B1-4D8C-B337-B77652F54E5E}" type="datetimeFigureOut">
              <a:rPr lang="en-US" smtClean="0"/>
              <a:pPr/>
              <a:t>6/12/2010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3B4BD-8399-481E-BAC5-F554DB104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3B4BD-8399-481E-BAC5-F554DB1045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3B4BD-8399-481E-BAC5-F554DB10457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3B4BD-8399-481E-BAC5-F554DB10457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3B4BD-8399-481E-BAC5-F554DB10457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3B4BD-8399-481E-BAC5-F554DB10457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3B4BD-8399-481E-BAC5-F554DB10457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3B4BD-8399-481E-BAC5-F554DB10457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3B4BD-8399-481E-BAC5-F554DB10457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3B4BD-8399-481E-BAC5-F554DB10457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3B4BD-8399-481E-BAC5-F554DB10457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3B4BD-8399-481E-BAC5-F554DB10457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3B4BD-8399-481E-BAC5-F554DB1045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3B4BD-8399-481E-BAC5-F554DB10457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3B4BD-8399-481E-BAC5-F554DB10457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3B4BD-8399-481E-BAC5-F554DB10457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5F7A-FC59-4DFE-B4C6-F0135B8ED516}" type="datetime1">
              <a:rPr lang="en-US" smtClean="0"/>
              <a:pPr/>
              <a:t>6/12/2010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E08A-2BC6-447B-9B39-081718756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C488-6B9E-4518-A009-7414994E13F4}" type="datetime1">
              <a:rPr lang="en-US" smtClean="0"/>
              <a:pPr/>
              <a:t>6/12/2010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E08A-2BC6-447B-9B39-081718756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779A-B201-41EA-895B-A62942DED833}" type="datetime1">
              <a:rPr lang="en-US" smtClean="0"/>
              <a:pPr/>
              <a:t>6/12/2010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E08A-2BC6-447B-9B39-081718756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75A1-5CAA-4FE3-B187-6ECD0DFF7685}" type="datetime1">
              <a:rPr lang="en-US" smtClean="0"/>
              <a:pPr/>
              <a:t>6/12/2010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E08A-2BC6-447B-9B39-081718756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43D3-E8AF-46FE-8275-AF9726277D6D}" type="datetime1">
              <a:rPr lang="en-US" smtClean="0"/>
              <a:pPr/>
              <a:t>6/12/2010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E08A-2BC6-447B-9B39-081718756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9CAE-70A6-4B41-85F2-4F500E434A8E}" type="datetime1">
              <a:rPr lang="en-US" smtClean="0"/>
              <a:pPr/>
              <a:t>6/12/2010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E08A-2BC6-447B-9B39-081718756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4AA4-4D61-4C12-ADFB-F29EE1153A8F}" type="datetime1">
              <a:rPr lang="en-US" smtClean="0"/>
              <a:pPr/>
              <a:t>6/12/2010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E08A-2BC6-447B-9B39-081718756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FFF9-1442-449A-8345-87D841006423}" type="datetime1">
              <a:rPr lang="en-US" smtClean="0"/>
              <a:pPr/>
              <a:t>6/12/2010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E08A-2BC6-447B-9B39-081718756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9D99-42D6-4318-B70E-5AEC38715FE5}" type="datetime1">
              <a:rPr lang="en-US" smtClean="0"/>
              <a:pPr/>
              <a:t>6/12/2010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E08A-2BC6-447B-9B39-081718756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BCDA-6A33-4A87-BB02-8540379E63AD}" type="datetime1">
              <a:rPr lang="en-US" smtClean="0"/>
              <a:pPr/>
              <a:t>6/12/2010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E08A-2BC6-447B-9B39-081718756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E313-01FC-440A-8BA5-B9A0AB16F674}" type="datetime1">
              <a:rPr lang="en-US" smtClean="0"/>
              <a:pPr/>
              <a:t>6/12/2010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E08A-2BC6-447B-9B39-081718756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2581E-29F2-438F-9DC0-33AB158A91BA}" type="datetime1">
              <a:rPr lang="en-US" smtClean="0"/>
              <a:pPr/>
              <a:t>6/12/2010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7E08A-2BC6-447B-9B39-081718756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/>
          <a:lstStyle/>
          <a:p>
            <a:r>
              <a:rPr lang="en-US" dirty="0" smtClean="0"/>
              <a:t>Tray </a:t>
            </a:r>
            <a:r>
              <a:rPr lang="en-US" dirty="0"/>
              <a:t>F</a:t>
            </a:r>
            <a:r>
              <a:rPr lang="en-US" dirty="0" smtClean="0"/>
              <a:t>actory Considerations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667000"/>
            <a:ext cx="6400800" cy="1752600"/>
          </a:xfrm>
        </p:spPr>
        <p:txBody>
          <a:bodyPr/>
          <a:lstStyle/>
          <a:p>
            <a:r>
              <a:rPr lang="en-US" dirty="0" smtClean="0"/>
              <a:t>Jean-Francois Genat</a:t>
            </a:r>
          </a:p>
          <a:p>
            <a:r>
              <a:rPr lang="en-US" dirty="0" smtClean="0"/>
              <a:t>UC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5257800"/>
            <a:ext cx="558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LAPD Collaboration Meeting,  June 10-11</a:t>
            </a:r>
            <a:r>
              <a:rPr lang="en-US" baseline="30000" dirty="0" smtClean="0"/>
              <a:t>th</a:t>
            </a:r>
            <a:r>
              <a:rPr lang="en-US" dirty="0" smtClean="0"/>
              <a:t> 2010, Argonne.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E08A-2BC6-447B-9B39-08171875681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2" descr="C:\Users\Herve\Desktop\Argonne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447800" cy="54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7" name="Picture 3" descr="C:\Users\Herve\Desktop\UniversityofChicagoSealTEX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625" y="228600"/>
            <a:ext cx="2085975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28600"/>
            <a:ext cx="2638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6400801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LAPD Collaboration Meeting,  June 10-11</a:t>
            </a:r>
            <a:r>
              <a:rPr lang="en-US" sz="1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2010, Argonne.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E08A-2BC6-447B-9B39-08171875681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839200" cy="6096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                   </a:t>
            </a:r>
            <a:br>
              <a:rPr lang="en-US" sz="4000" dirty="0" smtClean="0"/>
            </a:br>
            <a:r>
              <a:rPr lang="en-US" sz="4000" dirty="0" smtClean="0"/>
              <a:t>		    Ballpark for costs </a:t>
            </a:r>
            <a:br>
              <a:rPr lang="en-US" sz="40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Estimation   for  15  x  6-tile  trays   (MCP not included)  of 16 “ x 24 “</a:t>
            </a:r>
            <a:br>
              <a:rPr lang="en-US" sz="2700" dirty="0" smtClean="0"/>
            </a:br>
            <a:r>
              <a:rPr lang="en-US" sz="2700" dirty="0" smtClean="0"/>
              <a:t>(equivalent  to  a  22” diameter PMT)</a:t>
            </a:r>
            <a:br>
              <a:rPr lang="en-US" sz="27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>Sampling ASIC:   10 $/</a:t>
            </a:r>
            <a:r>
              <a:rPr lang="en-US" sz="2400" dirty="0" err="1" smtClean="0"/>
              <a:t>ch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64-channel/row            (16 chips)</a:t>
            </a:r>
            <a:br>
              <a:rPr lang="en-US" sz="2400" dirty="0" smtClean="0"/>
            </a:br>
            <a:r>
              <a:rPr lang="en-US" sz="2400" dirty="0" smtClean="0"/>
              <a:t>      </a:t>
            </a:r>
            <a:br>
              <a:rPr lang="en-US" sz="2400" dirty="0" smtClean="0"/>
            </a:br>
            <a:r>
              <a:rPr lang="en-US" sz="2400" dirty="0" smtClean="0"/>
              <a:t>     ASICs		  1,300 $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Glass   = 		  3,000 $   (Rich Northrop)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Honeycomb+ PCB  =        600 $   (Rich Northrop)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b="1" dirty="0" smtClean="0"/>
              <a:t>Total = 		  5,000 $ x 4 (Henry’s factor) &lt;= 20 k$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800" dirty="0"/>
          </a:p>
        </p:txBody>
      </p:sp>
      <p:pic>
        <p:nvPicPr>
          <p:cNvPr id="9" name="Picture 3" descr="C:\Users\Herve\Desktop\UniversityofChicagoSeal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5687" y="0"/>
            <a:ext cx="1738313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" name="Picture 9" descr="super-modul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76426" y="2057400"/>
            <a:ext cx="3207980" cy="23297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E08A-2BC6-447B-9B39-08171875681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550223"/>
            <a:ext cx="4431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LAPD Collaboration Meeting,  June 10-11</a:t>
            </a:r>
            <a:r>
              <a:rPr lang="en-US" sz="1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2010, Argonne.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124200"/>
            <a:ext cx="683206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tests with a small (30mm diameter) commercial MCP in vacuum, </a:t>
            </a:r>
          </a:p>
          <a:p>
            <a:r>
              <a:rPr lang="en-US" dirty="0" smtClean="0"/>
              <a:t>read with the 8” x 8” inside-out transmission lines scheme</a:t>
            </a:r>
          </a:p>
          <a:p>
            <a:endParaRPr lang="en-US" dirty="0" smtClean="0"/>
          </a:p>
          <a:p>
            <a:r>
              <a:rPr lang="en-US" dirty="0" smtClean="0"/>
              <a:t>	Tests with a laser with or without a photo-cathode </a:t>
            </a:r>
          </a:p>
          <a:p>
            <a:r>
              <a:rPr lang="en-US" dirty="0" smtClean="0"/>
              <a:t>	Check the signals at two ends </a:t>
            </a:r>
          </a:p>
          <a:p>
            <a:r>
              <a:rPr lang="en-US" dirty="0" smtClean="0"/>
              <a:t>		-First:    SMAs + oscilloscope,</a:t>
            </a:r>
          </a:p>
          <a:p>
            <a:r>
              <a:rPr lang="en-US" dirty="0" smtClean="0"/>
              <a:t>		- Actual cards with sampling ASICs and FPGA </a:t>
            </a:r>
          </a:p>
          <a:p>
            <a:r>
              <a:rPr lang="en-US" dirty="0" smtClean="0"/>
              <a:t>Need :</a:t>
            </a:r>
          </a:p>
          <a:p>
            <a:r>
              <a:rPr lang="en-US" dirty="0" smtClean="0"/>
              <a:t>	- The MCP</a:t>
            </a:r>
          </a:p>
          <a:p>
            <a:r>
              <a:rPr lang="en-US" dirty="0" smtClean="0"/>
              <a:t>	- A fully functional tray (vacuum, HV access on top , anodes). </a:t>
            </a:r>
          </a:p>
          <a:p>
            <a:r>
              <a:rPr lang="en-US" dirty="0" smtClean="0"/>
              <a:t>	- The ALD processed spacers for HV distribution.	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1" y="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Plans towards a tray</a:t>
            </a:r>
            <a:endParaRPr lang="en-US" sz="4000" dirty="0"/>
          </a:p>
        </p:txBody>
      </p:sp>
      <p:pic>
        <p:nvPicPr>
          <p:cNvPr id="12" name="Picture 3" descr="C:\Users\Herve\Desktop\UniversityofChicagoSeal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5687" y="0"/>
            <a:ext cx="1738313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7" name="Picture 6" descr="MCP_test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609600"/>
            <a:ext cx="5581650" cy="25241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E08A-2BC6-447B-9B39-08171875681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6488668"/>
            <a:ext cx="558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LAPD Collaboration Meeting,  June 10-11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2010, Argonne.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 descr="gregar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58118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F67E08A-2BC6-447B-9B39-08171875681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7772400" cy="990600"/>
          </a:xfrm>
        </p:spPr>
        <p:txBody>
          <a:bodyPr/>
          <a:lstStyle/>
          <a:p>
            <a:r>
              <a:rPr lang="en-US" dirty="0" smtClean="0"/>
              <a:t>Tile assembly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558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LAPD Collaboration Meeting,  June 10-11</a:t>
            </a:r>
            <a:r>
              <a:rPr lang="en-US" baseline="30000" dirty="0" smtClean="0"/>
              <a:t>th</a:t>
            </a:r>
            <a:r>
              <a:rPr lang="en-US" dirty="0" smtClean="0"/>
              <a:t> 2010, Argonne.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E08A-2BC6-447B-9B39-08171875681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1262063"/>
            <a:ext cx="64770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52800" y="5867400"/>
            <a:ext cx="205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Inside out structure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7772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First Glass Box </a:t>
            </a:r>
            <a:r>
              <a:rPr lang="en-US" sz="2800" dirty="0" smtClean="0"/>
              <a:t>(May 18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J. </a:t>
            </a:r>
            <a:r>
              <a:rPr lang="en-US" sz="2800" dirty="0" err="1" smtClean="0"/>
              <a:t>Gregar</a:t>
            </a:r>
            <a:r>
              <a:rPr lang="en-US" sz="2800" dirty="0" smtClean="0"/>
              <a:t>)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558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LAPD Collaboration Meeting,  June 10-11</a:t>
            </a:r>
            <a:r>
              <a:rPr lang="en-US" baseline="30000" dirty="0" smtClean="0"/>
              <a:t>th</a:t>
            </a:r>
            <a:r>
              <a:rPr lang="en-US" dirty="0" smtClean="0"/>
              <a:t> 2010, Argonne.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E08A-2BC6-447B-9B39-08171875681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800"/>
            <a:ext cx="2438400" cy="194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066800"/>
            <a:ext cx="2057400" cy="200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066800"/>
            <a:ext cx="2690501" cy="201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657600"/>
            <a:ext cx="2470611" cy="240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3657600"/>
            <a:ext cx="3213931" cy="240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3809999"/>
            <a:ext cx="2971800" cy="222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66700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/>
              <a:t>-  Tile and Tray</a:t>
            </a:r>
          </a:p>
          <a:p>
            <a:pPr algn="l"/>
            <a:r>
              <a:rPr lang="en-US" dirty="0" smtClean="0"/>
              <a:t>-  On-Tray electronics</a:t>
            </a:r>
          </a:p>
          <a:p>
            <a:pPr algn="l"/>
            <a:r>
              <a:rPr lang="en-US" dirty="0" smtClean="0"/>
              <a:t>-  Tray assembly</a:t>
            </a:r>
          </a:p>
          <a:p>
            <a:pPr algn="l"/>
            <a:r>
              <a:rPr lang="en-US" dirty="0" smtClean="0"/>
              <a:t>-  Plans</a:t>
            </a:r>
            <a:br>
              <a:rPr lang="en-US" dirty="0" smtClean="0"/>
            </a:b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558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LAPD Collaboration Meeting,  June 10-11</a:t>
            </a:r>
            <a:r>
              <a:rPr lang="en-US" baseline="30000" dirty="0" smtClean="0"/>
              <a:t>th</a:t>
            </a:r>
            <a:r>
              <a:rPr lang="en-US" dirty="0" smtClean="0"/>
              <a:t> 2010, Argonne.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E08A-2BC6-447B-9B39-08171875681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3" descr="C:\Users\Herve\Desktop\UniversityofChicagoSeal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8025" y="0"/>
            <a:ext cx="2085975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Tiles and Tray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E08A-2BC6-447B-9B39-08171875681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29000" y="5715000"/>
            <a:ext cx="1738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6-Tiles Trays</a:t>
            </a:r>
            <a:endParaRPr lang="en-US" sz="2400" b="1" dirty="0"/>
          </a:p>
        </p:txBody>
      </p:sp>
      <p:pic>
        <p:nvPicPr>
          <p:cNvPr id="6" name="Picture 5" descr="super-modul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990600"/>
            <a:ext cx="6085627" cy="441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5181600"/>
            <a:ext cx="204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Rich Northrop</a:t>
            </a:r>
            <a:endParaRPr lang="en-US" dirty="0"/>
          </a:p>
        </p:txBody>
      </p:sp>
      <p:pic>
        <p:nvPicPr>
          <p:cNvPr id="12" name="Picture 3" descr="C:\Users\Herve\Desktop\UniversityofChicagoSealTEX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5687" y="0"/>
            <a:ext cx="1738313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558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LAPD Collaboration Meeting,  June 10-11</a:t>
            </a:r>
            <a:r>
              <a:rPr lang="en-US" baseline="30000" dirty="0" smtClean="0"/>
              <a:t>th</a:t>
            </a:r>
            <a:r>
              <a:rPr lang="en-US" dirty="0" smtClean="0"/>
              <a:t> 2010, Argonne.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7772400" cy="990600"/>
          </a:xfrm>
        </p:spPr>
        <p:txBody>
          <a:bodyPr/>
          <a:lstStyle/>
          <a:p>
            <a:r>
              <a:rPr lang="en-US" dirty="0" smtClean="0"/>
              <a:t>Tile structure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558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LAPD Collaboration Meeting,  June 10-11</a:t>
            </a:r>
            <a:r>
              <a:rPr lang="en-US" baseline="30000" dirty="0" smtClean="0"/>
              <a:t>th</a:t>
            </a:r>
            <a:r>
              <a:rPr lang="en-US" dirty="0" smtClean="0"/>
              <a:t> 2010, Argonne.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E08A-2BC6-447B-9B39-08171875681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6477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5181600"/>
            <a:ext cx="50522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Inside out:    grounded anode strips on top of glass </a:t>
            </a:r>
          </a:p>
          <a:p>
            <a:endParaRPr lang="en-US" dirty="0" smtClean="0"/>
          </a:p>
          <a:p>
            <a:r>
              <a:rPr lang="en-US" dirty="0" smtClean="0"/>
              <a:t>HV divider uses spacers as passive components.</a:t>
            </a:r>
          </a:p>
          <a:p>
            <a:r>
              <a:rPr lang="en-US" dirty="0" smtClean="0"/>
              <a:t>Single HV connection on top</a:t>
            </a:r>
            <a:endParaRPr lang="en-US" dirty="0"/>
          </a:p>
        </p:txBody>
      </p:sp>
      <p:pic>
        <p:nvPicPr>
          <p:cNvPr id="7" name="Picture 6" descr="Gregar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65905" y="1905000"/>
            <a:ext cx="3078095" cy="20812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4724400"/>
            <a:ext cx="7479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Rich Northrop   (vertical dimensions not final)                                           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4038600"/>
            <a:ext cx="177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Joe </a:t>
            </a:r>
            <a:r>
              <a:rPr lang="en-US" dirty="0" err="1" smtClean="0"/>
              <a:t>Gregar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Picture 3" descr="C:\Users\Herve\Desktop\UniversityofChicagoSealTEX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5687" y="0"/>
            <a:ext cx="1738313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Tray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E08A-2BC6-447B-9B39-08171875681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5200" y="4648200"/>
            <a:ext cx="1640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2-Tile tray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558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LAPD Collaboration Meeting,  June 10-11</a:t>
            </a:r>
            <a:r>
              <a:rPr lang="en-US" baseline="30000" dirty="0" smtClean="0"/>
              <a:t>th</a:t>
            </a:r>
            <a:r>
              <a:rPr lang="en-US" dirty="0" smtClean="0"/>
              <a:t> 2010, Argonne.</a:t>
            </a:r>
            <a:endParaRPr lang="en-US" dirty="0"/>
          </a:p>
        </p:txBody>
      </p:sp>
      <p:pic>
        <p:nvPicPr>
          <p:cNvPr id="11" name="Picture 3" descr="C:\Users\Herve\Desktop\UniversityofChicagoSeal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5687" y="0"/>
            <a:ext cx="1738313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2" name="Picture 11" descr="sketch_tray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47157"/>
            <a:ext cx="9144000" cy="33636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E08A-2BC6-447B-9B39-08171875681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52800" y="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Tray overall  layout</a:t>
            </a:r>
            <a:endParaRPr lang="en-US" sz="4000" dirty="0"/>
          </a:p>
        </p:txBody>
      </p:sp>
      <p:pic>
        <p:nvPicPr>
          <p:cNvPr id="14" name="Picture 13" descr="elec_ass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248972"/>
            <a:ext cx="7392928" cy="4609028"/>
          </a:xfrm>
          <a:prstGeom prst="rect">
            <a:avLst/>
          </a:prstGeom>
        </p:spPr>
      </p:pic>
      <p:pic>
        <p:nvPicPr>
          <p:cNvPr id="17" name="Picture 3" descr="C:\Users\Herve\Desktop\UniversityofChicagoSealTEX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5687" y="0"/>
            <a:ext cx="1738313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1" name="Picture 10" descr="sketch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914400"/>
            <a:ext cx="6557963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50223"/>
            <a:ext cx="4431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LAPD Collaboration Meeting,  June 10-11</a:t>
            </a:r>
            <a:r>
              <a:rPr lang="en-US" sz="1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2010, Argonne.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382000" cy="6629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		On Tray Electronics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>	</a:t>
            </a:r>
            <a:r>
              <a:rPr lang="en-US" sz="2200" dirty="0" smtClean="0"/>
              <a:t>- Analog board</a:t>
            </a:r>
            <a:br>
              <a:rPr lang="en-US" sz="2200" dirty="0" smtClean="0"/>
            </a:br>
            <a:r>
              <a:rPr lang="en-US" sz="2200" dirty="0"/>
              <a:t>	</a:t>
            </a:r>
            <a:r>
              <a:rPr lang="en-US" sz="2200" dirty="0" smtClean="0"/>
              <a:t>	- Front-end Chips</a:t>
            </a:r>
            <a:br>
              <a:rPr lang="en-US" sz="2200" dirty="0" smtClean="0"/>
            </a:br>
            <a:r>
              <a:rPr lang="en-US" sz="2200" dirty="0"/>
              <a:t>	</a:t>
            </a:r>
            <a:r>
              <a:rPr lang="en-US" sz="2200" dirty="0" smtClean="0"/>
              <a:t>	- Jitter cleaner(s)</a:t>
            </a:r>
            <a:br>
              <a:rPr lang="en-US" sz="2200" dirty="0" smtClean="0"/>
            </a:br>
            <a:r>
              <a:rPr lang="en-US" sz="2200" dirty="0"/>
              <a:t>	</a:t>
            </a:r>
            <a:r>
              <a:rPr lang="en-US" sz="2200" dirty="0" smtClean="0"/>
              <a:t>	- LV </a:t>
            </a:r>
            <a:r>
              <a:rPr lang="en-US" sz="2200" dirty="0" err="1" smtClean="0"/>
              <a:t>decouplings</a:t>
            </a:r>
            <a:r>
              <a:rPr lang="en-US" sz="2200" dirty="0" smtClean="0"/>
              <a:t> caps</a:t>
            </a:r>
            <a:br>
              <a:rPr lang="en-US" sz="2200" dirty="0" smtClean="0"/>
            </a:br>
            <a:r>
              <a:rPr lang="en-US" sz="2200" dirty="0"/>
              <a:t>	</a:t>
            </a:r>
            <a:r>
              <a:rPr lang="en-US" sz="2200" dirty="0" smtClean="0"/>
              <a:t>	- Interface connector to digital board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>	</a:t>
            </a:r>
            <a:r>
              <a:rPr lang="en-US" sz="2200" dirty="0" smtClean="0"/>
              <a:t>- Digital board</a:t>
            </a:r>
            <a:br>
              <a:rPr lang="en-US" sz="2200" dirty="0" smtClean="0"/>
            </a:br>
            <a:r>
              <a:rPr lang="en-US" sz="2200" dirty="0" smtClean="0"/>
              <a:t>		- FPGA</a:t>
            </a:r>
            <a:br>
              <a:rPr lang="en-US" sz="2200" dirty="0" smtClean="0"/>
            </a:br>
            <a:r>
              <a:rPr lang="en-US" sz="2200" dirty="0"/>
              <a:t>	</a:t>
            </a:r>
            <a:r>
              <a:rPr lang="en-US" sz="2200" dirty="0" smtClean="0"/>
              <a:t>	- Optical interfaces to DAQ </a:t>
            </a:r>
            <a:br>
              <a:rPr lang="en-US" sz="2200" dirty="0" smtClean="0"/>
            </a:br>
            <a:r>
              <a:rPr lang="en-US" sz="2200" dirty="0"/>
              <a:t>	</a:t>
            </a:r>
            <a:r>
              <a:rPr lang="en-US" sz="2200" dirty="0" smtClean="0"/>
              <a:t>	- LV </a:t>
            </a:r>
            <a:r>
              <a:rPr lang="en-US" sz="2200" dirty="0" err="1" smtClean="0"/>
              <a:t>decouplings</a:t>
            </a:r>
            <a:r>
              <a:rPr lang="en-US" sz="2200" dirty="0" smtClean="0"/>
              <a:t> caps</a:t>
            </a:r>
            <a:br>
              <a:rPr lang="en-US" sz="2200" dirty="0" smtClean="0"/>
            </a:br>
            <a:r>
              <a:rPr lang="en-US" sz="2200" dirty="0"/>
              <a:t>	</a:t>
            </a:r>
            <a:r>
              <a:rPr lang="en-US" sz="2200" dirty="0" smtClean="0"/>
              <a:t>	- Interface connector to analog board</a:t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	- High Voltages</a:t>
            </a:r>
            <a:br>
              <a:rPr lang="en-US" sz="2200" dirty="0" smtClean="0"/>
            </a:br>
            <a:r>
              <a:rPr lang="en-US" sz="2200" dirty="0" smtClean="0"/>
              <a:t>		- One single HV access to tile on top</a:t>
            </a:r>
            <a:br>
              <a:rPr lang="en-US" sz="2200" dirty="0" smtClean="0"/>
            </a:br>
            <a:r>
              <a:rPr lang="en-US" sz="2200" dirty="0" smtClean="0"/>
              <a:t>		- One SHV single access/tray</a:t>
            </a:r>
            <a:br>
              <a:rPr lang="en-US" sz="2200" dirty="0" smtClean="0"/>
            </a:br>
            <a:r>
              <a:rPr lang="en-US" sz="2200" dirty="0" smtClean="0"/>
              <a:t>		- Teflon insulated HV wires running on-tray</a:t>
            </a:r>
            <a:br>
              <a:rPr lang="en-US" sz="2200" dirty="0" smtClean="0"/>
            </a:br>
            <a:r>
              <a:rPr lang="en-US" sz="2200" dirty="0" smtClean="0"/>
              <a:t>		- Single RC decoupling for each tile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00801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LAPD Collaboration Meeting,  June 10-11</a:t>
            </a:r>
            <a:r>
              <a:rPr lang="en-US" sz="1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2010, Argonne.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E08A-2BC6-447B-9B39-08171875681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3" descr="C:\Users\Herve\Desktop\UniversityofChicagoSeal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5687" y="0"/>
            <a:ext cx="1738313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E08A-2BC6-447B-9B39-08171875681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550223"/>
            <a:ext cx="4431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LAPD Collaboration Meeting,  June 10-11</a:t>
            </a:r>
            <a:r>
              <a:rPr lang="en-US" sz="1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2010, Argonne.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5943600"/>
            <a:ext cx="4219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See Eric </a:t>
            </a:r>
            <a:r>
              <a:rPr lang="en-US" sz="2000" dirty="0" err="1" smtClean="0"/>
              <a:t>Oberla</a:t>
            </a:r>
            <a:r>
              <a:rPr lang="en-US" sz="2000" dirty="0" smtClean="0"/>
              <a:t> and </a:t>
            </a:r>
            <a:r>
              <a:rPr lang="en-US" sz="2000" dirty="0" err="1" smtClean="0"/>
              <a:t>Herve</a:t>
            </a:r>
            <a:r>
              <a:rPr lang="en-US" sz="2000" dirty="0" smtClean="0"/>
              <a:t> </a:t>
            </a:r>
            <a:r>
              <a:rPr lang="en-US" sz="2000" dirty="0" err="1" smtClean="0"/>
              <a:t>Grabas</a:t>
            </a:r>
            <a:r>
              <a:rPr lang="en-US" sz="2000" dirty="0" smtClean="0"/>
              <a:t> talks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0"/>
            <a:ext cx="3846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Electronics layout</a:t>
            </a:r>
            <a:endParaRPr lang="en-US" sz="4000" dirty="0"/>
          </a:p>
        </p:txBody>
      </p:sp>
      <p:pic>
        <p:nvPicPr>
          <p:cNvPr id="18" name="Picture 3" descr="C:\Users\Herve\Desktop\UniversityofChicagoSeal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5687" y="0"/>
            <a:ext cx="1738313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20" name="Picture 19" descr="elec_tray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9675" y="1676400"/>
            <a:ext cx="7934325" cy="418147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14400"/>
            <a:ext cx="293298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1676400" y="3429000"/>
            <a:ext cx="2133600" cy="1295400"/>
          </a:xfrm>
          <a:prstGeom prst="ellipse">
            <a:avLst/>
          </a:prstGeom>
          <a:noFill/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1181100" y="2476500"/>
            <a:ext cx="1371600" cy="68580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        Tray 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E08A-2BC6-447B-9B39-08171875681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5257800"/>
            <a:ext cx="5830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Tile to PCB:			 Double sticky tape</a:t>
            </a:r>
          </a:p>
          <a:p>
            <a:r>
              <a:rPr lang="en-US" dirty="0" smtClean="0"/>
              <a:t>PCB to Honeycomb:      		 Double sticky tape</a:t>
            </a:r>
          </a:p>
          <a:p>
            <a:r>
              <a:rPr lang="en-US" dirty="0" smtClean="0"/>
              <a:t>Anode plane  to anode plane: 	 Copper foil soldered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550223"/>
            <a:ext cx="4431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LAPD Collaboration Meeting,  June 10-11</a:t>
            </a:r>
            <a:r>
              <a:rPr lang="en-US" sz="1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2010, Argonne.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3" descr="C:\Users\Herve\Desktop\UniversityofChicagoSeal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5687" y="0"/>
            <a:ext cx="1738313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4" name="Picture 13" descr="super-modul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04800"/>
            <a:ext cx="2895600" cy="2102888"/>
          </a:xfrm>
          <a:prstGeom prst="rect">
            <a:avLst/>
          </a:prstGeom>
        </p:spPr>
      </p:pic>
      <p:pic>
        <p:nvPicPr>
          <p:cNvPr id="13" name="Picture 12" descr="sketch_tray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981200"/>
            <a:ext cx="9144000" cy="33636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305</Words>
  <Application>Microsoft Office PowerPoint</Application>
  <PresentationFormat>On-screen Show (4:3)</PresentationFormat>
  <Paragraphs>89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Tray Factory Considerations</vt:lpstr>
      <vt:lpstr>Outline</vt:lpstr>
      <vt:lpstr>Tiles and Tray </vt:lpstr>
      <vt:lpstr>Tile structure</vt:lpstr>
      <vt:lpstr>Tray structure</vt:lpstr>
      <vt:lpstr>Slide 6</vt:lpstr>
      <vt:lpstr>  On Tray Electronics   - Analog board   - Front-end Chips   - Jitter cleaner(s)   - LV decouplings caps   - Interface connector to digital board   - Digital board   - FPGA   - Optical interfaces to DAQ    - LV decouplings caps   - Interface connector to analog board   - High Voltages   - One single HV access to tile on top   - One SHV single access/tray   - Teflon insulated HV wires running on-tray   - Single RC decoupling for each tile   </vt:lpstr>
      <vt:lpstr>Slide 8</vt:lpstr>
      <vt:lpstr>        Tray assembly</vt:lpstr>
      <vt:lpstr>                          Ballpark for costs   Estimation   for  15  x  6-tile  trays   (MCP not included)  of 16 “ x 24 “ (equivalent  to  a  22” diameter PMT)  Sampling ASIC:   10 $/ch      64-channel/row            (16 chips)             ASICs    1,300 $        Glass   =     3,000 $   (Rich Northrop)       Honeycomb+ PCB  =        600 $   (Rich Northrop)   Total =     5,000 $ x 4 (Henry’s factor) &lt;= 20 k$  </vt:lpstr>
      <vt:lpstr>Slide 11</vt:lpstr>
      <vt:lpstr>Slide 12</vt:lpstr>
      <vt:lpstr>Slide 13</vt:lpstr>
      <vt:lpstr>Tile assembly</vt:lpstr>
      <vt:lpstr>First Glass Box (May 18th J. Gregar) </vt:lpstr>
    </vt:vector>
  </TitlesOfParts>
  <Company>The University of Chicago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Tray Factory Considerations</dc:title>
  <dc:creator>genat</dc:creator>
  <cp:lastModifiedBy>Jean-Francois Genat</cp:lastModifiedBy>
  <cp:revision>84</cp:revision>
  <dcterms:created xsi:type="dcterms:W3CDTF">2010-06-07T21:24:46Z</dcterms:created>
  <dcterms:modified xsi:type="dcterms:W3CDTF">2010-06-12T01:05:17Z</dcterms:modified>
</cp:coreProperties>
</file>