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9" r:id="rId3"/>
    <p:sldId id="264" r:id="rId4"/>
    <p:sldId id="260" r:id="rId5"/>
    <p:sldId id="262" r:id="rId6"/>
    <p:sldId id="263" r:id="rId7"/>
    <p:sldId id="261" r:id="rId8"/>
    <p:sldId id="267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4B5C29"/>
    <a:srgbClr val="5C04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slide footer_gray_4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0425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slide header_gray_4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title header_gray_417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title footer_gray_417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75450"/>
            <a:ext cx="914400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17BFE-6471-084F-A095-93DDAB2002EA}" type="datetime1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3042D5-58B4-5843-AF15-402BD1689330}" type="datetime1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984E44-9499-D34F-AED7-2D5C57131D86}" type="datetime1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73B54-00B9-D447-9E07-3F2C3C59EAF8}" type="datetime1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A54350-D680-CF4C-B42B-0CCC6DF1D774}" type="datetime1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A054FA-B5EE-564F-959F-A93F9CAB7917}" type="datetime1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1E8B3-9C9B-C94F-A1F9-222904757986}" type="datetime1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F4705-D11A-5843-9903-9E2EF890837C}" type="datetime1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59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D36A6-1FA2-C34C-9B54-EBCDED0E3E12}" type="datetime1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8D758C-1BCE-C245-BD10-C54BA8F69A2D}" type="datetime1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slide footer_gray_41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1825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AB63E555-A211-1F4B-A235-D1B061E55DDA}" type="datetime1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4" descr="slide header_gray_41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New Test Facilities</a:t>
            </a:r>
            <a:br>
              <a:rPr lang="en-US" dirty="0" smtClean="0"/>
            </a:br>
            <a:r>
              <a:rPr lang="en-US" dirty="0" smtClean="0"/>
              <a:t> at Argonne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LAPPD Collaboration meeting</a:t>
            </a:r>
          </a:p>
          <a:p>
            <a:pPr algn="ctr"/>
            <a:r>
              <a:rPr lang="en-US" sz="2800" dirty="0" smtClean="0"/>
              <a:t>June 10 2010</a:t>
            </a:r>
          </a:p>
          <a:p>
            <a:pPr algn="ctr"/>
            <a:r>
              <a:rPr lang="en-US" sz="2400" i="1" dirty="0" smtClean="0"/>
              <a:t>Matt Wetstein, Bernhard Adams, Matthieu Chollet</a:t>
            </a:r>
            <a:endParaRPr lang="en-US" sz="2400" i="1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148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0668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3B Laser:</a:t>
            </a:r>
          </a:p>
          <a:p>
            <a:endParaRPr lang="en-US" dirty="0"/>
          </a:p>
          <a:p>
            <a:r>
              <a:rPr lang="en-US" dirty="0" smtClean="0"/>
              <a:t>800nm</a:t>
            </a:r>
          </a:p>
          <a:p>
            <a:r>
              <a:rPr lang="en-US" dirty="0" smtClean="0"/>
              <a:t>&lt;1w average output power</a:t>
            </a:r>
          </a:p>
          <a:p>
            <a:r>
              <a:rPr lang="en-US" dirty="0" smtClean="0"/>
              <a:t>50 fs pulse @ 1 KHz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8382000" cy="330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75200" y="0"/>
            <a:ext cx="43688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laser room:</a:t>
            </a:r>
          </a:p>
          <a:p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4827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Double pulse excitation:</a:t>
            </a:r>
            <a:endParaRPr lang="en-US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838200" y="1371600"/>
            <a:ext cx="2181684" cy="1648287"/>
            <a:chOff x="1828800" y="1399713"/>
            <a:chExt cx="2181684" cy="1648287"/>
          </a:xfrm>
        </p:grpSpPr>
        <p:pic>
          <p:nvPicPr>
            <p:cNvPr id="12" name="Picture 11" descr="resistor_symbol_postcard-p239364406232875626qibm_400.jpg"/>
            <p:cNvPicPr>
              <a:picLocks noChangeAspect="1"/>
            </p:cNvPicPr>
            <p:nvPr/>
          </p:nvPicPr>
          <p:blipFill>
            <a:blip r:embed="rId2" cstate="print"/>
            <a:srcRect l="6500" t="33500" r="11000" b="33500"/>
            <a:stretch>
              <a:fillRect/>
            </a:stretch>
          </p:blipFill>
          <p:spPr>
            <a:xfrm>
              <a:off x="1828800" y="1399713"/>
              <a:ext cx="990600" cy="396240"/>
            </a:xfrm>
            <a:prstGeom prst="rect">
              <a:avLst/>
            </a:prstGeom>
          </p:spPr>
        </p:pic>
        <p:pic>
          <p:nvPicPr>
            <p:cNvPr id="13" name="Picture 12" descr="capacitor.jpg"/>
            <p:cNvPicPr>
              <a:picLocks noChangeAspect="1"/>
            </p:cNvPicPr>
            <p:nvPr/>
          </p:nvPicPr>
          <p:blipFill>
            <a:blip r:embed="rId3" cstate="print"/>
            <a:srcRect l="11765" r="17647"/>
            <a:stretch>
              <a:fillRect/>
            </a:stretch>
          </p:blipFill>
          <p:spPr>
            <a:xfrm rot="5400000">
              <a:off x="2736850" y="2216150"/>
              <a:ext cx="990600" cy="673100"/>
            </a:xfrm>
            <a:prstGeom prst="rect">
              <a:avLst/>
            </a:prstGeom>
          </p:spPr>
        </p:pic>
        <p:pic>
          <p:nvPicPr>
            <p:cNvPr id="14" name="Picture 13" descr="circuit_symbols.gif"/>
            <p:cNvPicPr>
              <a:picLocks noChangeAspect="1"/>
            </p:cNvPicPr>
            <p:nvPr/>
          </p:nvPicPr>
          <p:blipFill>
            <a:blip r:embed="rId4" cstate="print"/>
            <a:srcRect l="6977" t="4717" r="69767" b="79111"/>
            <a:stretch>
              <a:fillRect/>
            </a:stretch>
          </p:blipFill>
          <p:spPr>
            <a:xfrm rot="16200000">
              <a:off x="2250746" y="2343150"/>
              <a:ext cx="990600" cy="419100"/>
            </a:xfrm>
            <a:prstGeom prst="rect">
              <a:avLst/>
            </a:prstGeom>
          </p:spPr>
        </p:pic>
        <p:pic>
          <p:nvPicPr>
            <p:cNvPr id="15" name="Picture 14" descr="resistor_symbol_postcard-p239364406232875626qibm_400.jpg"/>
            <p:cNvPicPr>
              <a:picLocks noChangeAspect="1"/>
            </p:cNvPicPr>
            <p:nvPr/>
          </p:nvPicPr>
          <p:blipFill>
            <a:blip r:embed="rId2" cstate="print"/>
            <a:srcRect l="6500" t="33500" r="11000" b="33500"/>
            <a:stretch>
              <a:fillRect/>
            </a:stretch>
          </p:blipFill>
          <p:spPr>
            <a:xfrm rot="5400000">
              <a:off x="3317064" y="2321733"/>
              <a:ext cx="990600" cy="396240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 bwMode="auto">
            <a:xfrm rot="5400000" flipH="1" flipV="1">
              <a:off x="3581400" y="1828800"/>
              <a:ext cx="457200" cy="1588"/>
            </a:xfrm>
            <a:prstGeom prst="line">
              <a:avLst/>
            </a:prstGeom>
            <a:noFill/>
            <a:ln w="9525" cap="flat" cmpd="sng" algn="ctr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10800000">
              <a:off x="2743200" y="1600200"/>
              <a:ext cx="1066800" cy="1588"/>
            </a:xfrm>
            <a:prstGeom prst="line">
              <a:avLst/>
            </a:prstGeom>
            <a:noFill/>
            <a:ln w="9525" cap="flat" cmpd="sng" algn="ctr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10800000">
              <a:off x="2743200" y="2057400"/>
              <a:ext cx="1066800" cy="1588"/>
            </a:xfrm>
            <a:prstGeom prst="line">
              <a:avLst/>
            </a:prstGeom>
            <a:noFill/>
            <a:ln w="9525" cap="flat" cmpd="sng" algn="ctr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10800000">
              <a:off x="2743200" y="3015153"/>
              <a:ext cx="1066800" cy="1588"/>
            </a:xfrm>
            <a:prstGeom prst="line">
              <a:avLst/>
            </a:prstGeom>
            <a:noFill/>
            <a:ln w="9525" cap="flat" cmpd="sng" algn="ctr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0" name="Straight Arrow Connector 39"/>
          <p:cNvCxnSpPr/>
          <p:nvPr/>
        </p:nvCxnSpPr>
        <p:spPr bwMode="auto">
          <a:xfrm>
            <a:off x="762000" y="2514600"/>
            <a:ext cx="609600" cy="158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68" name="Group 67"/>
          <p:cNvGrpSpPr/>
          <p:nvPr/>
        </p:nvGrpSpPr>
        <p:grpSpPr>
          <a:xfrm>
            <a:off x="2743200" y="3200400"/>
            <a:ext cx="6238875" cy="3006725"/>
            <a:chOff x="2438400" y="2735263"/>
            <a:chExt cx="6238875" cy="3006725"/>
          </a:xfrm>
        </p:grpSpPr>
        <p:sp>
          <p:nvSpPr>
            <p:cNvPr id="41" name="Line 4"/>
            <p:cNvSpPr>
              <a:spLocks noChangeShapeType="1"/>
            </p:cNvSpPr>
            <p:nvPr/>
          </p:nvSpPr>
          <p:spPr bwMode="auto">
            <a:xfrm>
              <a:off x="2438400" y="4191000"/>
              <a:ext cx="13716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5"/>
            <p:cNvSpPr>
              <a:spLocks noChangeShapeType="1"/>
            </p:cNvSpPr>
            <p:nvPr/>
          </p:nvSpPr>
          <p:spPr bwMode="auto">
            <a:xfrm>
              <a:off x="3505200" y="3886200"/>
              <a:ext cx="6096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3810000" y="4191000"/>
              <a:ext cx="0" cy="1295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>
              <a:off x="3810000" y="5486400"/>
              <a:ext cx="39624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3489325" y="5208588"/>
              <a:ext cx="6096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3846513" y="4175125"/>
              <a:ext cx="39624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 flipV="1">
              <a:off x="7696200" y="4038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11"/>
            <p:cNvSpPr>
              <a:spLocks noChangeShapeType="1"/>
            </p:cNvSpPr>
            <p:nvPr/>
          </p:nvSpPr>
          <p:spPr bwMode="auto">
            <a:xfrm flipH="1" flipV="1">
              <a:off x="7696200" y="38100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12"/>
            <p:cNvSpPr>
              <a:spLocks noChangeShapeType="1"/>
            </p:cNvSpPr>
            <p:nvPr/>
          </p:nvSpPr>
          <p:spPr bwMode="auto">
            <a:xfrm flipV="1">
              <a:off x="7772400" y="3886200"/>
              <a:ext cx="0" cy="304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13"/>
            <p:cNvSpPr>
              <a:spLocks noChangeShapeType="1"/>
            </p:cNvSpPr>
            <p:nvPr/>
          </p:nvSpPr>
          <p:spPr bwMode="auto">
            <a:xfrm flipH="1">
              <a:off x="4114800" y="3886200"/>
              <a:ext cx="3657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3962400" y="3810000"/>
              <a:ext cx="3048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15"/>
            <p:cNvSpPr>
              <a:spLocks noChangeShapeType="1"/>
            </p:cNvSpPr>
            <p:nvPr/>
          </p:nvSpPr>
          <p:spPr bwMode="auto">
            <a:xfrm flipV="1">
              <a:off x="3962400" y="3429000"/>
              <a:ext cx="3048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16"/>
            <p:cNvSpPr>
              <a:spLocks noChangeShapeType="1"/>
            </p:cNvSpPr>
            <p:nvPr/>
          </p:nvSpPr>
          <p:spPr bwMode="auto">
            <a:xfrm flipV="1">
              <a:off x="4114800" y="3657600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>
              <a:off x="4114800" y="3657600"/>
              <a:ext cx="3124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7391400" y="3352800"/>
              <a:ext cx="0" cy="457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Text Box 20"/>
            <p:cNvSpPr txBox="1">
              <a:spLocks noChangeArrowheads="1"/>
            </p:cNvSpPr>
            <p:nvPr/>
          </p:nvSpPr>
          <p:spPr bwMode="auto">
            <a:xfrm>
              <a:off x="7048500" y="2874963"/>
              <a:ext cx="50006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Symbol" charset="2"/>
                </a:rPr>
                <a:t>l</a:t>
              </a:r>
              <a:r>
                <a:rPr lang="en-US"/>
                <a:t>/4</a:t>
              </a:r>
            </a:p>
          </p:txBody>
        </p:sp>
        <p:sp>
          <p:nvSpPr>
            <p:cNvPr id="57" name="Line 21"/>
            <p:cNvSpPr>
              <a:spLocks noChangeShapeType="1"/>
            </p:cNvSpPr>
            <p:nvPr/>
          </p:nvSpPr>
          <p:spPr bwMode="auto">
            <a:xfrm>
              <a:off x="7259638" y="3357563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2"/>
            <p:cNvSpPr>
              <a:spLocks noChangeShapeType="1"/>
            </p:cNvSpPr>
            <p:nvPr/>
          </p:nvSpPr>
          <p:spPr bwMode="auto">
            <a:xfrm flipV="1">
              <a:off x="3810000" y="3048000"/>
              <a:ext cx="0" cy="1143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23"/>
            <p:cNvSpPr>
              <a:spLocks noChangeShapeType="1"/>
            </p:cNvSpPr>
            <p:nvPr/>
          </p:nvSpPr>
          <p:spPr bwMode="auto">
            <a:xfrm>
              <a:off x="3581400" y="2819400"/>
              <a:ext cx="4572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24"/>
            <p:cNvSpPr>
              <a:spLocks noChangeShapeType="1"/>
            </p:cNvSpPr>
            <p:nvPr/>
          </p:nvSpPr>
          <p:spPr bwMode="auto">
            <a:xfrm>
              <a:off x="3581400" y="2971800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Text Box 25"/>
            <p:cNvSpPr txBox="1">
              <a:spLocks noChangeArrowheads="1"/>
            </p:cNvSpPr>
            <p:nvPr/>
          </p:nvSpPr>
          <p:spPr bwMode="auto">
            <a:xfrm>
              <a:off x="4076700" y="2735263"/>
              <a:ext cx="50006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Symbol" charset="2"/>
                </a:rPr>
                <a:t>l</a:t>
              </a:r>
              <a:r>
                <a:rPr lang="en-US"/>
                <a:t>/4</a:t>
              </a:r>
            </a:p>
          </p:txBody>
        </p:sp>
        <p:sp>
          <p:nvSpPr>
            <p:cNvPr id="62" name="Line 26"/>
            <p:cNvSpPr>
              <a:spLocks noChangeShapeType="1"/>
            </p:cNvSpPr>
            <p:nvPr/>
          </p:nvSpPr>
          <p:spPr bwMode="auto">
            <a:xfrm>
              <a:off x="3886200" y="3048000"/>
              <a:ext cx="0" cy="2362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27"/>
            <p:cNvSpPr>
              <a:spLocks noChangeShapeType="1"/>
            </p:cNvSpPr>
            <p:nvPr/>
          </p:nvSpPr>
          <p:spPr bwMode="auto">
            <a:xfrm>
              <a:off x="3886200" y="5410200"/>
              <a:ext cx="3733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Text Box 28"/>
            <p:cNvSpPr txBox="1">
              <a:spLocks noChangeArrowheads="1"/>
            </p:cNvSpPr>
            <p:nvPr/>
          </p:nvSpPr>
          <p:spPr bwMode="auto">
            <a:xfrm>
              <a:off x="7985125" y="5218113"/>
              <a:ext cx="692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MCP</a:t>
              </a:r>
            </a:p>
          </p:txBody>
        </p:sp>
        <p:sp>
          <p:nvSpPr>
            <p:cNvPr id="65" name="Rectangle 29"/>
            <p:cNvSpPr>
              <a:spLocks noChangeArrowheads="1"/>
            </p:cNvSpPr>
            <p:nvPr/>
          </p:nvSpPr>
          <p:spPr bwMode="auto">
            <a:xfrm>
              <a:off x="5715000" y="5257800"/>
              <a:ext cx="4572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Text Box 30"/>
            <p:cNvSpPr txBox="1">
              <a:spLocks noChangeArrowheads="1"/>
            </p:cNvSpPr>
            <p:nvPr/>
          </p:nvSpPr>
          <p:spPr bwMode="auto">
            <a:xfrm>
              <a:off x="4479925" y="4913313"/>
              <a:ext cx="4127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IR</a:t>
              </a:r>
            </a:p>
          </p:txBody>
        </p:sp>
        <p:sp>
          <p:nvSpPr>
            <p:cNvPr id="67" name="Text Box 31"/>
            <p:cNvSpPr txBox="1">
              <a:spLocks noChangeArrowheads="1"/>
            </p:cNvSpPr>
            <p:nvPr/>
          </p:nvSpPr>
          <p:spPr bwMode="auto">
            <a:xfrm>
              <a:off x="6672263" y="4948238"/>
              <a:ext cx="5016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UV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267200" y="2514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Relaxation time measurement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762000" y="32766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Equivalent circuit of a pore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57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600200"/>
            <a:ext cx="670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Methodology for MCP characterization</a:t>
            </a:r>
          </a:p>
          <a:p>
            <a:endParaRPr lang="en-US" dirty="0" smtClean="0"/>
          </a:p>
          <a:p>
            <a:r>
              <a:rPr lang="en-US" dirty="0" smtClean="0"/>
              <a:t>Automated measurements is on the way.</a:t>
            </a:r>
          </a:p>
          <a:p>
            <a:endParaRPr lang="en-US" dirty="0" smtClean="0"/>
          </a:p>
          <a:p>
            <a:r>
              <a:rPr lang="en-US" dirty="0" smtClean="0"/>
              <a:t>Database to keep track of samples and test results</a:t>
            </a:r>
          </a:p>
          <a:p>
            <a:endParaRPr lang="en-US" dirty="0" smtClean="0"/>
          </a:p>
          <a:p>
            <a:r>
              <a:rPr lang="en-US" dirty="0" smtClean="0"/>
              <a:t>Update of test setup with B-flange</a:t>
            </a:r>
          </a:p>
          <a:p>
            <a:endParaRPr lang="en-US" dirty="0" smtClean="0"/>
          </a:p>
          <a:p>
            <a:r>
              <a:rPr lang="en-US" dirty="0" smtClean="0"/>
              <a:t>Ready the big chamber for real size test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371600"/>
            <a:ext cx="7086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Sector 7 </a:t>
            </a:r>
            <a:r>
              <a:rPr lang="en-US" b="1" dirty="0" err="1" smtClean="0"/>
              <a:t>beamline</a:t>
            </a:r>
            <a:r>
              <a:rPr lang="en-US" b="1" dirty="0" smtClean="0"/>
              <a:t> at the APS</a:t>
            </a:r>
          </a:p>
          <a:p>
            <a:pPr>
              <a:spcAft>
                <a:spcPts val="1200"/>
              </a:spcAft>
            </a:pPr>
            <a:endParaRPr lang="en-US" b="1" dirty="0" smtClean="0"/>
          </a:p>
          <a:p>
            <a:pPr indent="363538">
              <a:spcAft>
                <a:spcPts val="1200"/>
              </a:spcAft>
              <a:buFont typeface="Arial"/>
              <a:buChar char="•"/>
            </a:pPr>
            <a:r>
              <a:rPr lang="en-US" b="1" dirty="0" smtClean="0"/>
              <a:t>Current status of MCP testing</a:t>
            </a:r>
          </a:p>
          <a:p>
            <a:pPr indent="363538">
              <a:spcAft>
                <a:spcPts val="1200"/>
              </a:spcAft>
              <a:buFont typeface="Arial"/>
              <a:buChar char="•"/>
            </a:pPr>
            <a:endParaRPr lang="en-US" b="1" dirty="0" smtClean="0"/>
          </a:p>
          <a:p>
            <a:pPr indent="363538">
              <a:spcAft>
                <a:spcPts val="1200"/>
              </a:spcAft>
              <a:buFont typeface="Arial"/>
              <a:buChar char="•"/>
            </a:pPr>
            <a:r>
              <a:rPr lang="en-US" b="1" dirty="0" smtClean="0"/>
              <a:t>Next step</a:t>
            </a:r>
          </a:p>
          <a:p>
            <a:pPr indent="363538">
              <a:spcAft>
                <a:spcPts val="1200"/>
              </a:spcAft>
              <a:buFont typeface="Arial"/>
              <a:buChar char="•"/>
            </a:pPr>
            <a:endParaRPr lang="en-US" b="1" dirty="0" smtClean="0"/>
          </a:p>
          <a:p>
            <a:pPr indent="363538">
              <a:spcAft>
                <a:spcPts val="1200"/>
              </a:spcAft>
              <a:buFont typeface="Arial"/>
              <a:buChar char="•"/>
            </a:pPr>
            <a:r>
              <a:rPr lang="en-US" b="1" dirty="0" smtClean="0"/>
              <a:t>New facility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006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3769200" y="1981200"/>
            <a:ext cx="609600" cy="762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6" name="Group 15"/>
          <p:cNvGrpSpPr/>
          <p:nvPr/>
        </p:nvGrpSpPr>
        <p:grpSpPr>
          <a:xfrm>
            <a:off x="488731" y="-2667000"/>
            <a:ext cx="14249400" cy="4985724"/>
            <a:chOff x="457200" y="-3124200"/>
            <a:chExt cx="14249400" cy="4985724"/>
          </a:xfrm>
        </p:grpSpPr>
        <p:sp>
          <p:nvSpPr>
            <p:cNvPr id="2" name="Flowchart: Manual Input 1"/>
            <p:cNvSpPr/>
            <p:nvPr/>
          </p:nvSpPr>
          <p:spPr>
            <a:xfrm flipH="1">
              <a:off x="4343400" y="1280788"/>
              <a:ext cx="1143000" cy="570345"/>
            </a:xfrm>
            <a:prstGeom prst="flowChartManualInp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lowchart: Manual Input 3"/>
            <p:cNvSpPr/>
            <p:nvPr/>
          </p:nvSpPr>
          <p:spPr>
            <a:xfrm flipH="1">
              <a:off x="1447800" y="1127234"/>
              <a:ext cx="1143000" cy="723900"/>
            </a:xfrm>
            <a:prstGeom prst="flowChartManualInp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Flowchart: Manual Input 4"/>
            <p:cNvSpPr/>
            <p:nvPr/>
          </p:nvSpPr>
          <p:spPr>
            <a:xfrm flipH="1">
              <a:off x="2590800" y="1280788"/>
              <a:ext cx="1143000" cy="570345"/>
            </a:xfrm>
            <a:prstGeom prst="flowChartManualInp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57200" y="1251924"/>
              <a:ext cx="990600" cy="609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86400" y="1404324"/>
              <a:ext cx="9906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>
              <a:stCxn id="13" idx="0"/>
              <a:endCxn id="3" idx="3"/>
            </p:cNvCxnSpPr>
            <p:nvPr/>
          </p:nvCxnSpPr>
          <p:spPr>
            <a:xfrm flipH="1" flipV="1">
              <a:off x="1447800" y="1556724"/>
              <a:ext cx="7609600" cy="9817"/>
            </a:xfrm>
            <a:prstGeom prst="line">
              <a:avLst/>
            </a:prstGeom>
            <a:ln w="285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12"/>
            <p:cNvSpPr/>
            <p:nvPr/>
          </p:nvSpPr>
          <p:spPr>
            <a:xfrm rot="10800000">
              <a:off x="3314700" y="-3124200"/>
              <a:ext cx="11391900" cy="4690820"/>
            </a:xfrm>
            <a:prstGeom prst="arc">
              <a:avLst>
                <a:gd name="adj1" fmla="val 16131487"/>
                <a:gd name="adj2" fmla="val 21294430"/>
              </a:avLst>
            </a:prstGeom>
            <a:ln w="285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3400" y="381000"/>
            <a:ext cx="2049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APS Sector 7 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905500" y="2069068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38200" y="19812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943100" y="1992868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54569" y="1981200"/>
            <a:ext cx="45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38700" y="1992868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78019" y="3029114"/>
            <a:ext cx="4698781" cy="35240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194081" y="3200400"/>
            <a:ext cx="35689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Ti:Sapphire Femto-second Laser</a:t>
            </a:r>
          </a:p>
          <a:p>
            <a:endParaRPr lang="en-US" dirty="0"/>
          </a:p>
          <a:p>
            <a:r>
              <a:rPr lang="en-US" dirty="0" smtClean="0"/>
              <a:t>800 nm (near infrared)</a:t>
            </a:r>
          </a:p>
          <a:p>
            <a:endParaRPr lang="en-US" dirty="0"/>
          </a:p>
          <a:p>
            <a:r>
              <a:rPr lang="en-US" dirty="0" smtClean="0"/>
              <a:t>2.5W average output power</a:t>
            </a:r>
          </a:p>
          <a:p>
            <a:endParaRPr lang="en-US" dirty="0"/>
          </a:p>
          <a:p>
            <a:r>
              <a:rPr lang="en-US" dirty="0" smtClean="0"/>
              <a:t>1 or 5 KHz repetition rate</a:t>
            </a:r>
          </a:p>
          <a:p>
            <a:endParaRPr lang="en-US" dirty="0" smtClean="0"/>
          </a:p>
          <a:p>
            <a:r>
              <a:rPr lang="en-US" dirty="0" smtClean="0"/>
              <a:t>55 </a:t>
            </a:r>
            <a:r>
              <a:rPr lang="en-US" dirty="0" err="1" smtClean="0"/>
              <a:t>fs</a:t>
            </a:r>
            <a:r>
              <a:rPr lang="en-US" dirty="0" smtClean="0"/>
              <a:t> pulses 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052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315200" cy="923330"/>
          </a:xfrm>
          <a:prstGeom prst="rect">
            <a:avLst/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measures </a:t>
            </a:r>
            <a:r>
              <a:rPr lang="en-US" b="1" dirty="0"/>
              <a:t>the optical and </a:t>
            </a:r>
            <a:r>
              <a:rPr lang="en-US" b="1" dirty="0" smtClean="0"/>
              <a:t>electronic characteristics </a:t>
            </a:r>
            <a:r>
              <a:rPr lang="en-US" b="1" dirty="0"/>
              <a:t>of </a:t>
            </a:r>
            <a:r>
              <a:rPr lang="en-US" b="1" dirty="0" smtClean="0"/>
              <a:t>MCP/Photocathode/</a:t>
            </a:r>
            <a:r>
              <a:rPr lang="en-US" b="1" dirty="0" err="1" smtClean="0"/>
              <a:t>stripline</a:t>
            </a:r>
            <a:r>
              <a:rPr lang="en-US" b="1" dirty="0" smtClean="0"/>
              <a:t> </a:t>
            </a:r>
            <a:r>
              <a:rPr lang="en-US" b="1" dirty="0"/>
              <a:t>assemblies simultaneously with precision </a:t>
            </a:r>
            <a:r>
              <a:rPr lang="en-US" b="1" dirty="0" smtClean="0"/>
              <a:t>timing and gain in realistic operating conditions.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04455" y="2133600"/>
            <a:ext cx="7467600" cy="3395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•</a:t>
            </a:r>
            <a:r>
              <a:rPr lang="en-US" sz="1600" dirty="0"/>
              <a:t>Working with ALD functionalized </a:t>
            </a:r>
            <a:r>
              <a:rPr lang="en-US" sz="1600" dirty="0" err="1" smtClean="0"/>
              <a:t>MCP’s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•Working with stripline anode structure similar to final product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•</a:t>
            </a:r>
            <a:r>
              <a:rPr lang="en-US" sz="1600" dirty="0" smtClean="0"/>
              <a:t> Understand </a:t>
            </a:r>
            <a:r>
              <a:rPr lang="en-US" sz="1600" dirty="0"/>
              <a:t>what MCP</a:t>
            </a:r>
            <a:r>
              <a:rPr lang="en-US" sz="1600" dirty="0" smtClean="0"/>
              <a:t> chemistry work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•</a:t>
            </a:r>
            <a:r>
              <a:rPr lang="en-US" sz="1600" dirty="0"/>
              <a:t>Photon counting, pulse height distributions, amplification curves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•Image profile, position resolution, signal shape, uniformity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•I/V curves, dark current, technical issues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• Advanced Characterization in the time domain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•Transit time spread, arrival time, first strike problem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• Full sized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39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81891"/>
            <a:ext cx="119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setup: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66547" y="192514"/>
            <a:ext cx="3777453" cy="285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371600"/>
            <a:ext cx="5181600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rcRect l="33108" t="27027" r="30405" b="32432"/>
          <a:stretch>
            <a:fillRect/>
          </a:stretch>
        </p:blipFill>
        <p:spPr>
          <a:xfrm>
            <a:off x="5394960" y="3276600"/>
            <a:ext cx="3749040" cy="31242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704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762000" y="1524000"/>
            <a:ext cx="7620000" cy="3959770"/>
            <a:chOff x="1066800" y="1234966"/>
            <a:chExt cx="7620000" cy="3959770"/>
          </a:xfrm>
        </p:grpSpPr>
        <p:sp>
          <p:nvSpPr>
            <p:cNvPr id="20" name="Rectangle 19"/>
            <p:cNvSpPr/>
            <p:nvPr/>
          </p:nvSpPr>
          <p:spPr>
            <a:xfrm>
              <a:off x="6019800" y="2743200"/>
              <a:ext cx="457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19800" y="2286000"/>
              <a:ext cx="457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" name="Straight Connector 2"/>
            <p:cNvCxnSpPr>
              <a:endCxn id="17" idx="2"/>
            </p:cNvCxnSpPr>
            <p:nvPr/>
          </p:nvCxnSpPr>
          <p:spPr>
            <a:xfrm>
              <a:off x="6248400" y="1295400"/>
              <a:ext cx="0" cy="1143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4267200" y="5029200"/>
              <a:ext cx="1981200" cy="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267200" y="1447800"/>
              <a:ext cx="0" cy="358140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743200" y="1447800"/>
              <a:ext cx="1524000" cy="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111766" y="4800600"/>
              <a:ext cx="304800" cy="381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022834" y="4813736"/>
              <a:ext cx="457200" cy="381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4025464" y="1250732"/>
              <a:ext cx="457200" cy="381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20" idx="2"/>
            </p:cNvCxnSpPr>
            <p:nvPr/>
          </p:nvCxnSpPr>
          <p:spPr>
            <a:xfrm rot="5400000">
              <a:off x="5943600" y="2590800"/>
              <a:ext cx="609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0" idx="2"/>
            </p:cNvCxnSpPr>
            <p:nvPr/>
          </p:nvCxnSpPr>
          <p:spPr>
            <a:xfrm rot="5400000">
              <a:off x="5181600" y="3962400"/>
              <a:ext cx="2133600" cy="1588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 rot="2682498">
              <a:off x="5981700" y="3442371"/>
              <a:ext cx="5334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 rot="2682498">
              <a:off x="5973143" y="3686210"/>
              <a:ext cx="5334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53200" y="23622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BBO crystals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53200" y="32004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800, 400nm rejection mirrors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6800" y="1234966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Test Chamber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 rot="2682498">
              <a:off x="3977525" y="3000410"/>
              <a:ext cx="5334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 rot="2682498">
              <a:off x="4937875" y="2973671"/>
              <a:ext cx="5334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Connector 29"/>
            <p:cNvCxnSpPr>
              <a:stCxn id="29" idx="2"/>
            </p:cNvCxnSpPr>
            <p:nvPr/>
          </p:nvCxnSpPr>
          <p:spPr>
            <a:xfrm flipH="1">
              <a:off x="4267200" y="3012777"/>
              <a:ext cx="921293" cy="3691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184876" y="3011749"/>
              <a:ext cx="1" cy="681554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5075150" y="3669100"/>
              <a:ext cx="258850" cy="11446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10200" y="3912939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UV</a:t>
              </a:r>
            </a:p>
            <a:p>
              <a:r>
                <a:rPr lang="en-US" dirty="0" smtClean="0"/>
                <a:t>LED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67000" y="28194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Flip mirror</a:t>
              </a:r>
              <a:endParaRPr lang="en-US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85800" y="381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setup: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 bwMode="auto">
          <a:xfrm rot="2158912">
            <a:off x="6040335" y="5426315"/>
            <a:ext cx="353269" cy="120172"/>
          </a:xfrm>
          <a:prstGeom prst="rect">
            <a:avLst/>
          </a:prstGeom>
          <a:solidFill>
            <a:schemeClr val="tx1">
              <a:lumMod val="5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53200" y="5257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 Diode</a:t>
            </a:r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086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95400"/>
            <a:ext cx="8153400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Achievements: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indent="363538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A </a:t>
            </a:r>
            <a:r>
              <a:rPr lang="en-US" dirty="0"/>
              <a:t>working characterization system</a:t>
            </a:r>
            <a:r>
              <a:rPr lang="en-US" dirty="0" smtClean="0"/>
              <a:t> built from scratch.</a:t>
            </a:r>
          </a:p>
          <a:p>
            <a:pPr indent="363538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Developed methodology </a:t>
            </a:r>
            <a:r>
              <a:rPr lang="en-US" smtClean="0"/>
              <a:t>for UV-LED </a:t>
            </a:r>
            <a:r>
              <a:rPr lang="en-US" dirty="0" smtClean="0"/>
              <a:t>and laser based MCP Measurements</a:t>
            </a:r>
          </a:p>
          <a:p>
            <a:pPr marL="0" lvl="2" indent="363538" algn="just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Demonstration of enhanced amplification with high SEE ALD coating on </a:t>
            </a:r>
          </a:p>
          <a:p>
            <a:pPr marL="0" lvl="2" indent="363538" algn="just">
              <a:spcAft>
                <a:spcPts val="1200"/>
              </a:spcAft>
            </a:pPr>
            <a:r>
              <a:rPr lang="en-US" dirty="0" smtClean="0"/>
              <a:t>commercial  MCP.</a:t>
            </a:r>
          </a:p>
          <a:p>
            <a:pPr indent="363538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First </a:t>
            </a:r>
            <a:r>
              <a:rPr lang="en-US" dirty="0"/>
              <a:t>measurements of a working Argonne MCP pair.</a:t>
            </a:r>
            <a:endParaRPr lang="en-US" dirty="0" smtClean="0"/>
          </a:p>
          <a:p>
            <a:pPr indent="363538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Stronger </a:t>
            </a:r>
            <a:r>
              <a:rPr lang="en-US" dirty="0"/>
              <a:t>collaboration with fabrication, simulation, </a:t>
            </a:r>
            <a:r>
              <a:rPr lang="en-US" dirty="0" smtClean="0"/>
              <a:t>and testing </a:t>
            </a:r>
            <a:r>
              <a:rPr lang="en-US" dirty="0"/>
              <a:t>groups.</a:t>
            </a:r>
            <a:endParaRPr lang="en-US" dirty="0" smtClean="0"/>
          </a:p>
          <a:p>
            <a:pPr indent="363538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Faster </a:t>
            </a:r>
            <a:r>
              <a:rPr lang="en-US" dirty="0"/>
              <a:t>turn-around and feedback.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072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5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Next step: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685800"/>
            <a:ext cx="4800600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B-Flange </a:t>
            </a:r>
            <a:r>
              <a:rPr lang="en-US" sz="1400" dirty="0"/>
              <a:t>Status:</a:t>
            </a:r>
          </a:p>
          <a:p>
            <a:endParaRPr lang="en-US" sz="1400" dirty="0"/>
          </a:p>
          <a:p>
            <a:r>
              <a:rPr lang="en-US" sz="1400" dirty="0"/>
              <a:t>We have:</a:t>
            </a:r>
          </a:p>
          <a:p>
            <a:r>
              <a:rPr lang="en-US" sz="1400" dirty="0"/>
              <a:t>Flange</a:t>
            </a:r>
          </a:p>
          <a:p>
            <a:r>
              <a:rPr lang="en-US" sz="1400" dirty="0"/>
              <a:t>Adaptor flange to fit current chamber</a:t>
            </a:r>
          </a:p>
          <a:p>
            <a:r>
              <a:rPr lang="en-US" sz="1400" dirty="0"/>
              <a:t>parts for 2-3 complete MCP sample holders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Automation:</a:t>
            </a:r>
          </a:p>
          <a:p>
            <a:r>
              <a:rPr lang="en-US" sz="1400" dirty="0" smtClean="0"/>
              <a:t>Voltage </a:t>
            </a:r>
            <a:r>
              <a:rPr lang="en-US" sz="1400" dirty="0"/>
              <a:t>scan/data acquisition </a:t>
            </a:r>
            <a:r>
              <a:rPr lang="en-US" sz="1400" dirty="0" smtClean="0"/>
              <a:t>script</a:t>
            </a:r>
          </a:p>
          <a:p>
            <a:r>
              <a:rPr lang="en-US" sz="1400" dirty="0" smtClean="0"/>
              <a:t>WIENER power supply...ordered (not sure of lead time...)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Large </a:t>
            </a:r>
            <a:r>
              <a:rPr lang="en-US" sz="1400" dirty="0"/>
              <a:t>Chamber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/>
              <a:t>What we critically need</a:t>
            </a:r>
            <a:r>
              <a:rPr lang="en-US" sz="1400" dirty="0" smtClean="0"/>
              <a:t>:</a:t>
            </a:r>
          </a:p>
          <a:p>
            <a:endParaRPr lang="en-US" sz="1400" dirty="0" smtClean="0"/>
          </a:p>
          <a:p>
            <a:r>
              <a:rPr lang="en-US" sz="1400" dirty="0"/>
              <a:t>Photocathode (being built)</a:t>
            </a:r>
          </a:p>
          <a:p>
            <a:r>
              <a:rPr lang="en-US" sz="1400" dirty="0"/>
              <a:t>Fixtures to attach sample holder to B flange (being ordered)</a:t>
            </a:r>
          </a:p>
          <a:p>
            <a:r>
              <a:rPr lang="en-US" sz="1400" dirty="0"/>
              <a:t>spacers to apply bias voltages across inter-MCP gap and </a:t>
            </a:r>
            <a:r>
              <a:rPr lang="en-US" sz="1400" dirty="0" smtClean="0"/>
              <a:t>PC </a:t>
            </a:r>
            <a:r>
              <a:rPr lang="en-US" sz="1400" dirty="0"/>
              <a:t>gap (need to finish design and have built)</a:t>
            </a:r>
          </a:p>
          <a:p>
            <a:r>
              <a:rPr lang="en-US" sz="1400" dirty="0"/>
              <a:t>A way to take the adapted B flange on and off the small chamber (rubber gasket)</a:t>
            </a:r>
          </a:p>
          <a:p>
            <a:r>
              <a:rPr lang="en-US" sz="1400" dirty="0"/>
              <a:t>signal board with parallel connectors (being </a:t>
            </a:r>
            <a:r>
              <a:rPr lang="en-US" sz="1400" dirty="0" smtClean="0"/>
              <a:t>built)</a:t>
            </a:r>
            <a:endParaRPr lang="en-US" sz="1400" dirty="0"/>
          </a:p>
          <a:p>
            <a:r>
              <a:rPr lang="en-US" sz="1400" dirty="0"/>
              <a:t> </a:t>
            </a:r>
            <a:r>
              <a:rPr lang="en-US" sz="1400" dirty="0" smtClean="0"/>
              <a:t> </a:t>
            </a:r>
          </a:p>
          <a:p>
            <a:r>
              <a:rPr lang="en-US" sz="1400" dirty="0" smtClean="0"/>
              <a:t>Hoping </a:t>
            </a:r>
            <a:r>
              <a:rPr lang="en-US" sz="1400" dirty="0"/>
              <a:t>to ramp this us in the next few </a:t>
            </a:r>
            <a:r>
              <a:rPr lang="en-US" sz="1400" dirty="0" smtClean="0"/>
              <a:t>weeks…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7292" t="12500" r="12500" b="13889"/>
          <a:stretch>
            <a:fillRect/>
          </a:stretch>
        </p:blipFill>
        <p:spPr>
          <a:xfrm>
            <a:off x="5410200" y="3352800"/>
            <a:ext cx="3733800" cy="257001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006"/>
          <a:stretch/>
        </p:blipFill>
        <p:spPr bwMode="auto">
          <a:xfrm>
            <a:off x="5181600" y="838200"/>
            <a:ext cx="1981200" cy="165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69406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910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4485821" cy="42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57200"/>
            <a:ext cx="338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Parasitic use of the beamline laser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15240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months experiments</a:t>
            </a:r>
          </a:p>
          <a:p>
            <a:endParaRPr lang="en-US" dirty="0" smtClean="0"/>
          </a:p>
          <a:p>
            <a:r>
              <a:rPr lang="en-US" dirty="0" smtClean="0"/>
              <a:t>Laser available only during 1 month shutdown time</a:t>
            </a: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09600" y="3429000"/>
            <a:ext cx="2909927" cy="1741330"/>
            <a:chOff x="568786" y="4376124"/>
            <a:chExt cx="2909927" cy="1741330"/>
          </a:xfrm>
        </p:grpSpPr>
        <p:sp>
          <p:nvSpPr>
            <p:cNvPr id="18" name="Rectangle 17"/>
            <p:cNvSpPr/>
            <p:nvPr/>
          </p:nvSpPr>
          <p:spPr>
            <a:xfrm>
              <a:off x="609600" y="4376124"/>
              <a:ext cx="964113" cy="609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14600" y="4376870"/>
              <a:ext cx="964113" cy="609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75276" y="4376870"/>
              <a:ext cx="964113" cy="609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14400" y="44958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19400" y="44958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5000" y="44958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24" name="Curved Left Arrow 23"/>
            <p:cNvSpPr/>
            <p:nvPr/>
          </p:nvSpPr>
          <p:spPr bwMode="auto">
            <a:xfrm rot="4198015">
              <a:off x="1294086" y="4548029"/>
              <a:ext cx="419100" cy="1516820"/>
            </a:xfrm>
            <a:prstGeom prst="curvedLeftArrow">
              <a:avLst>
                <a:gd name="adj1" fmla="val 25000"/>
                <a:gd name="adj2" fmla="val 50000"/>
                <a:gd name="adj3" fmla="val 10875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5" name="Curved Left Arrow 24"/>
            <p:cNvSpPr/>
            <p:nvPr/>
          </p:nvSpPr>
          <p:spPr bwMode="auto">
            <a:xfrm rot="5400000">
              <a:off x="2381250" y="4629150"/>
              <a:ext cx="419100" cy="762000"/>
            </a:xfrm>
            <a:prstGeom prst="curvedLef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6" name="Curved Right Arrow 25"/>
            <p:cNvSpPr/>
            <p:nvPr/>
          </p:nvSpPr>
          <p:spPr bwMode="auto">
            <a:xfrm rot="15690660">
              <a:off x="1516368" y="4185505"/>
              <a:ext cx="984367" cy="2879531"/>
            </a:xfrm>
            <a:prstGeom prst="curvedRightArrow">
              <a:avLst>
                <a:gd name="adj1" fmla="val 16915"/>
                <a:gd name="adj2" fmla="val 50000"/>
                <a:gd name="adj3" fmla="val 25000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794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design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449</Words>
  <Application>Microsoft Office PowerPoint</Application>
  <PresentationFormat>On-screen Show (4:3)</PresentationFormat>
  <Paragraphs>121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Blue design</vt:lpstr>
      <vt:lpstr>New Test Facilities  at Argonne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Argonne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 Waterman</dc:creator>
  <cp:lastModifiedBy>7idc</cp:lastModifiedBy>
  <cp:revision>44</cp:revision>
  <dcterms:created xsi:type="dcterms:W3CDTF">2010-06-10T12:53:07Z</dcterms:created>
  <dcterms:modified xsi:type="dcterms:W3CDTF">2010-06-10T15:42:16Z</dcterms:modified>
</cp:coreProperties>
</file>