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6"/>
    <a:srgbClr val="4B5C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49933-D06B-4DB8-B11F-E0787978D804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75C0C9-E2E7-44EB-9DC4-E5DAFF98AB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B3C239-E150-4097-A18C-C08AEE3FD11C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20104-9BF4-4F8B-B2B6-9C9877900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 header_maroon_742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 footer_maroon_742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oe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6400800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75260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9997242F-974F-49B2-BDD4-69509A8D9A35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6C19-9F00-4D3E-A7B8-FCCEF25A5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B19C6C71-2A39-4EED-8DC5-B2D23E740572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B05E-4526-4B8D-8E78-F41840FA1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 header_maroon_742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lide footer_maroon_742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539AE1C9-6B90-47EB-A6AB-15F71CD5A8F8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A2D3-6D14-4941-BE36-75F3836F3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333B3F5F-7CF9-4495-8347-59303030FB6B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61945-06B3-475C-9338-26252998D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A975FF9D-AFCC-4F0A-B272-87D8D65B83E1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32EB-1CF1-4FF2-825E-B33FD72D4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848BA701-6BF2-4B53-9A31-8B1C9D7EEC9A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5DA1D-05EB-4EED-A7C3-73A6ABEFB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A288EAE1-48BD-4EC3-A4C7-1100D108379B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F122-1A4B-4708-9901-36F7FD7E3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F5005353-166B-46B3-AA0B-6AC57F54DAF9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A4A5-C04B-477D-96B2-DD29214C0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6DED1511-8B61-4077-BE5F-ACAE2895E3F9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E2AF-DFE9-4756-B03C-AFDFF23E4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fld id="{3A4FB129-F2B0-466B-B49C-BC55C1EB0F63}" type="datetime1">
              <a:rPr lang="en-US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AC79-6709-4077-AD53-EACA52B47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Calibri" pitchFamily="-112" charset="0"/>
              </a:defRPr>
            </a:lvl1pPr>
          </a:lstStyle>
          <a:p>
            <a:fld id="{C53BCB4E-069B-4ACF-A910-EDD5A7273A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5C0426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•"/>
        <a:defRPr kern="12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–"/>
        <a:defRPr sz="1600" kern="1200">
          <a:solidFill>
            <a:srgbClr val="7F7F7F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•"/>
        <a:defRPr sz="1400" kern="1200">
          <a:solidFill>
            <a:srgbClr val="7F7F7F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–"/>
        <a:defRPr sz="1400" kern="1200">
          <a:solidFill>
            <a:srgbClr val="7F7F7F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»"/>
        <a:defRPr sz="1400" kern="1200">
          <a:solidFill>
            <a:srgbClr val="7F7F7F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ABABAB"/>
                </a:solidFill>
              </a:rPr>
              <a:t>Pellin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rebuchet MS" pitchFamily="-112" charset="0"/>
              </a:rPr>
              <a:t>Plasmonic </a:t>
            </a:r>
            <a:r>
              <a:rPr lang="en-US" dirty="0" err="1" smtClean="0">
                <a:latin typeface="Trebuchet MS" pitchFamily="-112" charset="0"/>
              </a:rPr>
              <a:t>Photocathodes</a:t>
            </a:r>
            <a:endParaRPr lang="en-US" dirty="0" smtClean="0">
              <a:latin typeface="Trebuchet MS" pitchFamily="-112" charset="0"/>
            </a:endParaRPr>
          </a:p>
        </p:txBody>
      </p:sp>
      <p:pic>
        <p:nvPicPr>
          <p:cNvPr id="4" name="Picture 3" descr="ADRoptionEexploded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0"/>
            <a:ext cx="4125951" cy="2819400"/>
          </a:xfrm>
          <a:prstGeom prst="rect">
            <a:avLst/>
          </a:prstGeom>
        </p:spPr>
      </p:pic>
      <p:pic>
        <p:nvPicPr>
          <p:cNvPr id="5" name="Picture 4" descr="378px-Cherenkov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3957" y="2520043"/>
            <a:ext cx="2286000" cy="2122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9208" y="305966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Cherenkov Radiation</a:t>
            </a:r>
            <a:endParaRPr lang="en-US" dirty="0"/>
          </a:p>
        </p:txBody>
      </p:sp>
      <p:pic>
        <p:nvPicPr>
          <p:cNvPr id="8" name="Picture 7" descr="Ang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9" y="2438400"/>
            <a:ext cx="866775" cy="428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716" y="4172634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Photocathode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u</a:t>
            </a:r>
            <a:r>
              <a:rPr lang="en-US" dirty="0" smtClean="0">
                <a:solidFill>
                  <a:srgbClr val="002060"/>
                </a:solidFill>
              </a:rPr>
              <a:t>-&gt; e-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2209" y="2905779"/>
            <a:ext cx="8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002060"/>
                </a:solidFill>
              </a:rPr>
              <a:t>β = </a:t>
            </a:r>
            <a:r>
              <a:rPr lang="en-US" sz="1400" i="1" dirty="0" err="1" smtClean="0">
                <a:solidFill>
                  <a:srgbClr val="002060"/>
                </a:solidFill>
              </a:rPr>
              <a:t>v</a:t>
            </a:r>
            <a:r>
              <a:rPr lang="en-US" sz="14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1400" dirty="0" smtClean="0">
                <a:solidFill>
                  <a:srgbClr val="002060"/>
                </a:solidFill>
              </a:rPr>
              <a:t> / </a:t>
            </a:r>
            <a:r>
              <a:rPr lang="en-US" sz="1400" i="1" dirty="0" smtClean="0">
                <a:solidFill>
                  <a:srgbClr val="002060"/>
                </a:solidFill>
              </a:rPr>
              <a:t>c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172634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Ag Particles</a:t>
            </a:r>
          </a:p>
          <a:p>
            <a:pPr marL="342900" indent="-342900">
              <a:buAutoNum type="arabicPeriod"/>
            </a:pPr>
            <a:r>
              <a:rPr lang="en-US" dirty="0" smtClean="0"/>
              <a:t>Ag Arrays</a:t>
            </a:r>
          </a:p>
          <a:p>
            <a:pPr marL="342900" indent="-342900">
              <a:buAutoNum type="arabicPeriod"/>
            </a:pPr>
            <a:r>
              <a:rPr lang="en-US" dirty="0" smtClean="0"/>
              <a:t>Ag Films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rebuchet MS" pitchFamily="-112" charset="0"/>
              </a:rPr>
              <a:t>The Problem With </a:t>
            </a:r>
            <a:r>
              <a:rPr lang="en-US" dirty="0" err="1" smtClean="0">
                <a:latin typeface="Trebuchet MS" pitchFamily="-112" charset="0"/>
              </a:rPr>
              <a:t>Photocathodes</a:t>
            </a:r>
            <a:r>
              <a:rPr lang="en-US" dirty="0" smtClean="0">
                <a:latin typeface="Trebuchet MS" pitchFamily="-112" charset="0"/>
              </a:rPr>
              <a:t> –</a:t>
            </a:r>
            <a:br>
              <a:rPr lang="en-US" dirty="0" smtClean="0">
                <a:latin typeface="Trebuchet MS" pitchFamily="-112" charset="0"/>
              </a:rPr>
            </a:br>
            <a:r>
              <a:rPr lang="en-US" dirty="0" smtClean="0">
                <a:latin typeface="Trebuchet MS" pitchFamily="-112" charset="0"/>
              </a:rPr>
              <a:t>Photon Absorption Length </a:t>
            </a:r>
            <a:r>
              <a:rPr lang="en-US" dirty="0" err="1" smtClean="0">
                <a:latin typeface="Trebuchet MS" pitchFamily="-112" charset="0"/>
              </a:rPr>
              <a:t>vs</a:t>
            </a:r>
            <a:r>
              <a:rPr lang="en-US" dirty="0" smtClean="0">
                <a:latin typeface="Trebuchet MS" pitchFamily="-112" charset="0"/>
              </a:rPr>
              <a:t> Electron escape depth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dvTimes-b"/>
              </a:rPr>
              <a:t>Key Factors in optimizing Cathode Efficiency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dvTimes-b"/>
              </a:rPr>
              <a:t>Window should be transparent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dvTimes-b"/>
              </a:rPr>
              <a:t>Photocathode should absorb and produce an electron in the solid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dvTimes-b"/>
              </a:rPr>
              <a:t>Electron should be close to the surface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dvTimes-b"/>
              </a:rPr>
              <a:t>Surface work function should allow the “excited” electron to escape (but not all the rest of the electrons.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1CB-5E11-411B-AF2E-B90336BB442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2819400" cy="2590800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</a:t>
            </a:r>
            <a:endParaRPr lang="en-US" dirty="0"/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3448392" y="4915639"/>
            <a:ext cx="1680182" cy="663133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48392" y="3597277"/>
            <a:ext cx="1680182" cy="2824684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5128573" y="4524785"/>
            <a:ext cx="3392" cy="1897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448392" y="3597277"/>
            <a:ext cx="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448392" y="5578771"/>
            <a:ext cx="16733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28573" y="4524785"/>
            <a:ext cx="9226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027297" y="621819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260216" y="570525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314488" y="5831728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748667" y="6000366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585850" y="5831728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423033" y="566309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857212" y="570525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5237118" y="4524785"/>
            <a:ext cx="0" cy="1053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280084" y="4800578"/>
            <a:ext cx="289453" cy="25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2178930" y="5662409"/>
            <a:ext cx="2123406" cy="463754"/>
            <a:chOff x="4458369" y="5705250"/>
            <a:chExt cx="2123406" cy="463754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988501">
              <a:off x="5279238" y="5873888"/>
              <a:ext cx="1302537" cy="295116"/>
            </a:xfrm>
            <a:prstGeom prst="leftArrow">
              <a:avLst>
                <a:gd name="adj1" fmla="val 50000"/>
                <a:gd name="adj2" fmla="val 8839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776572">
              <a:off x="5047451" y="5746531"/>
              <a:ext cx="217089" cy="42159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776572">
              <a:off x="4458369" y="5789569"/>
              <a:ext cx="814085" cy="42159"/>
            </a:xfrm>
            <a:prstGeom prst="leftArrow">
              <a:avLst>
                <a:gd name="adj1" fmla="val 50000"/>
                <a:gd name="adj2" fmla="val 37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19950471">
              <a:off x="4530732" y="6037256"/>
              <a:ext cx="751899" cy="37768"/>
            </a:xfrm>
            <a:prstGeom prst="leftArrow">
              <a:avLst>
                <a:gd name="adj1" fmla="val 50000"/>
                <a:gd name="adj2" fmla="val 38662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20823428" flipH="1">
              <a:off x="5293938" y="5705250"/>
              <a:ext cx="976902" cy="84319"/>
            </a:xfrm>
            <a:prstGeom prst="leftArrow">
              <a:avLst>
                <a:gd name="adj1" fmla="val 50000"/>
                <a:gd name="adj2" fmla="val 2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776572">
              <a:off x="4627970" y="5742139"/>
              <a:ext cx="654661" cy="60604"/>
            </a:xfrm>
            <a:prstGeom prst="leftArrow">
              <a:avLst>
                <a:gd name="adj1" fmla="val 50000"/>
                <a:gd name="adj2" fmla="val 20978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4314488" y="4187509"/>
            <a:ext cx="0" cy="15177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857212" y="4103190"/>
            <a:ext cx="108545" cy="843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260216" y="4103190"/>
            <a:ext cx="108545" cy="843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477305" y="4145350"/>
            <a:ext cx="0" cy="15177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423033" y="4061031"/>
            <a:ext cx="108545" cy="843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4911484" y="4187509"/>
            <a:ext cx="0" cy="15177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024551" y="4842738"/>
            <a:ext cx="108545" cy="84319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AutoShape 34"/>
          <p:cNvCxnSpPr>
            <a:cxnSpLocks noChangeShapeType="1"/>
            <a:stCxn id="30" idx="5"/>
            <a:endCxn id="34" idx="1"/>
          </p:cNvCxnSpPr>
          <p:nvPr/>
        </p:nvCxnSpPr>
        <p:spPr bwMode="auto">
          <a:xfrm>
            <a:off x="4352931" y="4175213"/>
            <a:ext cx="687450" cy="67982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020029" y="4398307"/>
            <a:ext cx="108545" cy="84319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36"/>
          <p:cNvCxnSpPr>
            <a:cxnSpLocks noChangeShapeType="1"/>
            <a:stCxn id="29" idx="5"/>
            <a:endCxn id="36" idx="0"/>
          </p:cNvCxnSpPr>
          <p:nvPr/>
        </p:nvCxnSpPr>
        <p:spPr bwMode="auto">
          <a:xfrm>
            <a:off x="4949927" y="4175213"/>
            <a:ext cx="124374" cy="223094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531578" y="4103190"/>
            <a:ext cx="59699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5128573" y="4440466"/>
            <a:ext cx="108544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214021" y="4398307"/>
            <a:ext cx="108545" cy="84319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214021" y="4061031"/>
            <a:ext cx="108545" cy="84319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128573" y="4103190"/>
            <a:ext cx="108544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334840" y="617603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4389113" y="4658290"/>
            <a:ext cx="0" cy="15177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334840" y="4573971"/>
            <a:ext cx="108545" cy="843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 rot="5400000">
            <a:off x="4445063" y="5784922"/>
            <a:ext cx="759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dirty="0">
                <a:latin typeface="Times New Roman" pitchFamily="18" charset="0"/>
              </a:rPr>
              <a:t>Filled States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 rot="5400000">
            <a:off x="3264569" y="4156953"/>
            <a:ext cx="759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dirty="0">
                <a:latin typeface="Times New Roman" pitchFamily="18" charset="0"/>
              </a:rPr>
              <a:t>Empty States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 rot="16200000">
            <a:off x="3665540" y="4814671"/>
            <a:ext cx="397880" cy="2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810207" y="5916047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810207" y="6176030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043126" y="6000366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65"/>
          <p:cNvSpPr>
            <a:spLocks noChangeArrowheads="1"/>
          </p:cNvSpPr>
          <p:nvPr/>
        </p:nvSpPr>
        <p:spPr bwMode="auto">
          <a:xfrm>
            <a:off x="3973025" y="5718425"/>
            <a:ext cx="108545" cy="843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6"/>
          <p:cNvSpPr>
            <a:spLocks noChangeShapeType="1"/>
          </p:cNvSpPr>
          <p:nvPr/>
        </p:nvSpPr>
        <p:spPr bwMode="auto">
          <a:xfrm flipV="1">
            <a:off x="4027297" y="4200685"/>
            <a:ext cx="0" cy="15177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Oval 67"/>
          <p:cNvSpPr>
            <a:spLocks noChangeArrowheads="1"/>
          </p:cNvSpPr>
          <p:nvPr/>
        </p:nvSpPr>
        <p:spPr bwMode="auto">
          <a:xfrm>
            <a:off x="3973025" y="4116366"/>
            <a:ext cx="108545" cy="843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3719754" y="4161160"/>
            <a:ext cx="23970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 Box 71"/>
          <p:cNvSpPr txBox="1">
            <a:spLocks noChangeArrowheads="1"/>
          </p:cNvSpPr>
          <p:nvPr/>
        </p:nvSpPr>
        <p:spPr bwMode="auto">
          <a:xfrm rot="5400000">
            <a:off x="3177062" y="5104103"/>
            <a:ext cx="7597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>
                <a:latin typeface="Times New Roman" pitchFamily="18" charset="0"/>
              </a:rPr>
              <a:t>No States</a:t>
            </a:r>
          </a:p>
        </p:txBody>
      </p:sp>
      <p:pic>
        <p:nvPicPr>
          <p:cNvPr id="62" name="Picture 61" descr="BiAlkaliAbsorp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57" y="1868239"/>
            <a:ext cx="1828800" cy="212428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6415088" y="4061031"/>
            <a:ext cx="2576512" cy="2277050"/>
            <a:chOff x="6338888" y="3813220"/>
            <a:chExt cx="2805112" cy="25670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95584" y="4894024"/>
              <a:ext cx="252952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1800" y="3813220"/>
              <a:ext cx="236220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4" name="Straight Connector 63"/>
          <p:cNvCxnSpPr/>
          <p:nvPr/>
        </p:nvCxnSpPr>
        <p:spPr>
          <a:xfrm rot="5400000">
            <a:off x="5792077" y="5230517"/>
            <a:ext cx="2059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10400" y="35930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monolayer dye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67" idx="1"/>
          </p:cNvCxnSpPr>
          <p:nvPr/>
        </p:nvCxnSpPr>
        <p:spPr>
          <a:xfrm rot="10800000" flipV="1">
            <a:off x="6821908" y="3777733"/>
            <a:ext cx="188492" cy="418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Plasmon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24400"/>
          </a:xfrm>
        </p:spPr>
        <p:txBody>
          <a:bodyPr/>
          <a:lstStyle/>
          <a:p>
            <a:r>
              <a:rPr lang="en-US" sz="2400" dirty="0" smtClean="0"/>
              <a:t>In a conductor, the free electrons move around the fixed ionic cores to cancel externally applied fields.</a:t>
            </a:r>
          </a:p>
          <a:p>
            <a:r>
              <a:rPr lang="en-US" sz="2400" dirty="0" smtClean="0"/>
              <a:t>Oscillatory fields like light waves have resonance conditions. These conditions dominate the absorption properties of good metals.</a:t>
            </a:r>
          </a:p>
          <a:p>
            <a:r>
              <a:rPr lang="en-US" sz="2400" dirty="0" smtClean="0"/>
              <a:t>The proper resonance conditions depend of particle size or surface features</a:t>
            </a:r>
            <a:r>
              <a:rPr lang="en-US" dirty="0" smtClean="0"/>
              <a:t>. </a:t>
            </a:r>
          </a:p>
          <a:p>
            <a:r>
              <a:rPr lang="en-US" sz="2400" dirty="0" smtClean="0"/>
              <a:t>For visible light this is &lt;400 nm.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600px-GothicRayonnantRos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3429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1" y="4964667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Gothic stained glass rose window of Notre-Dame de Paris. The colors were achieved by colloids of gold </a:t>
            </a:r>
            <a:r>
              <a:rPr lang="en-US" dirty="0" err="1" smtClean="0"/>
              <a:t>nano</a:t>
            </a:r>
            <a:r>
              <a:rPr lang="en-US" smtClean="0"/>
              <a:t>-particles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Plasmonics with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No polarization or angle dependence</a:t>
            </a:r>
          </a:p>
          <a:p>
            <a:r>
              <a:rPr lang="en-US" dirty="0" smtClean="0"/>
              <a:t>Color dependence controlled by particle size</a:t>
            </a:r>
          </a:p>
          <a:p>
            <a:r>
              <a:rPr lang="en-US" dirty="0" err="1" smtClean="0"/>
              <a:t>AgCl</a:t>
            </a:r>
            <a:r>
              <a:rPr lang="en-US" dirty="0" smtClean="0"/>
              <a:t> solution bubbled with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52800" y="1600200"/>
            <a:ext cx="5638800" cy="4724400"/>
            <a:chOff x="6338888" y="3813220"/>
            <a:chExt cx="2805112" cy="25670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295584" y="4894024"/>
              <a:ext cx="252952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800" y="3813220"/>
              <a:ext cx="236220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7"/>
          <p:cNvCxnSpPr/>
          <p:nvPr/>
        </p:nvCxnSpPr>
        <p:spPr>
          <a:xfrm rot="5400000">
            <a:off x="2094454" y="3977482"/>
            <a:ext cx="429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3330" y="104830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monolayer dye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4243136" y="1232972"/>
            <a:ext cx="1350194" cy="603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1828799"/>
            <a:ext cx="1449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Dye Absorption </a:t>
            </a:r>
          </a:p>
          <a:p>
            <a:r>
              <a:rPr lang="en-US" sz="1400" dirty="0" smtClean="0"/>
              <a:t>Spectrum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93619" y="4038600"/>
            <a:ext cx="1350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Dye Absorption </a:t>
            </a:r>
          </a:p>
          <a:p>
            <a:r>
              <a:rPr lang="en-US" sz="1400" dirty="0" smtClean="0"/>
              <a:t>Spectrum with 20 nm Ag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Ag Films – Transparent  Conductors + Plasmonics!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228600" y="5033962"/>
            <a:ext cx="8458200" cy="1519238"/>
            <a:chOff x="228600" y="3581400"/>
            <a:chExt cx="8458200" cy="151923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80772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Glass</a:t>
              </a:r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762000" y="4230688"/>
              <a:ext cx="990600" cy="4937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2463800" y="4230688"/>
              <a:ext cx="990600" cy="4937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Rectangle 8"/>
            <p:cNvSpPr>
              <a:spLocks noChangeArrowheads="1"/>
            </p:cNvSpPr>
            <p:nvPr/>
          </p:nvSpPr>
          <p:spPr bwMode="auto">
            <a:xfrm>
              <a:off x="1752600" y="4470400"/>
              <a:ext cx="712788" cy="2555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Rectangle 10"/>
            <p:cNvSpPr>
              <a:spLocks noChangeArrowheads="1"/>
            </p:cNvSpPr>
            <p:nvPr/>
          </p:nvSpPr>
          <p:spPr bwMode="auto">
            <a:xfrm>
              <a:off x="4165600" y="4230688"/>
              <a:ext cx="990600" cy="4937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Rectangle 11"/>
            <p:cNvSpPr>
              <a:spLocks noChangeArrowheads="1"/>
            </p:cNvSpPr>
            <p:nvPr/>
          </p:nvSpPr>
          <p:spPr bwMode="auto">
            <a:xfrm>
              <a:off x="3454400" y="4468813"/>
              <a:ext cx="712788" cy="2555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Rectangle 13"/>
            <p:cNvSpPr>
              <a:spLocks noChangeArrowheads="1"/>
            </p:cNvSpPr>
            <p:nvPr/>
          </p:nvSpPr>
          <p:spPr bwMode="auto">
            <a:xfrm>
              <a:off x="5867400" y="4230688"/>
              <a:ext cx="990600" cy="4937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Rectangle 14"/>
            <p:cNvSpPr>
              <a:spLocks noChangeArrowheads="1"/>
            </p:cNvSpPr>
            <p:nvPr/>
          </p:nvSpPr>
          <p:spPr bwMode="auto">
            <a:xfrm>
              <a:off x="5156200" y="4468813"/>
              <a:ext cx="712788" cy="2555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Rectangle 16"/>
            <p:cNvSpPr>
              <a:spLocks noChangeArrowheads="1"/>
            </p:cNvSpPr>
            <p:nvPr/>
          </p:nvSpPr>
          <p:spPr bwMode="auto">
            <a:xfrm>
              <a:off x="7569200" y="4230688"/>
              <a:ext cx="990600" cy="4937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Rectangle 17"/>
            <p:cNvSpPr>
              <a:spLocks noChangeArrowheads="1"/>
            </p:cNvSpPr>
            <p:nvPr/>
          </p:nvSpPr>
          <p:spPr bwMode="auto">
            <a:xfrm>
              <a:off x="6858000" y="4468813"/>
              <a:ext cx="712788" cy="2555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Text Box 20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106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100 nm</a:t>
              </a:r>
            </a:p>
          </p:txBody>
        </p:sp>
        <p:sp>
          <p:nvSpPr>
            <p:cNvPr id="132" name="Text Box 21"/>
            <p:cNvSpPr txBox="1">
              <a:spLocks noChangeArrowheads="1"/>
            </p:cNvSpPr>
            <p:nvPr/>
          </p:nvSpPr>
          <p:spPr bwMode="auto">
            <a:xfrm rot="16200000">
              <a:off x="-121443" y="4160043"/>
              <a:ext cx="106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 nm</a:t>
              </a:r>
            </a:p>
          </p:txBody>
        </p:sp>
        <p:sp>
          <p:nvSpPr>
            <p:cNvPr id="133" name="Line 22"/>
            <p:cNvSpPr>
              <a:spLocks noChangeShapeType="1"/>
            </p:cNvSpPr>
            <p:nvPr/>
          </p:nvSpPr>
          <p:spPr bwMode="auto">
            <a:xfrm>
              <a:off x="762000" y="40386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3"/>
            <p:cNvSpPr>
              <a:spLocks noChangeShapeType="1"/>
            </p:cNvSpPr>
            <p:nvPr/>
          </p:nvSpPr>
          <p:spPr bwMode="auto">
            <a:xfrm>
              <a:off x="609600" y="4229100"/>
              <a:ext cx="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1828800" y="44196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26"/>
            <p:cNvSpPr txBox="1">
              <a:spLocks noChangeArrowheads="1"/>
            </p:cNvSpPr>
            <p:nvPr/>
          </p:nvSpPr>
          <p:spPr bwMode="auto">
            <a:xfrm>
              <a:off x="1676400" y="3976688"/>
              <a:ext cx="1066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75 nm</a:t>
              </a:r>
            </a:p>
          </p:txBody>
        </p:sp>
        <p:sp>
          <p:nvSpPr>
            <p:cNvPr id="137" name="Line 27"/>
            <p:cNvSpPr>
              <a:spLocks noChangeShapeType="1"/>
            </p:cNvSpPr>
            <p:nvPr/>
          </p:nvSpPr>
          <p:spPr bwMode="auto">
            <a:xfrm>
              <a:off x="25146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 rot="16200000">
              <a:off x="2164557" y="3931443"/>
              <a:ext cx="106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25 nm</a:t>
              </a:r>
            </a:p>
          </p:txBody>
        </p:sp>
      </p:grpSp>
      <p:sp>
        <p:nvSpPr>
          <p:cNvPr id="139" name="Content Placeholder 2"/>
          <p:cNvSpPr txBox="1">
            <a:spLocks/>
          </p:cNvSpPr>
          <p:nvPr/>
        </p:nvSpPr>
        <p:spPr bwMode="auto">
          <a:xfrm>
            <a:off x="2362200" y="4919662"/>
            <a:ext cx="2008188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Side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1666875"/>
            <a:ext cx="5257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1"/>
            <a:ext cx="1676400" cy="380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TOP View</a:t>
            </a:r>
            <a:endParaRPr lang="en-US" dirty="0"/>
          </a:p>
        </p:txBody>
      </p:sp>
      <p:pic>
        <p:nvPicPr>
          <p:cNvPr id="1027" name="Picture 3" descr="Z:\Argonne\Proposal\EFRC\2008\ANSER\Final Subtasks\080515 Solar Grid Tests_09.tif"/>
          <p:cNvPicPr>
            <a:picLocks noChangeAspect="1" noChangeArrowheads="1"/>
          </p:cNvPicPr>
          <p:nvPr/>
        </p:nvPicPr>
        <p:blipFill>
          <a:blip r:embed="rId3"/>
          <a:srcRect l="17882" r="19618"/>
          <a:stretch>
            <a:fillRect/>
          </a:stretch>
        </p:blipFill>
        <p:spPr bwMode="auto">
          <a:xfrm>
            <a:off x="457200" y="1666875"/>
            <a:ext cx="2667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sz="3200" dirty="0" smtClean="0"/>
              <a:t>How to make a cheap array- PDMS stamps</a:t>
            </a:r>
          </a:p>
          <a:p>
            <a:r>
              <a:rPr lang="en-US" sz="3200" dirty="0" smtClean="0"/>
              <a:t>Now proposed for solar cell implementation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7858"/>
            <a:ext cx="3886200" cy="621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Polarized </a:t>
            </a:r>
            <a:r>
              <a:rPr lang="en-US" dirty="0" err="1" smtClean="0"/>
              <a:t>Plasmons</a:t>
            </a:r>
            <a:r>
              <a:rPr lang="en-US" dirty="0" smtClean="0"/>
              <a:t> (SPP’s)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r>
              <a:rPr lang="en-US" dirty="0" smtClean="0"/>
              <a:t>Resonance Conditions for flat films (momentums must be matched)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962400" cy="229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7591" y="2307866"/>
            <a:ext cx="4209209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main (only) idea to use the unique aspects of Cherenkov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787027" y="1528174"/>
            <a:ext cx="2922998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60121" y="4433343"/>
            <a:ext cx="2552699" cy="8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65760"/>
            <a:ext cx="6181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914400" y="24384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2069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w/out Gold Film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2041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Gold Film (50 nm)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16997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Reflected 450 nm light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18171" y="206906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BK7</a:t>
            </a:r>
          </a:p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244" y="738186"/>
            <a:ext cx="4411746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photocathode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D3-6D14-4941-BE36-75F3836F37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61209"/>
            <a:ext cx="4572000" cy="45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78px-Cherenkov_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6743" y="4452257"/>
            <a:ext cx="914400" cy="849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3657600"/>
            <a:ext cx="3429000" cy="761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62800" y="4419599"/>
            <a:ext cx="315686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244444" y="3891643"/>
            <a:ext cx="761999" cy="293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10200" y="3657600"/>
            <a:ext cx="34290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719060" y="3756659"/>
            <a:ext cx="411481" cy="304799"/>
          </a:xfrm>
          <a:prstGeom prst="straightConnector1">
            <a:avLst/>
          </a:prstGeom>
          <a:ln w="3175">
            <a:solidFill>
              <a:schemeClr val="accent1">
                <a:alpha val="3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0200" y="3566160"/>
            <a:ext cx="3429000" cy="91440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07585" y="3200400"/>
            <a:ext cx="264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</a:t>
            </a:r>
            <a:r>
              <a:rPr lang="en-US" sz="800" baseline="30000" dirty="0" smtClean="0"/>
              <a:t>-</a:t>
            </a:r>
            <a:endParaRPr lang="en-US" sz="800" baseline="30000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16200000" flipV="1">
            <a:off x="7515697" y="3076103"/>
            <a:ext cx="228600" cy="19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ng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32584"/>
            <a:ext cx="866775" cy="428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78486" y="1670704"/>
            <a:ext cx="8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002060"/>
                </a:solidFill>
              </a:rPr>
              <a:t>β = </a:t>
            </a:r>
            <a:r>
              <a:rPr lang="en-US" sz="1400" i="1" dirty="0" err="1" smtClean="0">
                <a:solidFill>
                  <a:srgbClr val="002060"/>
                </a:solidFill>
              </a:rPr>
              <a:t>v</a:t>
            </a:r>
            <a:r>
              <a:rPr lang="en-US" sz="14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1400" dirty="0" smtClean="0">
                <a:solidFill>
                  <a:srgbClr val="002060"/>
                </a:solidFill>
              </a:rPr>
              <a:t> / </a:t>
            </a:r>
            <a:r>
              <a:rPr lang="en-US" sz="1400" i="1" dirty="0" smtClean="0">
                <a:solidFill>
                  <a:srgbClr val="002060"/>
                </a:solidFill>
              </a:rPr>
              <a:t>c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oon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</Template>
  <TotalTime>174</TotalTime>
  <Words>303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maroon</vt:lpstr>
      <vt:lpstr>Plasmonic Photocathodes</vt:lpstr>
      <vt:lpstr>The Problem With Photocathodes – Photon Absorption Length vs Electron escape depth</vt:lpstr>
      <vt:lpstr>Plasmon – What is it?</vt:lpstr>
      <vt:lpstr>Plasmonics with particles</vt:lpstr>
      <vt:lpstr>Ag Films – Transparent  Conductors + Plasmonics!</vt:lpstr>
      <vt:lpstr>Stamps</vt:lpstr>
      <vt:lpstr>Surface Polarized Plasmons (SPP’s)</vt:lpstr>
      <vt:lpstr>The main (only) idea to use the unique aspects of Cherenkov light</vt:lpstr>
      <vt:lpstr>A photocathode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Plasmonic Photocathodes</dc:title>
  <dc:creator>Michael J Pellin</dc:creator>
  <cp:lastModifiedBy>Michael J Pellin</cp:lastModifiedBy>
  <cp:revision>20</cp:revision>
  <dcterms:created xsi:type="dcterms:W3CDTF">2010-05-05T18:48:59Z</dcterms:created>
  <dcterms:modified xsi:type="dcterms:W3CDTF">2010-06-10T14:11:45Z</dcterms:modified>
</cp:coreProperties>
</file>