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14" r:id="rId2"/>
    <p:sldId id="1026" r:id="rId3"/>
    <p:sldId id="1036" r:id="rId4"/>
    <p:sldId id="1031" r:id="rId5"/>
    <p:sldId id="1021" r:id="rId6"/>
    <p:sldId id="1032" r:id="rId7"/>
    <p:sldId id="1010" r:id="rId8"/>
    <p:sldId id="1019" r:id="rId9"/>
    <p:sldId id="1033" r:id="rId10"/>
    <p:sldId id="1020" r:id="rId11"/>
    <p:sldId id="984" r:id="rId12"/>
    <p:sldId id="1016" r:id="rId13"/>
    <p:sldId id="1013" r:id="rId14"/>
    <p:sldId id="1035" r:id="rId15"/>
    <p:sldId id="1017" r:id="rId16"/>
    <p:sldId id="1034" r:id="rId17"/>
    <p:sldId id="1028" r:id="rId18"/>
    <p:sldId id="1029" r:id="rId19"/>
    <p:sldId id="1006" r:id="rId20"/>
    <p:sldId id="1025" r:id="rId21"/>
    <p:sldId id="987" r:id="rId22"/>
    <p:sldId id="889" r:id="rId23"/>
    <p:sldId id="983" r:id="rId24"/>
    <p:sldId id="945" r:id="rId25"/>
  </p:sldIdLst>
  <p:sldSz cx="9144000" cy="6858000" type="screen4x3"/>
  <p:notesSz cx="7315200" cy="9601200"/>
  <p:embeddedFontLst>
    <p:embeddedFont>
      <p:font typeface="Trebuchet MS" pitchFamily="34" charset="0"/>
      <p:regular r:id="rId28"/>
      <p:bold r:id="rId29"/>
      <p:italic r:id="rId30"/>
      <p:boldItalic r:id="rId31"/>
    </p:embeddedFont>
    <p:embeddedFont>
      <p:font typeface="Monotype Sorts"/>
      <p:regular r:id="rId32"/>
    </p:embeddedFont>
    <p:embeddedFont>
      <p:font typeface="Humanst521 BT"/>
      <p:regular r:id="rId33"/>
      <p:bold r:id="rId34"/>
      <p:italic r:id="rId35"/>
      <p:boldItalic r:id="rId36"/>
    </p:embeddedFont>
    <p:embeddedFont>
      <p:font typeface="Futura Lt BT"/>
      <p:regular r:id="rId37"/>
      <p:italic r:id="rId38"/>
    </p:embeddedFont>
    <p:embeddedFont>
      <p:font typeface="Book Antiqua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Trebuchet MS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Trebuchet MS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Trebuchet MS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Trebuchet MS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Trebuchet MS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" initials="DR" lastIdx="10" clrIdx="0"/>
  <p:cmAuthor id="1" name="Dmitri Routkevitch" initials="DR" lastIdx="0" clrIdx="1"/>
  <p:cmAuthor id="2" name="Oleg Polyakov" initials="OP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</p:showPr>
  <p:clrMru>
    <a:srgbClr val="000000"/>
    <a:srgbClr val="0000CC"/>
    <a:srgbClr val="FF0000"/>
    <a:srgbClr val="FFFF00"/>
    <a:srgbClr val="009900"/>
    <a:srgbClr val="1C1C1C"/>
    <a:srgbClr val="777777"/>
    <a:srgbClr val="00FFCC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7530" autoAdjust="0"/>
    <p:restoredTop sz="94660"/>
  </p:normalViewPr>
  <p:slideViewPr>
    <p:cSldViewPr>
      <p:cViewPr varScale="1">
        <p:scale>
          <a:sx n="110" d="100"/>
          <a:sy n="110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82"/>
    </p:cViewPr>
  </p:sorterViewPr>
  <p:notesViewPr>
    <p:cSldViewPr>
      <p:cViewPr>
        <p:scale>
          <a:sx n="100" d="100"/>
          <a:sy n="100" d="100"/>
        </p:scale>
        <p:origin x="-732" y="1944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6" tIns="0" rIns="20536" bIns="0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 b="0" i="1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6" tIns="0" rIns="20536" bIns="0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 i="1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fld id="{0BD2C492-22B0-4CD0-9691-41C2F27342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6" tIns="0" rIns="20536" bIns="0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6" tIns="0" rIns="20536" bIns="0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October  29, 1999.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6" tIns="0" rIns="20536" bIns="0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36" tIns="0" rIns="20536" bIns="0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3E087F5-ED9B-4F9C-9418-9A6FC333D3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560888"/>
            <a:ext cx="61722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45" tIns="47918" rIns="97545" bIns="47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1588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747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228600" algn="l" defTabSz="8747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455613" algn="l" defTabSz="8747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684213" algn="l" defTabSz="8747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912813" algn="l" defTabSz="8747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12BAB-1FF3-4C65-9E1D-CD2E8CBD848A}" type="slidenum">
              <a:rPr lang="en-US"/>
              <a:pPr/>
              <a:t>1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8340-4AD3-4A75-A062-E208EAD33A2E}" type="slidenum">
              <a:rPr lang="en-US"/>
              <a:pPr/>
              <a:t>18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00" y="12954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0">
                <a:solidFill>
                  <a:schemeClr val="bg2"/>
                </a:solidFill>
              </a:rPr>
              <a:t>2021 Miller Drive, Suite B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0">
                <a:solidFill>
                  <a:schemeClr val="bg2"/>
                </a:solidFill>
              </a:rPr>
              <a:t>Longmont, CO 80501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b="0">
                <a:solidFill>
                  <a:schemeClr val="bg2"/>
                </a:solidFill>
              </a:rPr>
              <a:t>www.synkera.com</a:t>
            </a:r>
          </a:p>
        </p:txBody>
      </p:sp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355600" y="304800"/>
          <a:ext cx="1803400" cy="881063"/>
        </p:xfrm>
        <a:graphic>
          <a:graphicData uri="http://schemas.openxmlformats.org/presentationml/2006/ole">
            <p:oleObj spid="_x0000_s3084" name="Document" r:id="rId3" imgW="1803960" imgH="880920" progId="Word.Document.8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84CEB7-4F21-46B3-92E4-C70487FDA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561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561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6E6C4-4915-4C72-9EA6-654D76FD54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0013"/>
            <a:ext cx="77724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38600" y="6553200"/>
            <a:ext cx="1066800" cy="228600"/>
          </a:xfrm>
        </p:spPr>
        <p:txBody>
          <a:bodyPr/>
          <a:lstStyle>
            <a:lvl1pPr>
              <a:defRPr/>
            </a:lvl1pPr>
          </a:lstStyle>
          <a:p>
            <a:fld id="{74298370-1216-4B68-B64D-DE6D9204F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B1BEF9-5848-4CC1-B888-E0ADA4A30F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943600" y="6412468"/>
            <a:ext cx="3124200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tIns="0" bIns="0" rtlCol="0">
            <a:spAutoFit/>
          </a:bodyPr>
          <a:lstStyle/>
          <a:p>
            <a:endParaRPr lang="en-US" sz="1200" dirty="0" smtClean="0">
              <a:solidFill>
                <a:srgbClr val="777777"/>
              </a:solidFill>
            </a:endParaRPr>
          </a:p>
          <a:p>
            <a:r>
              <a:rPr lang="en-US" sz="1200" dirty="0" smtClean="0">
                <a:solidFill>
                  <a:srgbClr val="777777"/>
                </a:solidFill>
              </a:rPr>
              <a:t>© 2006-2010 Synkera Technologies, Inc.</a:t>
            </a:r>
            <a:endParaRPr lang="en-US" sz="1200" dirty="0">
              <a:solidFill>
                <a:srgbClr val="77777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91156-825B-4B2B-B4A9-DE2EF3F3E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0013"/>
            <a:ext cx="3810000" cy="4419600"/>
          </a:xfrm>
        </p:spPr>
        <p:txBody>
          <a:bodyPr/>
          <a:lstStyle>
            <a:lvl1pPr>
              <a:defRPr sz="2000"/>
            </a:lvl1pPr>
            <a:lvl2pPr marL="228600" indent="-228600">
              <a:defRPr sz="1800"/>
            </a:lvl2pPr>
            <a:lvl3pPr marL="460375" indent="-228600">
              <a:defRPr sz="1600"/>
            </a:lvl3pPr>
            <a:lvl4pPr marL="682625" indent="-228600">
              <a:defRPr sz="1400"/>
            </a:lvl4pPr>
            <a:lvl5pPr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10000" cy="4419600"/>
          </a:xfrm>
        </p:spPr>
        <p:txBody>
          <a:bodyPr/>
          <a:lstStyle>
            <a:lvl1pPr>
              <a:defRPr sz="2000"/>
            </a:lvl1pPr>
            <a:lvl2pPr marL="228600" indent="-228600">
              <a:defRPr sz="1800"/>
            </a:lvl2pPr>
            <a:lvl3pPr marL="460375" indent="-228600">
              <a:defRPr sz="1600"/>
            </a:lvl3pPr>
            <a:lvl4pPr marL="682625" indent="-228600"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4CE2D4-3D49-4490-A7CD-E382AC44AE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975950" y="6412468"/>
            <a:ext cx="3066289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none" tIns="0" bIns="0" rtlCol="0">
            <a:spAutoFit/>
          </a:bodyPr>
          <a:lstStyle/>
          <a:p>
            <a:endParaRPr lang="en-US" sz="1200" dirty="0" smtClean="0">
              <a:solidFill>
                <a:srgbClr val="777777"/>
              </a:solidFill>
            </a:endParaRPr>
          </a:p>
          <a:p>
            <a:r>
              <a:rPr lang="en-US" sz="1200" dirty="0" smtClean="0">
                <a:solidFill>
                  <a:srgbClr val="777777"/>
                </a:solidFill>
              </a:rPr>
              <a:t>© 2006-2010 Synkera Technologies, Inc.</a:t>
            </a:r>
            <a:endParaRPr lang="en-US" sz="1200" dirty="0">
              <a:solidFill>
                <a:srgbClr val="777777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3D1B26-7EE1-482F-AEB2-243723920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3338D8-3D0A-4522-B4A7-7600CD37A7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6AF0CF-3051-470A-B0DD-B692F611B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78384-D98E-4973-9E7D-0B0E12109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0F8E7C-7AB3-4C14-B8DE-AD6E712FC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0013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9" name="Picture 15" descr="C:\DocDat\Synkera\SynkeraLogo-sm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340475"/>
            <a:ext cx="914400" cy="441325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38600" y="6553200"/>
            <a:ext cx="1066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77777"/>
                </a:solidFill>
              </a:defRPr>
            </a:lvl1pPr>
          </a:lstStyle>
          <a:p>
            <a:fld id="{879C207C-4C55-49BF-833B-6A4537562A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067425" y="6553200"/>
            <a:ext cx="3054350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777777"/>
                </a:solidFill>
              </a:rPr>
              <a:t>Copyright 2009 Synkera Technologies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algn="l" rtl="0" eaLnBrk="0" fontAlgn="base" hangingPunct="0">
        <a:spcBef>
          <a:spcPct val="30000"/>
        </a:spcBef>
        <a:spcAft>
          <a:spcPct val="0"/>
        </a:spcAft>
        <a:defRPr sz="1600">
          <a:solidFill>
            <a:srgbClr val="000066"/>
          </a:solidFill>
          <a:latin typeface="+mn-lt"/>
          <a:ea typeface="+mn-ea"/>
          <a:cs typeface="+mn-cs"/>
        </a:defRPr>
      </a:lvl1pPr>
      <a:lvl2pPr marL="400050" indent="-285750" algn="l" rtl="0" eaLnBrk="0" fontAlgn="base" hangingPunct="0">
        <a:spcBef>
          <a:spcPct val="20000"/>
        </a:spcBef>
        <a:spcAft>
          <a:spcPct val="0"/>
        </a:spcAft>
        <a:buClr>
          <a:srgbClr val="315BAA"/>
        </a:buClr>
        <a:buChar char="•"/>
        <a:defRPr sz="1400">
          <a:solidFill>
            <a:srgbClr val="000000"/>
          </a:solidFill>
          <a:latin typeface="+mn-lt"/>
        </a:defRPr>
      </a:lvl2pPr>
      <a:lvl3pPr marL="742950" indent="-228600" algn="l" rtl="0" eaLnBrk="0" fontAlgn="base" hangingPunct="0">
        <a:spcBef>
          <a:spcPct val="20000"/>
        </a:spcBef>
        <a:spcAft>
          <a:spcPct val="0"/>
        </a:spcAft>
        <a:buClr>
          <a:srgbClr val="315BAA"/>
        </a:buClr>
        <a:buSzPct val="40000"/>
        <a:buFont typeface="Monotype Sorts" pitchFamily="2" charset="2"/>
        <a:buChar char="l"/>
        <a:defRPr sz="1200">
          <a:solidFill>
            <a:srgbClr val="000000"/>
          </a:solidFill>
          <a:latin typeface="+mn-lt"/>
        </a:defRPr>
      </a:lvl3pPr>
      <a:lvl4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0000"/>
        <a:buFont typeface="Monotype Sorts" pitchFamily="2" charset="2"/>
        <a:buChar char="l"/>
        <a:defRPr sz="1200" i="1">
          <a:solidFill>
            <a:srgbClr val="000000"/>
          </a:solidFill>
          <a:latin typeface="+mn-lt"/>
        </a:defRPr>
      </a:lvl4pPr>
      <a:lvl5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Font typeface="Monotype Sorts" pitchFamily="2" charset="2"/>
        <a:buChar char="l"/>
        <a:defRPr sz="1600" i="1">
          <a:solidFill>
            <a:srgbClr val="000000"/>
          </a:solidFill>
          <a:latin typeface="Futura Lt BT" pitchFamily="34" charset="0"/>
        </a:defRPr>
      </a:lvl5pPr>
      <a:lvl6pPr marL="18859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Font typeface="Monotype Sorts" pitchFamily="2" charset="2"/>
        <a:buChar char="l"/>
        <a:defRPr sz="1600" i="1">
          <a:solidFill>
            <a:srgbClr val="000000"/>
          </a:solidFill>
          <a:latin typeface="Futura Lt BT" pitchFamily="34" charset="0"/>
        </a:defRPr>
      </a:lvl6pPr>
      <a:lvl7pPr marL="23431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Font typeface="Monotype Sorts" pitchFamily="2" charset="2"/>
        <a:buChar char="l"/>
        <a:defRPr sz="1600" i="1">
          <a:solidFill>
            <a:srgbClr val="000000"/>
          </a:solidFill>
          <a:latin typeface="Futura Lt BT" pitchFamily="34" charset="0"/>
        </a:defRPr>
      </a:lvl7pPr>
      <a:lvl8pPr marL="28003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Font typeface="Monotype Sorts" pitchFamily="2" charset="2"/>
        <a:buChar char="l"/>
        <a:defRPr sz="1600" i="1">
          <a:solidFill>
            <a:srgbClr val="000000"/>
          </a:solidFill>
          <a:latin typeface="Futura Lt BT" pitchFamily="34" charset="0"/>
        </a:defRPr>
      </a:lvl8pPr>
      <a:lvl9pPr marL="32575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Font typeface="Monotype Sorts" pitchFamily="2" charset="2"/>
        <a:buChar char="l"/>
        <a:defRPr sz="1600" i="1">
          <a:solidFill>
            <a:srgbClr val="000000"/>
          </a:solidFill>
          <a:latin typeface="Futura Lt BT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5257800" y="457200"/>
            <a:ext cx="35814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LAPPD MCP Review</a:t>
            </a:r>
          </a:p>
          <a:p>
            <a:pPr algn="l"/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ANL, Chicago IL</a:t>
            </a:r>
          </a:p>
          <a:p>
            <a:pPr algn="l"/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June 11, 2010 </a:t>
            </a:r>
          </a:p>
        </p:txBody>
      </p:sp>
      <p:sp>
        <p:nvSpPr>
          <p:cNvPr id="28571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09600" y="2895600"/>
            <a:ext cx="7772400" cy="1447800"/>
          </a:xfrm>
        </p:spPr>
        <p:txBody>
          <a:bodyPr/>
          <a:lstStyle/>
          <a:p>
            <a:r>
              <a:rPr lang="en-US" dirty="0" smtClean="0"/>
              <a:t>AAO MCP substrates </a:t>
            </a:r>
            <a:br>
              <a:rPr lang="en-US" dirty="0" smtClean="0"/>
            </a:br>
            <a:r>
              <a:rPr lang="en-US" dirty="0" smtClean="0"/>
              <a:t>development at Synkera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Cumulative status update</a:t>
            </a:r>
            <a:br>
              <a:rPr lang="en-US" sz="2000" dirty="0" smtClean="0"/>
            </a:br>
            <a:r>
              <a:rPr lang="en-US" sz="2000" dirty="0" smtClean="0"/>
              <a:t> Oct. 10, 2009  -  June 11, 2010</a:t>
            </a:r>
            <a:endParaRPr lang="en-US" sz="2000" dirty="0"/>
          </a:p>
        </p:txBody>
      </p:sp>
      <p:sp>
        <p:nvSpPr>
          <p:cNvPr id="28571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© 2006-2010 Synkera Technologies, Inc.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High-voltage anodization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106987"/>
            <a:ext cx="7315200" cy="1217613"/>
          </a:xfrm>
          <a:ln>
            <a:solidFill>
              <a:srgbClr val="000000"/>
            </a:solidFill>
          </a:ln>
        </p:spPr>
        <p:txBody>
          <a:bodyPr/>
          <a:lstStyle/>
          <a:p>
            <a:pPr lvl="1"/>
            <a:r>
              <a:rPr lang="en-US" sz="1600" dirty="0" smtClean="0">
                <a:solidFill>
                  <a:srgbClr val="1C1C1C"/>
                </a:solidFill>
              </a:rPr>
              <a:t>for the first time, no voltage ramp </a:t>
            </a:r>
            <a:r>
              <a:rPr lang="en-US" sz="1600" u="sng" dirty="0" smtClean="0">
                <a:solidFill>
                  <a:srgbClr val="1C1C1C"/>
                </a:solidFill>
              </a:rPr>
              <a:t>even at 500V</a:t>
            </a:r>
            <a:r>
              <a:rPr lang="en-US" sz="1600" dirty="0" smtClean="0">
                <a:solidFill>
                  <a:srgbClr val="1C1C1C"/>
                </a:solidFill>
              </a:rPr>
              <a:t> </a:t>
            </a:r>
          </a:p>
          <a:p>
            <a:pPr lvl="1"/>
            <a:r>
              <a:rPr lang="en-US" sz="1600" dirty="0" smtClean="0">
                <a:solidFill>
                  <a:srgbClr val="1C1C1C"/>
                </a:solidFill>
              </a:rPr>
              <a:t>reduced current density and oscillations - slower growth rate and better structure</a:t>
            </a:r>
          </a:p>
          <a:p>
            <a:pPr lvl="1"/>
            <a:r>
              <a:rPr lang="en-US" sz="1600" dirty="0" smtClean="0">
                <a:solidFill>
                  <a:srgbClr val="1C1C1C"/>
                </a:solidFill>
              </a:rPr>
              <a:t>yet process somewhat unstable, arching was observed</a:t>
            </a:r>
            <a:endParaRPr lang="en-US" sz="1600" dirty="0">
              <a:solidFill>
                <a:srgbClr val="1C1C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BEF9-5848-4CC1-B888-E0ADA4A30FA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65346" name="Picture 2"/>
          <p:cNvPicPr>
            <a:picLocks noChangeAspect="1" noChangeArrowheads="1"/>
          </p:cNvPicPr>
          <p:nvPr/>
        </p:nvPicPr>
        <p:blipFill>
          <a:blip r:embed="rId2" cstate="print"/>
          <a:srcRect l="1323" t="10909" r="2061" b="1818"/>
          <a:stretch>
            <a:fillRect/>
          </a:stretch>
        </p:blipFill>
        <p:spPr bwMode="auto">
          <a:xfrm>
            <a:off x="1752600" y="914400"/>
            <a:ext cx="6096000" cy="400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Voltage ramp: smaller pores on the solution side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338D8-3D0A-4522-B4A7-7600CD37A75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31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914400"/>
            <a:ext cx="771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u="sng" dirty="0" smtClean="0"/>
              <a:t>With voltage ramp</a:t>
            </a:r>
            <a:r>
              <a:rPr lang="en-US" sz="1800" dirty="0" smtClean="0"/>
              <a:t>		</a:t>
            </a:r>
            <a:r>
              <a:rPr lang="en-US" sz="1800" u="sng" dirty="0" smtClean="0"/>
              <a:t>Voltage ramp eliminated</a:t>
            </a:r>
            <a:endParaRPr lang="en-US" sz="18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2209800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solution</a:t>
            </a:r>
          </a:p>
          <a:p>
            <a:r>
              <a:rPr lang="en-US" sz="1600" dirty="0" smtClean="0"/>
              <a:t>side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724400"/>
            <a:ext cx="856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barrier</a:t>
            </a:r>
          </a:p>
          <a:p>
            <a:r>
              <a:rPr lang="en-US" sz="1600" dirty="0" smtClean="0"/>
              <a:t>layer</a:t>
            </a:r>
          </a:p>
          <a:p>
            <a:r>
              <a:rPr lang="en-US" sz="1600" dirty="0" smtClean="0"/>
              <a:t>side</a:t>
            </a:r>
            <a:endParaRPr lang="en-US" sz="1600" dirty="0"/>
          </a:p>
        </p:txBody>
      </p:sp>
      <p:pic>
        <p:nvPicPr>
          <p:cNvPr id="1431554" name="Picture 2"/>
          <p:cNvPicPr>
            <a:picLocks noChangeAspect="1" noChangeArrowheads="1"/>
          </p:cNvPicPr>
          <p:nvPr/>
        </p:nvPicPr>
        <p:blipFill>
          <a:blip r:embed="rId3" cstate="print"/>
          <a:srcRect r="18558" b="17519"/>
          <a:stretch>
            <a:fillRect/>
          </a:stretch>
        </p:blipFill>
        <p:spPr bwMode="auto">
          <a:xfrm>
            <a:off x="2514600" y="3886200"/>
            <a:ext cx="30096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3_Pic_32mm with BA_200 min PW_large pitch on SS_05281027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371600"/>
            <a:ext cx="2950464" cy="221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</p:spPr>
        <p:txBody>
          <a:bodyPr/>
          <a:lstStyle/>
          <a:p>
            <a:r>
              <a:rPr lang="en-US" dirty="0" smtClean="0"/>
              <a:t>Task 2:  Fabrication of MCP substrates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0413"/>
          </a:xfrm>
        </p:spPr>
        <p:txBody>
          <a:bodyPr/>
          <a:lstStyle/>
          <a:p>
            <a:r>
              <a:rPr lang="en-US" sz="1800" dirty="0" smtClean="0"/>
              <a:t>Status</a:t>
            </a:r>
          </a:p>
          <a:p>
            <a:pPr lvl="1"/>
            <a:r>
              <a:rPr lang="en-US" sz="1600" dirty="0" smtClean="0"/>
              <a:t>dedicated anodization setup built; up to 600V</a:t>
            </a:r>
          </a:p>
          <a:p>
            <a:pPr lvl="1"/>
            <a:r>
              <a:rPr lang="en-US" sz="1600" dirty="0" smtClean="0"/>
              <a:t>400 V process selected for initial scaling to 32.8 mm</a:t>
            </a:r>
          </a:p>
          <a:p>
            <a:pPr lvl="1"/>
            <a:r>
              <a:rPr lang="en-US" sz="1600" dirty="0" smtClean="0"/>
              <a:t>11 substrates Ø32.8 mm total delivered; 6 more in processing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Challenges in further scaling high-voltage processing</a:t>
            </a:r>
          </a:p>
          <a:p>
            <a:pPr lvl="1"/>
            <a:r>
              <a:rPr lang="en-US" sz="1600" dirty="0" smtClean="0"/>
              <a:t>voltage ramp problem worsens with larger size due to high current</a:t>
            </a:r>
          </a:p>
          <a:p>
            <a:pPr lvl="1"/>
            <a:r>
              <a:rPr lang="en-US" sz="1600" dirty="0" smtClean="0"/>
              <a:t>growing required thickness with well-aligned and uniform channels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Approaches to mitigate have been verified</a:t>
            </a:r>
          </a:p>
          <a:p>
            <a:pPr lvl="1"/>
            <a:r>
              <a:rPr lang="en-US" sz="1600" dirty="0" smtClean="0"/>
              <a:t>using novel electrolytes &amp; regimes developed under related NSF project</a:t>
            </a:r>
          </a:p>
          <a:p>
            <a:pPr lvl="1"/>
            <a:r>
              <a:rPr lang="en-US" sz="1600" dirty="0" smtClean="0"/>
              <a:t>adequate masking/protecting of Al surface to avoid breakdown &amp; arching</a:t>
            </a:r>
          </a:p>
          <a:p>
            <a:pPr lvl="1"/>
            <a:r>
              <a:rPr lang="en-US" sz="1600" dirty="0" smtClean="0"/>
              <a:t>using different chemistries and/or conditions at different AN stages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BEF9-5848-4CC1-B888-E0ADA4A30FA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 for LAPPD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3200400" cy="20574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400" dirty="0" smtClean="0"/>
              <a:t>Overall size:       32.8 mm</a:t>
            </a:r>
          </a:p>
          <a:p>
            <a:r>
              <a:rPr lang="en-US" sz="1400" dirty="0" smtClean="0"/>
              <a:t>Active area:        24.5 mm</a:t>
            </a:r>
          </a:p>
          <a:p>
            <a:r>
              <a:rPr lang="en-US" sz="1400" dirty="0" smtClean="0"/>
              <a:t>Thickness :	         100 µm</a:t>
            </a:r>
          </a:p>
          <a:p>
            <a:r>
              <a:rPr lang="en-US" sz="1400" dirty="0" smtClean="0"/>
              <a:t>Pore Period:        1 – 1.2 µm (400V)</a:t>
            </a:r>
          </a:p>
          <a:p>
            <a:r>
              <a:rPr lang="en-US" sz="1400" dirty="0" smtClean="0"/>
              <a:t>Pore Diam.:         0.5 µm targeted</a:t>
            </a:r>
          </a:p>
          <a:p>
            <a:r>
              <a:rPr lang="en-US" sz="1400" dirty="0" smtClean="0"/>
              <a:t>OAR:  	          TBD</a:t>
            </a:r>
          </a:p>
          <a:p>
            <a:r>
              <a:rPr lang="en-US" sz="1400" dirty="0" smtClean="0"/>
              <a:t>Annealing:           500°C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BEF9-5848-4CC1-B888-E0ADA4A30FA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33mm-4.jpg"/>
          <p:cNvPicPr>
            <a:picLocks noChangeAspect="1"/>
          </p:cNvPicPr>
          <p:nvPr/>
        </p:nvPicPr>
        <p:blipFill>
          <a:blip r:embed="rId2" cstate="print"/>
          <a:srcRect l="3331" r="5063"/>
          <a:stretch>
            <a:fillRect/>
          </a:stretch>
        </p:blipFill>
        <p:spPr>
          <a:xfrm>
            <a:off x="457200" y="3810000"/>
            <a:ext cx="2646948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638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1C1C1C"/>
                </a:solidFill>
              </a:rPr>
              <a:t>barrier layer side	solution side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3505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Batch 1</a:t>
            </a:r>
          </a:p>
        </p:txBody>
      </p:sp>
      <p:pic>
        <p:nvPicPr>
          <p:cNvPr id="9" name="Picture 8" descr="3_Pic_Argonne 8028 Batch#2 4731-4733 back.jpg"/>
          <p:cNvPicPr>
            <a:picLocks noChangeAspect="1"/>
          </p:cNvPicPr>
          <p:nvPr/>
        </p:nvPicPr>
        <p:blipFill>
          <a:blip r:embed="rId3" cstate="print"/>
          <a:srcRect l="3627" t="29445" b="29445"/>
          <a:stretch>
            <a:fillRect/>
          </a:stretch>
        </p:blipFill>
        <p:spPr>
          <a:xfrm>
            <a:off x="3723342" y="3810000"/>
            <a:ext cx="4049058" cy="1295400"/>
          </a:xfrm>
          <a:prstGeom prst="rect">
            <a:avLst/>
          </a:prstGeom>
        </p:spPr>
      </p:pic>
      <p:pic>
        <p:nvPicPr>
          <p:cNvPr id="11" name="Picture 10" descr="3_Pic_Argonne 8028 Batch#2 4731-4733 front.jpg"/>
          <p:cNvPicPr>
            <a:picLocks noChangeAspect="1"/>
          </p:cNvPicPr>
          <p:nvPr/>
        </p:nvPicPr>
        <p:blipFill>
          <a:blip r:embed="rId4" cstate="print"/>
          <a:srcRect l="6122" t="37415" r="6122" b="27211"/>
          <a:stretch>
            <a:fillRect/>
          </a:stretch>
        </p:blipFill>
        <p:spPr>
          <a:xfrm>
            <a:off x="3505200" y="5140842"/>
            <a:ext cx="4419600" cy="1336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9600" y="3505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Batch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00" y="4191000"/>
            <a:ext cx="106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1C1C1C"/>
                </a:solidFill>
              </a:rPr>
              <a:t>barrier layer side</a:t>
            </a:r>
          </a:p>
          <a:p>
            <a:pPr algn="l"/>
            <a:endParaRPr lang="en-US" sz="1200" dirty="0" smtClean="0">
              <a:solidFill>
                <a:srgbClr val="1C1C1C"/>
              </a:solidFill>
            </a:endParaRPr>
          </a:p>
          <a:p>
            <a:pPr algn="l"/>
            <a:endParaRPr lang="en-US" sz="1200" dirty="0" smtClean="0">
              <a:solidFill>
                <a:srgbClr val="1C1C1C"/>
              </a:solidFill>
            </a:endParaRPr>
          </a:p>
          <a:p>
            <a:pPr algn="l"/>
            <a:endParaRPr lang="en-US" sz="1200" dirty="0" smtClean="0">
              <a:solidFill>
                <a:srgbClr val="1C1C1C"/>
              </a:solidFill>
            </a:endParaRPr>
          </a:p>
          <a:p>
            <a:pPr algn="l"/>
            <a:endParaRPr lang="en-US" sz="1200" dirty="0" smtClean="0">
              <a:solidFill>
                <a:srgbClr val="1C1C1C"/>
              </a:solidFill>
            </a:endParaRPr>
          </a:p>
          <a:p>
            <a:pPr algn="l"/>
            <a:endParaRPr lang="en-US" sz="1200" dirty="0" smtClean="0">
              <a:solidFill>
                <a:srgbClr val="1C1C1C"/>
              </a:solidFill>
            </a:endParaRPr>
          </a:p>
          <a:p>
            <a:pPr algn="l"/>
            <a:endParaRPr lang="en-US" sz="1200" dirty="0" smtClean="0">
              <a:solidFill>
                <a:srgbClr val="1C1C1C"/>
              </a:solidFill>
            </a:endParaRPr>
          </a:p>
          <a:p>
            <a:pPr algn="l"/>
            <a:r>
              <a:rPr lang="en-US" sz="1200" dirty="0" smtClean="0">
                <a:solidFill>
                  <a:srgbClr val="1C1C1C"/>
                </a:solidFill>
              </a:rPr>
              <a:t>solution</a:t>
            </a:r>
          </a:p>
          <a:p>
            <a:pPr algn="l"/>
            <a:r>
              <a:rPr lang="en-US" sz="1200" dirty="0" smtClean="0">
                <a:solidFill>
                  <a:srgbClr val="1C1C1C"/>
                </a:solidFill>
              </a:rPr>
              <a:t>side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724400" y="990600"/>
            <a:ext cx="3200400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Batch 1:</a:t>
            </a:r>
          </a:p>
          <a:p>
            <a:pPr marL="4000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5BAA"/>
              </a:buClr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 ramp; surface has smaller channels</a:t>
            </a:r>
          </a:p>
          <a:p>
            <a:pPr marL="4000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5BAA"/>
              </a:buClr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opposite sides look different due to differences in surface morphology and residue from processing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Batch 2:</a:t>
            </a:r>
          </a:p>
          <a:p>
            <a:pPr marL="4000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5BA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improved processing</a:t>
            </a:r>
          </a:p>
          <a:p>
            <a:pPr marL="4000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5BA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 ramp eliminated</a:t>
            </a:r>
          </a:p>
          <a:p>
            <a:pPr marL="4000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5BA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more uniform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surface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than in Batch 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 and testing to date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22860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ANL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ALD of functional coating done on Batch 1 substrates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resistance in </a:t>
            </a:r>
            <a:r>
              <a:rPr lang="en-US" sz="1600" dirty="0" err="1" smtClean="0"/>
              <a:t>Gohm-Tohm</a:t>
            </a:r>
            <a:r>
              <a:rPr lang="en-US" sz="1600" dirty="0" smtClean="0"/>
              <a:t> range is higher than targeted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22860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err="1" smtClean="0"/>
              <a:t>Arradiance</a:t>
            </a:r>
            <a:r>
              <a:rPr lang="en-US" dirty="0" smtClean="0"/>
              <a:t> Inc.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ALD of functional coating done on Batch 1 substrate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resistance of 100 </a:t>
            </a:r>
            <a:r>
              <a:rPr lang="en-US" sz="1600" dirty="0" err="1" smtClean="0"/>
              <a:t>Mohm</a:t>
            </a:r>
            <a:r>
              <a:rPr lang="en-US" sz="1600" dirty="0" smtClean="0"/>
              <a:t> in the targeted range achieved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no gain </a:t>
            </a:r>
          </a:p>
          <a:p>
            <a:pPr lvl="1">
              <a:buNone/>
            </a:pPr>
            <a:r>
              <a:rPr lang="en-US" sz="16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338D8-3D0A-4522-B4A7-7600CD37A75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609600" y="8382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ct val="3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goal of working with Batch</a:t>
            </a:r>
            <a:r>
              <a:rPr lang="en-US" b="0" kern="0" dirty="0" smtClean="0">
                <a:solidFill>
                  <a:srgbClr val="000066"/>
                </a:solidFill>
                <a:latin typeface="+mn-lt"/>
              </a:rPr>
              <a:t> 1 prototypes: resistance modification of AAO MCP substrates with intrinsic pores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914400" y="4724400"/>
            <a:ext cx="7162800" cy="99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5BA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Challenges to overcome</a:t>
            </a:r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5BAA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further increase channel diameter from 0.5 to ≥0.7 µm: </a:t>
            </a:r>
            <a:r>
              <a:rPr kumimoji="0" lang="en-US" sz="140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anodization at 500-600 V</a:t>
            </a:r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5BAA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better pore organization and alignment: </a:t>
            </a:r>
            <a:r>
              <a:rPr kumimoji="0" lang="en-US" sz="1400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optimizing anodization conditions</a:t>
            </a:r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5BAA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15BAA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3:  Cost projection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Rough estimate for current AAO membranes (conventional processing)</a:t>
            </a:r>
          </a:p>
          <a:p>
            <a:pPr lvl="1"/>
            <a:r>
              <a:rPr lang="en-US" dirty="0" smtClean="0"/>
              <a:t>Price per area is based on 1” units</a:t>
            </a:r>
          </a:p>
          <a:p>
            <a:pPr lvl="1"/>
            <a:r>
              <a:rPr lang="en-US" dirty="0" smtClean="0"/>
              <a:t>With larger size, lower cost per unit area is projected (less handling)</a:t>
            </a:r>
          </a:p>
          <a:p>
            <a:endParaRPr lang="en-US" dirty="0" smtClean="0"/>
          </a:p>
          <a:p>
            <a:r>
              <a:rPr lang="en-US" dirty="0" smtClean="0"/>
              <a:t>Projections:</a:t>
            </a:r>
          </a:p>
          <a:p>
            <a:endParaRPr lang="en-US" dirty="0" smtClean="0"/>
          </a:p>
          <a:p>
            <a:pPr lvl="1" defTabSz="548640">
              <a:buNone/>
            </a:pPr>
            <a:r>
              <a:rPr lang="en-US" b="1" dirty="0" smtClean="0"/>
              <a:t>Cum. annual area			&lt;1 m</a:t>
            </a:r>
            <a:r>
              <a:rPr lang="en-US" b="1" baseline="30000" dirty="0" smtClean="0"/>
              <a:t>2</a:t>
            </a:r>
            <a:r>
              <a:rPr lang="en-US" b="1" dirty="0" smtClean="0"/>
              <a:t>		10 m</a:t>
            </a:r>
            <a:r>
              <a:rPr lang="en-US" b="1" baseline="30000" dirty="0" smtClean="0"/>
              <a:t>2</a:t>
            </a:r>
            <a:r>
              <a:rPr lang="en-US" b="1" dirty="0" smtClean="0"/>
              <a:t>		100 m</a:t>
            </a:r>
            <a:r>
              <a:rPr lang="en-US" b="1" baseline="30000" dirty="0" smtClean="0"/>
              <a:t>2</a:t>
            </a:r>
            <a:r>
              <a:rPr lang="en-US" b="1" baseline="-25000" dirty="0" smtClean="0"/>
              <a:t> </a:t>
            </a:r>
            <a:r>
              <a:rPr lang="en-US" b="1" dirty="0" smtClean="0"/>
              <a:t>	1000 m</a:t>
            </a:r>
            <a:r>
              <a:rPr lang="en-US" b="1" baseline="30000" dirty="0" smtClean="0"/>
              <a:t>2</a:t>
            </a:r>
          </a:p>
          <a:p>
            <a:pPr lvl="1" defTabSz="548640">
              <a:buNone/>
            </a:pPr>
            <a:r>
              <a:rPr lang="en-US" b="1" dirty="0" smtClean="0"/>
              <a:t>Cum. annual 8”x8” units		&lt;24		240		2,400		24,000</a:t>
            </a:r>
          </a:p>
          <a:p>
            <a:pPr lvl="1" defTabSz="548640">
              <a:buNone/>
            </a:pPr>
            <a:endParaRPr lang="en-US" b="1" dirty="0" smtClean="0"/>
          </a:p>
          <a:p>
            <a:pPr lvl="1" defTabSz="548640"/>
            <a:r>
              <a:rPr lang="en-US" dirty="0" smtClean="0"/>
              <a:t>Price, per cm</a:t>
            </a:r>
            <a:r>
              <a:rPr lang="en-US" baseline="30000" dirty="0" smtClean="0"/>
              <a:t>2</a:t>
            </a:r>
            <a:r>
              <a:rPr lang="en-US" dirty="0" smtClean="0"/>
              <a:t>:			&lt;$20		$5-$10		$1-$3		&lt;$1		</a:t>
            </a:r>
            <a:br>
              <a:rPr lang="en-US" dirty="0" smtClean="0"/>
            </a:br>
            <a:r>
              <a:rPr lang="en-US" dirty="0" smtClean="0"/>
              <a:t>(for small format)</a:t>
            </a:r>
          </a:p>
          <a:p>
            <a:pPr lvl="1" defTabSz="548640"/>
            <a:endParaRPr lang="en-US" dirty="0" smtClean="0"/>
          </a:p>
          <a:p>
            <a:pPr lvl="1" defTabSz="548640"/>
            <a:r>
              <a:rPr lang="en-US" dirty="0" smtClean="0"/>
              <a:t>Est. price for 8”x8” AAO:	$1.2-2.5K	$0.75K-1K	$200-$700	&lt;$200</a:t>
            </a:r>
            <a:br>
              <a:rPr lang="en-US" dirty="0" smtClean="0"/>
            </a:br>
            <a:r>
              <a:rPr lang="en-US" dirty="0" smtClean="0"/>
              <a:t>					(current)</a:t>
            </a:r>
          </a:p>
          <a:p>
            <a:endParaRPr lang="en-US" dirty="0" smtClean="0"/>
          </a:p>
          <a:p>
            <a:r>
              <a:rPr lang="en-US" dirty="0" smtClean="0"/>
              <a:t>Projections for high voltage will be updated based on selected processing routes.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BEF9-5848-4CC1-B888-E0ADA4A30FA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0013"/>
            <a:ext cx="8153400" cy="4419600"/>
          </a:xfrm>
        </p:spPr>
        <p:txBody>
          <a:bodyPr/>
          <a:lstStyle/>
          <a:p>
            <a:r>
              <a:rPr lang="en-US" dirty="0" smtClean="0"/>
              <a:t>Remaining for Year 1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deliver remaining Batch 2 substrates to LAPPD team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using ALD/testing results as feedback, produce and deliver Batch 3 substrates with larger channel diameter and improved channel uniformity and alignment (moving into Year 2 objectives)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Year 2 – Functional MCPs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demonstrate channel diameter ≥0.7 µm, funnel-shaped opening, OAR≥65%, and L/D 50-100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MCP substrates for LAPPD team (32.8 mm, qty ≥ 40) targeting above specs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optional:  scaled 8”x8” “demo” substrates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validate cost projections for 8”x8” AAO substrates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BEF9-5848-4CC1-B888-E0ADA4A30F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deliverables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BEF9-5848-4CC1-B888-E0ADA4A30FA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431555" name="Object 3"/>
          <p:cNvGraphicFramePr>
            <a:graphicFrameLocks noChangeAspect="1"/>
          </p:cNvGraphicFramePr>
          <p:nvPr/>
        </p:nvGraphicFramePr>
        <p:xfrm>
          <a:off x="354012" y="1371600"/>
          <a:ext cx="8637588" cy="4676775"/>
        </p:xfrm>
        <a:graphic>
          <a:graphicData uri="http://schemas.openxmlformats.org/presentationml/2006/ole">
            <p:oleObj spid="_x0000_s1431555" name="Document" r:id="rId3" imgW="6482060" imgH="350520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048000"/>
            <a:ext cx="8534400" cy="5334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RELATED WORK AT SYNKERA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RELATED WORK - MICROMACHINED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BEF9-5848-4CC1-B888-E0ADA4A30FA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25mm-mMach.jpg"/>
          <p:cNvPicPr>
            <a:picLocks noChangeAspect="1"/>
          </p:cNvPicPr>
          <p:nvPr/>
        </p:nvPicPr>
        <p:blipFill>
          <a:blip r:embed="rId2" cstate="print"/>
          <a:srcRect r="48545"/>
          <a:stretch>
            <a:fillRect/>
          </a:stretch>
        </p:blipFill>
        <p:spPr>
          <a:xfrm>
            <a:off x="533400" y="1447800"/>
            <a:ext cx="2545718" cy="2667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4876800"/>
            <a:ext cx="4953000" cy="990600"/>
          </a:xfrm>
        </p:spPr>
        <p:txBody>
          <a:bodyPr/>
          <a:lstStyle/>
          <a:p>
            <a:r>
              <a:rPr lang="en-US" dirty="0" smtClean="0"/>
              <a:t>Related work, not funded by ANL</a:t>
            </a:r>
          </a:p>
          <a:p>
            <a:pPr lvl="1"/>
            <a:r>
              <a:rPr lang="en-US" dirty="0" smtClean="0"/>
              <a:t>25 mm substrates are being prepared</a:t>
            </a:r>
          </a:p>
          <a:p>
            <a:pPr lvl="1"/>
            <a:r>
              <a:rPr lang="en-US" dirty="0" smtClean="0"/>
              <a:t>Could be transferred to 32.8 mm if needed</a:t>
            </a:r>
          </a:p>
          <a:p>
            <a:pPr lvl="1"/>
            <a:r>
              <a:rPr lang="en-US" dirty="0" smtClean="0"/>
              <a:t>Blank AAO  is available for micromachining at ANL</a:t>
            </a:r>
          </a:p>
        </p:txBody>
      </p:sp>
      <p:pic>
        <p:nvPicPr>
          <p:cNvPr id="6" name="Picture 5" descr="mMach10µm.jpg"/>
          <p:cNvPicPr>
            <a:picLocks noChangeAspect="1"/>
          </p:cNvPicPr>
          <p:nvPr/>
        </p:nvPicPr>
        <p:blipFill>
          <a:blip r:embed="rId3" cstate="print"/>
          <a:srcRect l="6455" t="2500" r="5325"/>
          <a:stretch>
            <a:fillRect/>
          </a:stretch>
        </p:blipFill>
        <p:spPr>
          <a:xfrm>
            <a:off x="3292231" y="1447800"/>
            <a:ext cx="2498969" cy="26670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943600" y="5257800"/>
            <a:ext cx="2819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 image of 10 µm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channels on both sides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20100209_MCP-4111_14hr_yellowtap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914400"/>
            <a:ext cx="2667000" cy="2008094"/>
          </a:xfrm>
          <a:prstGeom prst="rect">
            <a:avLst/>
          </a:prstGeom>
        </p:spPr>
      </p:pic>
      <p:pic>
        <p:nvPicPr>
          <p:cNvPr id="11" name="Picture 10" descr="20100209_MCP_4111_13hr_yellowtpa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048000"/>
            <a:ext cx="2651754" cy="1996615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3657600" y="4114800"/>
            <a:ext cx="16764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etching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914400" y="4114800"/>
            <a:ext cx="16764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patterning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CC956-CF1D-408F-BAD4-8C55E9EA6E40}" type="slidenum">
              <a:rPr lang="en-US"/>
              <a:pPr/>
              <a:t>2</a:t>
            </a:fld>
            <a:endParaRPr lang="en-US"/>
          </a:p>
        </p:txBody>
      </p:sp>
      <p:sp>
        <p:nvSpPr>
          <p:cNvPr id="1201156" name="Line 4"/>
          <p:cNvSpPr>
            <a:spLocks noChangeShapeType="1"/>
          </p:cNvSpPr>
          <p:nvPr/>
        </p:nvSpPr>
        <p:spPr bwMode="auto">
          <a:xfrm flipV="1">
            <a:off x="228600" y="4098925"/>
            <a:ext cx="8686800" cy="15875"/>
          </a:xfrm>
          <a:prstGeom prst="line">
            <a:avLst/>
          </a:prstGeom>
          <a:noFill/>
          <a:ln w="25400">
            <a:solidFill>
              <a:srgbClr val="1C1C1C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609600" y="4098925"/>
            <a:ext cx="800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0.01              0.1         0.5           1            5             10 </a:t>
            </a:r>
            <a:r>
              <a:rPr lang="en-US" dirty="0" smtClean="0"/>
              <a:t>       </a:t>
            </a:r>
            <a:r>
              <a:rPr lang="en-US" dirty="0"/>
              <a:t>µm       </a:t>
            </a:r>
          </a:p>
        </p:txBody>
      </p:sp>
      <p:sp>
        <p:nvSpPr>
          <p:cNvPr id="1201158" name="Line 6"/>
          <p:cNvSpPr>
            <a:spLocks noChangeShapeType="1"/>
          </p:cNvSpPr>
          <p:nvPr/>
        </p:nvSpPr>
        <p:spPr bwMode="auto">
          <a:xfrm>
            <a:off x="1047750" y="3776246"/>
            <a:ext cx="17526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diamond" w="med" len="med"/>
            <a:tailEnd type="diamond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1160" name="Line 8"/>
          <p:cNvSpPr>
            <a:spLocks noChangeShapeType="1"/>
          </p:cNvSpPr>
          <p:nvPr/>
        </p:nvSpPr>
        <p:spPr bwMode="auto">
          <a:xfrm>
            <a:off x="5486400" y="3776246"/>
            <a:ext cx="28956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diamond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1161" name="Line 9"/>
          <p:cNvSpPr>
            <a:spLocks noChangeShapeType="1"/>
          </p:cNvSpPr>
          <p:nvPr/>
        </p:nvSpPr>
        <p:spPr bwMode="auto">
          <a:xfrm>
            <a:off x="5105400" y="3389035"/>
            <a:ext cx="3276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diamond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1162" name="Text Box 10"/>
          <p:cNvSpPr txBox="1">
            <a:spLocks noChangeArrowheads="1"/>
          </p:cNvSpPr>
          <p:nvPr/>
        </p:nvSpPr>
        <p:spPr bwMode="auto">
          <a:xfrm>
            <a:off x="6069489" y="3466684"/>
            <a:ext cx="1181735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g</a:t>
            </a:r>
            <a:r>
              <a:rPr lang="en-US" sz="1600" dirty="0" smtClean="0"/>
              <a:t>lass </a:t>
            </a:r>
            <a:r>
              <a:rPr lang="en-US" sz="1600" dirty="0"/>
              <a:t>MCPs</a:t>
            </a:r>
          </a:p>
        </p:txBody>
      </p:sp>
      <p:sp>
        <p:nvSpPr>
          <p:cNvPr id="1201164" name="Text Box 12"/>
          <p:cNvSpPr txBox="1">
            <a:spLocks noChangeArrowheads="1"/>
          </p:cNvSpPr>
          <p:nvPr/>
        </p:nvSpPr>
        <p:spPr bwMode="auto">
          <a:xfrm>
            <a:off x="5141953" y="2514600"/>
            <a:ext cx="316625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icromachined channels</a:t>
            </a:r>
            <a:endParaRPr lang="en-US" dirty="0"/>
          </a:p>
        </p:txBody>
      </p:sp>
      <p:sp>
        <p:nvSpPr>
          <p:cNvPr id="1201166" name="Text Box 14"/>
          <p:cNvSpPr txBox="1">
            <a:spLocks noChangeArrowheads="1"/>
          </p:cNvSpPr>
          <p:nvPr/>
        </p:nvSpPr>
        <p:spPr bwMode="auto">
          <a:xfrm>
            <a:off x="1449714" y="2514600"/>
            <a:ext cx="190308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intrinsic pores</a:t>
            </a:r>
          </a:p>
        </p:txBody>
      </p:sp>
      <p:sp>
        <p:nvSpPr>
          <p:cNvPr id="120116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AAO as MCP substrate</a:t>
            </a:r>
            <a:endParaRPr lang="en-US" dirty="0"/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800600" y="1081088"/>
            <a:ext cx="1981200" cy="1514475"/>
            <a:chOff x="3360" y="960"/>
            <a:chExt cx="1297" cy="991"/>
          </a:xfrm>
        </p:grpSpPr>
        <p:pic>
          <p:nvPicPr>
            <p:cNvPr id="1201173" name="Picture 21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3364" y="960"/>
              <a:ext cx="1293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1174" name="Rectangle 22"/>
            <p:cNvSpPr>
              <a:spLocks noChangeAspect="1" noChangeArrowheads="1"/>
            </p:cNvSpPr>
            <p:nvPr/>
          </p:nvSpPr>
          <p:spPr bwMode="auto">
            <a:xfrm>
              <a:off x="3360" y="1806"/>
              <a:ext cx="1297" cy="141"/>
            </a:xfrm>
            <a:prstGeom prst="rect">
              <a:avLst/>
            </a:prstGeom>
            <a:solidFill>
              <a:srgbClr val="2B33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5" name="Rectangle 23"/>
            <p:cNvSpPr>
              <a:spLocks noChangeAspect="1" noChangeArrowheads="1"/>
            </p:cNvSpPr>
            <p:nvPr/>
          </p:nvSpPr>
          <p:spPr bwMode="auto">
            <a:xfrm>
              <a:off x="3360" y="1806"/>
              <a:ext cx="1297" cy="141"/>
            </a:xfrm>
            <a:prstGeom prst="rect">
              <a:avLst/>
            </a:prstGeom>
            <a:noFill/>
            <a:ln w="0">
              <a:solidFill>
                <a:srgbClr val="354A5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6" name="Rectangle 24"/>
            <p:cNvSpPr>
              <a:spLocks noChangeAspect="1" noChangeArrowheads="1"/>
            </p:cNvSpPr>
            <p:nvPr/>
          </p:nvSpPr>
          <p:spPr bwMode="auto">
            <a:xfrm>
              <a:off x="3400" y="1874"/>
              <a:ext cx="492" cy="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7" name="Freeform 25"/>
            <p:cNvSpPr>
              <a:spLocks noChangeAspect="1"/>
            </p:cNvSpPr>
            <p:nvPr/>
          </p:nvSpPr>
          <p:spPr bwMode="auto">
            <a:xfrm>
              <a:off x="3998" y="1847"/>
              <a:ext cx="50" cy="7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" y="26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14" y="31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4" y="19"/>
                </a:cxn>
                <a:cxn ang="0">
                  <a:pos x="14" y="16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9" y="19"/>
                </a:cxn>
                <a:cxn ang="0">
                  <a:pos x="7" y="21"/>
                </a:cxn>
                <a:cxn ang="0">
                  <a:pos x="2" y="19"/>
                </a:cxn>
                <a:cxn ang="0">
                  <a:pos x="4" y="0"/>
                </a:cxn>
                <a:cxn ang="0">
                  <a:pos x="23" y="0"/>
                </a:cxn>
                <a:cxn ang="0">
                  <a:pos x="23" y="5"/>
                </a:cxn>
                <a:cxn ang="0">
                  <a:pos x="11" y="5"/>
                </a:cxn>
                <a:cxn ang="0">
                  <a:pos x="9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4" y="12"/>
                </a:cxn>
                <a:cxn ang="0">
                  <a:pos x="16" y="12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21" y="14"/>
                </a:cxn>
                <a:cxn ang="0">
                  <a:pos x="23" y="16"/>
                </a:cxn>
                <a:cxn ang="0">
                  <a:pos x="23" y="19"/>
                </a:cxn>
                <a:cxn ang="0">
                  <a:pos x="26" y="21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26" y="26"/>
                </a:cxn>
                <a:cxn ang="0">
                  <a:pos x="23" y="28"/>
                </a:cxn>
                <a:cxn ang="0">
                  <a:pos x="23" y="31"/>
                </a:cxn>
                <a:cxn ang="0">
                  <a:pos x="21" y="33"/>
                </a:cxn>
                <a:cxn ang="0">
                  <a:pos x="19" y="35"/>
                </a:cxn>
                <a:cxn ang="0">
                  <a:pos x="16" y="35"/>
                </a:cxn>
                <a:cxn ang="0">
                  <a:pos x="14" y="38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9" y="38"/>
                </a:cxn>
                <a:cxn ang="0">
                  <a:pos x="9" y="35"/>
                </a:cxn>
                <a:cxn ang="0">
                  <a:pos x="7" y="35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2" y="33"/>
                </a:cxn>
                <a:cxn ang="0">
                  <a:pos x="2" y="31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26"/>
                </a:cxn>
              </a:cxnLst>
              <a:rect l="0" t="0" r="r" b="b"/>
              <a:pathLst>
                <a:path w="26" h="38">
                  <a:moveTo>
                    <a:pt x="0" y="26"/>
                  </a:move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5"/>
                  </a:lnTo>
                  <a:lnTo>
                    <a:pt x="11" y="5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8" name="Freeform 26"/>
            <p:cNvSpPr>
              <a:spLocks noChangeAspect="1" noEditPoints="1"/>
            </p:cNvSpPr>
            <p:nvPr/>
          </p:nvSpPr>
          <p:spPr bwMode="auto">
            <a:xfrm>
              <a:off x="4052" y="1847"/>
              <a:ext cx="50" cy="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5"/>
                </a:cxn>
                <a:cxn ang="0">
                  <a:pos x="24" y="9"/>
                </a:cxn>
                <a:cxn ang="0">
                  <a:pos x="26" y="14"/>
                </a:cxn>
                <a:cxn ang="0">
                  <a:pos x="26" y="21"/>
                </a:cxn>
                <a:cxn ang="0">
                  <a:pos x="24" y="24"/>
                </a:cxn>
                <a:cxn ang="0">
                  <a:pos x="24" y="28"/>
                </a:cxn>
                <a:cxn ang="0">
                  <a:pos x="21" y="31"/>
                </a:cxn>
                <a:cxn ang="0">
                  <a:pos x="19" y="35"/>
                </a:cxn>
                <a:cxn ang="0">
                  <a:pos x="14" y="38"/>
                </a:cxn>
                <a:cxn ang="0">
                  <a:pos x="9" y="38"/>
                </a:cxn>
                <a:cxn ang="0">
                  <a:pos x="7" y="35"/>
                </a:cxn>
                <a:cxn ang="0">
                  <a:pos x="5" y="31"/>
                </a:cxn>
                <a:cxn ang="0">
                  <a:pos x="2" y="28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2" y="14"/>
                </a:cxn>
                <a:cxn ang="0">
                  <a:pos x="2" y="9"/>
                </a:cxn>
                <a:cxn ang="0">
                  <a:pos x="2" y="5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7" y="12"/>
                </a:cxn>
                <a:cxn ang="0">
                  <a:pos x="7" y="16"/>
                </a:cxn>
                <a:cxn ang="0">
                  <a:pos x="7" y="21"/>
                </a:cxn>
                <a:cxn ang="0">
                  <a:pos x="7" y="24"/>
                </a:cxn>
                <a:cxn ang="0">
                  <a:pos x="7" y="28"/>
                </a:cxn>
                <a:cxn ang="0">
                  <a:pos x="9" y="31"/>
                </a:cxn>
                <a:cxn ang="0">
                  <a:pos x="14" y="31"/>
                </a:cxn>
                <a:cxn ang="0">
                  <a:pos x="17" y="28"/>
                </a:cxn>
                <a:cxn ang="0">
                  <a:pos x="17" y="24"/>
                </a:cxn>
                <a:cxn ang="0">
                  <a:pos x="17" y="21"/>
                </a:cxn>
                <a:cxn ang="0">
                  <a:pos x="17" y="16"/>
                </a:cxn>
                <a:cxn ang="0">
                  <a:pos x="17" y="12"/>
                </a:cxn>
                <a:cxn ang="0">
                  <a:pos x="17" y="7"/>
                </a:cxn>
                <a:cxn ang="0">
                  <a:pos x="14" y="5"/>
                </a:cxn>
              </a:cxnLst>
              <a:rect l="0" t="0" r="r" b="b"/>
              <a:pathLst>
                <a:path w="26" h="38">
                  <a:moveTo>
                    <a:pt x="12" y="0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9" y="38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5"/>
                  </a:move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9" name="Freeform 27"/>
            <p:cNvSpPr>
              <a:spLocks noChangeAspect="1"/>
            </p:cNvSpPr>
            <p:nvPr/>
          </p:nvSpPr>
          <p:spPr bwMode="auto">
            <a:xfrm>
              <a:off x="4139" y="1864"/>
              <a:ext cx="46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2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7" y="19"/>
                </a:cxn>
                <a:cxn ang="0">
                  <a:pos x="7" y="22"/>
                </a:cxn>
                <a:cxn ang="0">
                  <a:pos x="9" y="22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6" y="12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26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9"/>
                </a:cxn>
                <a:cxn ang="0">
                  <a:pos x="12" y="29"/>
                </a:cxn>
                <a:cxn ang="0">
                  <a:pos x="9" y="29"/>
                </a:cxn>
                <a:cxn ang="0">
                  <a:pos x="9" y="26"/>
                </a:cxn>
                <a:cxn ang="0">
                  <a:pos x="7" y="26"/>
                </a:cxn>
                <a:cxn ang="0">
                  <a:pos x="5" y="24"/>
                </a:cxn>
                <a:cxn ang="0">
                  <a:pos x="5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4" h="36">
                  <a:moveTo>
                    <a:pt x="0" y="0"/>
                  </a:moveTo>
                  <a:lnTo>
                    <a:pt x="5" y="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80" name="Freeform 28"/>
            <p:cNvSpPr>
              <a:spLocks noChangeAspect="1"/>
            </p:cNvSpPr>
            <p:nvPr/>
          </p:nvSpPr>
          <p:spPr bwMode="auto">
            <a:xfrm>
              <a:off x="4193" y="1860"/>
              <a:ext cx="77" cy="5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5"/>
                </a:cxn>
                <a:cxn ang="0">
                  <a:pos x="24" y="5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6" y="2"/>
                </a:cxn>
                <a:cxn ang="0">
                  <a:pos x="38" y="2"/>
                </a:cxn>
                <a:cxn ang="0">
                  <a:pos x="38" y="5"/>
                </a:cxn>
                <a:cxn ang="0">
                  <a:pos x="40" y="5"/>
                </a:cxn>
                <a:cxn ang="0">
                  <a:pos x="40" y="7"/>
                </a:cxn>
                <a:cxn ang="0">
                  <a:pos x="40" y="9"/>
                </a:cxn>
                <a:cxn ang="0">
                  <a:pos x="40" y="12"/>
                </a:cxn>
                <a:cxn ang="0">
                  <a:pos x="40" y="28"/>
                </a:cxn>
                <a:cxn ang="0">
                  <a:pos x="33" y="28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33" y="9"/>
                </a:cxn>
                <a:cxn ang="0">
                  <a:pos x="33" y="7"/>
                </a:cxn>
                <a:cxn ang="0">
                  <a:pos x="31" y="7"/>
                </a:cxn>
                <a:cxn ang="0">
                  <a:pos x="29" y="7"/>
                </a:cxn>
                <a:cxn ang="0">
                  <a:pos x="26" y="7"/>
                </a:cxn>
                <a:cxn ang="0">
                  <a:pos x="26" y="9"/>
                </a:cxn>
                <a:cxn ang="0">
                  <a:pos x="24" y="9"/>
                </a:cxn>
                <a:cxn ang="0">
                  <a:pos x="24" y="12"/>
                </a:cxn>
                <a:cxn ang="0">
                  <a:pos x="24" y="14"/>
                </a:cxn>
                <a:cxn ang="0">
                  <a:pos x="24" y="17"/>
                </a:cxn>
                <a:cxn ang="0">
                  <a:pos x="24" y="28"/>
                </a:cxn>
                <a:cxn ang="0">
                  <a:pos x="17" y="28"/>
                </a:cxn>
                <a:cxn ang="0">
                  <a:pos x="17" y="14"/>
                </a:cxn>
                <a:cxn ang="0">
                  <a:pos x="17" y="12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8"/>
                </a:cxn>
                <a:cxn ang="0">
                  <a:pos x="0" y="28"/>
                </a:cxn>
                <a:cxn ang="0">
                  <a:pos x="0" y="2"/>
                </a:cxn>
              </a:cxnLst>
              <a:rect l="0" t="0" r="r" b="b"/>
              <a:pathLst>
                <a:path w="40" h="28">
                  <a:moveTo>
                    <a:pt x="0" y="2"/>
                  </a:moveTo>
                  <a:lnTo>
                    <a:pt x="7" y="2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0" y="28"/>
                  </a:lnTo>
                  <a:lnTo>
                    <a:pt x="33" y="28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28"/>
                  </a:lnTo>
                  <a:lnTo>
                    <a:pt x="17" y="28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1181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066800"/>
            <a:ext cx="1981200" cy="1528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01182" name="Picture 30"/>
          <p:cNvPicPr>
            <a:picLocks noChangeAspect="1" noChangeArrowheads="1"/>
          </p:cNvPicPr>
          <p:nvPr/>
        </p:nvPicPr>
        <p:blipFill>
          <a:blip r:embed="rId4" cstate="print">
            <a:lum bright="-12000" contrast="20000"/>
          </a:blip>
          <a:srcRect/>
          <a:stretch>
            <a:fillRect/>
          </a:stretch>
        </p:blipFill>
        <p:spPr bwMode="auto">
          <a:xfrm>
            <a:off x="1447800" y="1071563"/>
            <a:ext cx="1981200" cy="1500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33600" y="3090446"/>
            <a:ext cx="941283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Synkera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232101" y="3471446"/>
            <a:ext cx="1356333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generic AAO</a:t>
            </a:r>
            <a:endParaRPr lang="en-US" sz="1600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069117" y="3090446"/>
            <a:ext cx="941283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Synkera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5334000" y="2971800"/>
            <a:ext cx="2133600" cy="1905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4075" y="4948535"/>
            <a:ext cx="27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related effort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685800" y="3395328"/>
            <a:ext cx="2743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4A6BD-EAD1-4FBF-BD84-D899512438D1}" type="slidenum">
              <a:rPr lang="en-US"/>
              <a:pPr/>
              <a:t>20</a:t>
            </a:fld>
            <a:endParaRPr lang="en-US"/>
          </a:p>
        </p:txBody>
      </p:sp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RESOLUTION CHANNELS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564188"/>
            <a:ext cx="7772400" cy="684212"/>
          </a:xfrm>
        </p:spPr>
        <p:txBody>
          <a:bodyPr/>
          <a:lstStyle/>
          <a:p>
            <a:pPr lvl="1"/>
            <a:r>
              <a:rPr lang="en-US"/>
              <a:t>Ceramic MCP substrate with ~3 µm channels, 60-100 µm thick</a:t>
            </a:r>
          </a:p>
          <a:p>
            <a:pPr lvl="1"/>
            <a:r>
              <a:rPr lang="en-US"/>
              <a:t>Under development</a:t>
            </a:r>
          </a:p>
        </p:txBody>
      </p:sp>
      <p:pic>
        <p:nvPicPr>
          <p:cNvPr id="1208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36625"/>
            <a:ext cx="2908300" cy="2197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208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36625"/>
            <a:ext cx="2895600" cy="2187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35325" y="3217863"/>
            <a:ext cx="2933700" cy="2216150"/>
            <a:chOff x="2038" y="2027"/>
            <a:chExt cx="1848" cy="1396"/>
          </a:xfrm>
        </p:grpSpPr>
        <p:pic>
          <p:nvPicPr>
            <p:cNvPr id="120832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38" y="2027"/>
              <a:ext cx="1848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329" name="Rectangle 9"/>
            <p:cNvSpPr>
              <a:spLocks noChangeArrowheads="1"/>
            </p:cNvSpPr>
            <p:nvPr/>
          </p:nvSpPr>
          <p:spPr bwMode="auto">
            <a:xfrm>
              <a:off x="2064" y="3279"/>
              <a:ext cx="801" cy="10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92A68-8AE7-4A24-946F-4BB2BBF26772}" type="slidenum">
              <a:rPr lang="en-US"/>
              <a:pPr/>
              <a:t>21</a:t>
            </a:fld>
            <a:endParaRPr lang="en-US"/>
          </a:p>
        </p:txBody>
      </p:sp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ANODIZATION FACILITY</a:t>
            </a:r>
            <a:endParaRPr lang="en-US" dirty="0"/>
          </a:p>
        </p:txBody>
      </p:sp>
      <p:sp>
        <p:nvSpPr>
          <p:cNvPr id="1218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133600"/>
            <a:ext cx="3810000" cy="29718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New requirements for LAPD</a:t>
            </a:r>
          </a:p>
          <a:p>
            <a:pPr lvl="1"/>
            <a:r>
              <a:rPr lang="en-US" sz="1600" dirty="0" smtClean="0"/>
              <a:t>Greater power</a:t>
            </a:r>
          </a:p>
          <a:p>
            <a:pPr lvl="1"/>
            <a:r>
              <a:rPr lang="en-US" sz="1600" dirty="0" smtClean="0"/>
              <a:t>Greater heat load</a:t>
            </a:r>
          </a:p>
          <a:p>
            <a:pPr lvl="1"/>
            <a:r>
              <a:rPr lang="en-US" sz="1600" dirty="0" smtClean="0"/>
              <a:t>New process algorithms</a:t>
            </a:r>
          </a:p>
          <a:p>
            <a:pPr lvl="1"/>
            <a:endParaRPr lang="en-US" sz="1600" dirty="0" smtClean="0"/>
          </a:p>
          <a:p>
            <a:r>
              <a:rPr lang="en-US" sz="1800" b="1" dirty="0" smtClean="0">
                <a:solidFill>
                  <a:srgbClr val="FF0000"/>
                </a:solidFill>
              </a:rPr>
              <a:t>Upgrade completed for LAPD</a:t>
            </a:r>
          </a:p>
          <a:p>
            <a:pPr lvl="1"/>
            <a:r>
              <a:rPr lang="en-US" sz="1600" dirty="0" smtClean="0"/>
              <a:t>New power supply</a:t>
            </a:r>
          </a:p>
          <a:p>
            <a:pPr lvl="1"/>
            <a:r>
              <a:rPr lang="en-US" sz="1600" dirty="0" smtClean="0"/>
              <a:t>Dedicated baths</a:t>
            </a:r>
          </a:p>
        </p:txBody>
      </p:sp>
      <p:sp>
        <p:nvSpPr>
          <p:cNvPr id="121856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86200"/>
            <a:ext cx="4267200" cy="2438400"/>
          </a:xfrm>
        </p:spPr>
        <p:txBody>
          <a:bodyPr/>
          <a:lstStyle/>
          <a:p>
            <a:r>
              <a:rPr lang="en-US" sz="1600" dirty="0" smtClean="0"/>
              <a:t>Process control </a:t>
            </a:r>
            <a:endParaRPr lang="en-US" sz="1600" dirty="0"/>
          </a:p>
          <a:p>
            <a:pPr lvl="1"/>
            <a:r>
              <a:rPr lang="en-US" sz="1400" dirty="0" smtClean="0"/>
              <a:t>Voltage, current, charge, temperature</a:t>
            </a:r>
          </a:p>
          <a:p>
            <a:pPr lvl="1"/>
            <a:r>
              <a:rPr lang="en-US" sz="1400" dirty="0" smtClean="0"/>
              <a:t>Bath composition maintenance </a:t>
            </a:r>
          </a:p>
          <a:p>
            <a:endParaRPr lang="en-US" sz="1600" dirty="0" smtClean="0"/>
          </a:p>
          <a:p>
            <a:r>
              <a:rPr lang="en-US" sz="1600" dirty="0" smtClean="0"/>
              <a:t>Current capacity</a:t>
            </a:r>
          </a:p>
          <a:p>
            <a:pPr lvl="1"/>
            <a:r>
              <a:rPr lang="en-US" sz="1400" dirty="0" smtClean="0"/>
              <a:t>1 Gal bath - 1-2 of 33 mm MCPs in one run</a:t>
            </a:r>
            <a:br>
              <a:rPr lang="en-US" sz="1400" dirty="0" smtClean="0"/>
            </a:br>
            <a:r>
              <a:rPr lang="en-US" sz="1400" dirty="0" smtClean="0"/>
              <a:t>(process development)</a:t>
            </a:r>
          </a:p>
          <a:p>
            <a:pPr lvl="1"/>
            <a:r>
              <a:rPr lang="en-US" sz="1400" dirty="0" smtClean="0"/>
              <a:t>8 Gal bath - 4-8 of 33 mm MCPs in one batch</a:t>
            </a:r>
            <a:br>
              <a:rPr lang="en-US" sz="1400" dirty="0" smtClean="0"/>
            </a:br>
            <a:r>
              <a:rPr lang="en-US" sz="1400" dirty="0" smtClean="0"/>
              <a:t>(deliverables)</a:t>
            </a:r>
          </a:p>
        </p:txBody>
      </p:sp>
      <p:pic>
        <p:nvPicPr>
          <p:cNvPr id="9" name="Picture 8" descr="IMG_0547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09600" y="9144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96111" y="6346686"/>
            <a:ext cx="1066800" cy="228600"/>
          </a:xfrm>
        </p:spPr>
        <p:txBody>
          <a:bodyPr/>
          <a:lstStyle/>
          <a:p>
            <a:fld id="{6DEB9B6B-5D44-425D-AF2C-59A987167C30}" type="slidenum">
              <a:rPr lang="en-US"/>
              <a:pPr/>
              <a:t>22</a:t>
            </a:fld>
            <a:endParaRPr lang="en-US"/>
          </a:p>
        </p:txBody>
      </p:sp>
      <p:sp>
        <p:nvSpPr>
          <p:cNvPr id="1187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CONFORMAL CHANNEL ETCHING</a:t>
            </a:r>
          </a:p>
        </p:txBody>
      </p:sp>
      <p:pic>
        <p:nvPicPr>
          <p:cNvPr id="1187845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26670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47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13" y="1219200"/>
            <a:ext cx="26685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48" name="Picture 1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13" y="1219200"/>
            <a:ext cx="26685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49" name="Text Box 1033"/>
          <p:cNvSpPr txBox="1">
            <a:spLocks noChangeArrowheads="1"/>
          </p:cNvSpPr>
          <p:nvPr/>
        </p:nvSpPr>
        <p:spPr bwMode="auto">
          <a:xfrm>
            <a:off x="1143000" y="3403600"/>
            <a:ext cx="73152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As anodized                    90 min                            135 min</a:t>
            </a:r>
          </a:p>
        </p:txBody>
      </p:sp>
      <p:pic>
        <p:nvPicPr>
          <p:cNvPr id="11" name="Picture 10" descr="13&amp;25mm nMCP subst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860417"/>
            <a:ext cx="2594889" cy="2083183"/>
          </a:xfrm>
          <a:prstGeom prst="rect">
            <a:avLst/>
          </a:prstGeom>
        </p:spPr>
      </p:pic>
      <p:pic>
        <p:nvPicPr>
          <p:cNvPr id="13" name="Picture 12" descr="Blank-1.jpg"/>
          <p:cNvPicPr>
            <a:picLocks noChangeAspect="1"/>
          </p:cNvPicPr>
          <p:nvPr/>
        </p:nvPicPr>
        <p:blipFill>
          <a:blip r:embed="rId6" cstate="print"/>
          <a:srcRect l="35088" t="7018" r="17544" b="25146"/>
          <a:stretch>
            <a:fillRect/>
          </a:stretch>
        </p:blipFill>
        <p:spPr>
          <a:xfrm>
            <a:off x="6553200" y="3886200"/>
            <a:ext cx="1828800" cy="19642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9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410200" cy="533400"/>
          </a:xfrm>
        </p:spPr>
        <p:txBody>
          <a:bodyPr/>
          <a:lstStyle/>
          <a:p>
            <a:r>
              <a:rPr lang="en-US" dirty="0" smtClean="0"/>
              <a:t>CHANNEL ENTRANCE SHAPE</a:t>
            </a:r>
            <a:endParaRPr lang="en-US" dirty="0"/>
          </a:p>
        </p:txBody>
      </p:sp>
      <p:sp>
        <p:nvSpPr>
          <p:cNvPr id="1160200" name="Rectangle 8"/>
          <p:cNvSpPr>
            <a:spLocks noGrp="1" noChangeArrowheads="1"/>
          </p:cNvSpPr>
          <p:nvPr>
            <p:ph idx="1"/>
          </p:nvPr>
        </p:nvSpPr>
        <p:spPr>
          <a:xfrm>
            <a:off x="533400" y="1295399"/>
            <a:ext cx="4800600" cy="1371601"/>
          </a:xfrm>
        </p:spPr>
        <p:txBody>
          <a:bodyPr/>
          <a:lstStyle/>
          <a:p>
            <a:r>
              <a:rPr lang="en-US" sz="1800" dirty="0" smtClean="0"/>
              <a:t>Intrinsic funnel-like channel entrance</a:t>
            </a:r>
          </a:p>
          <a:p>
            <a:pPr lvl="1"/>
            <a:r>
              <a:rPr lang="en-US" sz="1600" dirty="0" smtClean="0"/>
              <a:t>Hemi-spherical  AAO / Al interface</a:t>
            </a:r>
            <a:br>
              <a:rPr lang="en-US" sz="1600" dirty="0" smtClean="0"/>
            </a:br>
            <a:r>
              <a:rPr lang="en-US" sz="1600" dirty="0" smtClean="0"/>
              <a:t>(can be reused to make AAO)</a:t>
            </a:r>
          </a:p>
          <a:p>
            <a:pPr lvl="1"/>
            <a:r>
              <a:rPr lang="en-US" sz="1600" dirty="0" smtClean="0"/>
              <a:t>Localized dissolution of the pore bottom </a:t>
            </a:r>
            <a:br>
              <a:rPr lang="en-US" sz="1600" dirty="0" smtClean="0"/>
            </a:br>
            <a:r>
              <a:rPr lang="en-US" sz="1600" dirty="0" smtClean="0"/>
              <a:t>during separation from Al</a:t>
            </a:r>
          </a:p>
          <a:p>
            <a:pPr lvl="1"/>
            <a:endParaRPr lang="en-US" sz="1600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604A-FAC1-428A-9C0C-A9119047C1D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28497" name="Rectangle 17"/>
          <p:cNvSpPr>
            <a:spLocks noChangeArrowheads="1"/>
          </p:cNvSpPr>
          <p:nvPr/>
        </p:nvSpPr>
        <p:spPr bwMode="auto">
          <a:xfrm>
            <a:off x="762000" y="5334000"/>
            <a:ext cx="210249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2B3337"/>
                </a:solidFill>
                <a:effectLst/>
                <a:latin typeface="Humanst521 BT" pitchFamily="34" charset="0"/>
              </a:rPr>
              <a:t>AAO on Al substrate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8498" name="Rectangle 18"/>
          <p:cNvSpPr>
            <a:spLocks noChangeArrowheads="1"/>
          </p:cNvSpPr>
          <p:nvPr/>
        </p:nvSpPr>
        <p:spPr bwMode="auto">
          <a:xfrm>
            <a:off x="6400800" y="4585156"/>
            <a:ext cx="16046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B3337"/>
                </a:solidFill>
                <a:effectLst/>
                <a:latin typeface="Humanst521 BT" pitchFamily="34" charset="0"/>
              </a:rPr>
              <a:t>funnel-shape entrance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1066800" y="3124200"/>
            <a:ext cx="1384300" cy="1981200"/>
            <a:chOff x="4995863" y="1220788"/>
            <a:chExt cx="1384300" cy="915988"/>
          </a:xfrm>
        </p:grpSpPr>
        <p:sp>
          <p:nvSpPr>
            <p:cNvPr id="1428499" name="Rectangle 19"/>
            <p:cNvSpPr>
              <a:spLocks noChangeArrowheads="1"/>
            </p:cNvSpPr>
            <p:nvPr/>
          </p:nvSpPr>
          <p:spPr bwMode="auto">
            <a:xfrm>
              <a:off x="4995863" y="1220788"/>
              <a:ext cx="1384300" cy="915988"/>
            </a:xfrm>
            <a:prstGeom prst="rect">
              <a:avLst/>
            </a:prstGeom>
            <a:solidFill>
              <a:srgbClr val="679C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00" name="Rectangle 20"/>
            <p:cNvSpPr>
              <a:spLocks noChangeArrowheads="1"/>
            </p:cNvSpPr>
            <p:nvPr/>
          </p:nvSpPr>
          <p:spPr bwMode="auto">
            <a:xfrm>
              <a:off x="4995863" y="1220788"/>
              <a:ext cx="1384300" cy="912812"/>
            </a:xfrm>
            <a:prstGeom prst="rect">
              <a:avLst/>
            </a:prstGeom>
            <a:noFill/>
            <a:ln w="3">
              <a:solidFill>
                <a:srgbClr val="1F1A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01" name="Freeform 21"/>
            <p:cNvSpPr>
              <a:spLocks/>
            </p:cNvSpPr>
            <p:nvPr/>
          </p:nvSpPr>
          <p:spPr bwMode="auto">
            <a:xfrm>
              <a:off x="4995863" y="1220788"/>
              <a:ext cx="1384300" cy="742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2" y="0"/>
                </a:cxn>
                <a:cxn ang="0">
                  <a:pos x="872" y="458"/>
                </a:cxn>
                <a:cxn ang="0">
                  <a:pos x="866" y="461"/>
                </a:cxn>
                <a:cxn ang="0">
                  <a:pos x="843" y="465"/>
                </a:cxn>
                <a:cxn ang="0">
                  <a:pos x="827" y="468"/>
                </a:cxn>
                <a:cxn ang="0">
                  <a:pos x="804" y="468"/>
                </a:cxn>
                <a:cxn ang="0">
                  <a:pos x="788" y="468"/>
                </a:cxn>
                <a:cxn ang="0">
                  <a:pos x="765" y="465"/>
                </a:cxn>
                <a:cxn ang="0">
                  <a:pos x="746" y="461"/>
                </a:cxn>
                <a:cxn ang="0">
                  <a:pos x="730" y="455"/>
                </a:cxn>
                <a:cxn ang="0">
                  <a:pos x="714" y="461"/>
                </a:cxn>
                <a:cxn ang="0">
                  <a:pos x="698" y="465"/>
                </a:cxn>
                <a:cxn ang="0">
                  <a:pos x="675" y="468"/>
                </a:cxn>
                <a:cxn ang="0">
                  <a:pos x="659" y="468"/>
                </a:cxn>
                <a:cxn ang="0">
                  <a:pos x="636" y="468"/>
                </a:cxn>
                <a:cxn ang="0">
                  <a:pos x="614" y="465"/>
                </a:cxn>
                <a:cxn ang="0">
                  <a:pos x="591" y="461"/>
                </a:cxn>
                <a:cxn ang="0">
                  <a:pos x="572" y="455"/>
                </a:cxn>
                <a:cxn ang="0">
                  <a:pos x="562" y="461"/>
                </a:cxn>
                <a:cxn ang="0">
                  <a:pos x="546" y="465"/>
                </a:cxn>
                <a:cxn ang="0">
                  <a:pos x="523" y="468"/>
                </a:cxn>
                <a:cxn ang="0">
                  <a:pos x="504" y="468"/>
                </a:cxn>
                <a:cxn ang="0">
                  <a:pos x="488" y="468"/>
                </a:cxn>
                <a:cxn ang="0">
                  <a:pos x="465" y="465"/>
                </a:cxn>
                <a:cxn ang="0">
                  <a:pos x="449" y="461"/>
                </a:cxn>
                <a:cxn ang="0">
                  <a:pos x="433" y="455"/>
                </a:cxn>
                <a:cxn ang="0">
                  <a:pos x="413" y="461"/>
                </a:cxn>
                <a:cxn ang="0">
                  <a:pos x="397" y="465"/>
                </a:cxn>
                <a:cxn ang="0">
                  <a:pos x="374" y="468"/>
                </a:cxn>
                <a:cxn ang="0">
                  <a:pos x="358" y="468"/>
                </a:cxn>
                <a:cxn ang="0">
                  <a:pos x="342" y="468"/>
                </a:cxn>
                <a:cxn ang="0">
                  <a:pos x="320" y="465"/>
                </a:cxn>
                <a:cxn ang="0">
                  <a:pos x="307" y="461"/>
                </a:cxn>
                <a:cxn ang="0">
                  <a:pos x="297" y="455"/>
                </a:cxn>
                <a:cxn ang="0">
                  <a:pos x="274" y="461"/>
                </a:cxn>
                <a:cxn ang="0">
                  <a:pos x="252" y="465"/>
                </a:cxn>
                <a:cxn ang="0">
                  <a:pos x="229" y="468"/>
                </a:cxn>
                <a:cxn ang="0">
                  <a:pos x="213" y="468"/>
                </a:cxn>
                <a:cxn ang="0">
                  <a:pos x="190" y="468"/>
                </a:cxn>
                <a:cxn ang="0">
                  <a:pos x="168" y="465"/>
                </a:cxn>
                <a:cxn ang="0">
                  <a:pos x="148" y="461"/>
                </a:cxn>
                <a:cxn ang="0">
                  <a:pos x="132" y="455"/>
                </a:cxn>
                <a:cxn ang="0">
                  <a:pos x="116" y="461"/>
                </a:cxn>
                <a:cxn ang="0">
                  <a:pos x="100" y="465"/>
                </a:cxn>
                <a:cxn ang="0">
                  <a:pos x="81" y="468"/>
                </a:cxn>
                <a:cxn ang="0">
                  <a:pos x="64" y="468"/>
                </a:cxn>
                <a:cxn ang="0">
                  <a:pos x="42" y="468"/>
                </a:cxn>
                <a:cxn ang="0">
                  <a:pos x="19" y="465"/>
                </a:cxn>
                <a:cxn ang="0">
                  <a:pos x="3" y="461"/>
                </a:cxn>
                <a:cxn ang="0">
                  <a:pos x="0" y="458"/>
                </a:cxn>
                <a:cxn ang="0">
                  <a:pos x="0" y="0"/>
                </a:cxn>
              </a:cxnLst>
              <a:rect l="0" t="0" r="r" b="b"/>
              <a:pathLst>
                <a:path w="872" h="468">
                  <a:moveTo>
                    <a:pt x="0" y="0"/>
                  </a:moveTo>
                  <a:lnTo>
                    <a:pt x="872" y="0"/>
                  </a:lnTo>
                  <a:lnTo>
                    <a:pt x="872" y="458"/>
                  </a:lnTo>
                  <a:lnTo>
                    <a:pt x="866" y="461"/>
                  </a:lnTo>
                  <a:lnTo>
                    <a:pt x="843" y="465"/>
                  </a:lnTo>
                  <a:lnTo>
                    <a:pt x="827" y="468"/>
                  </a:lnTo>
                  <a:lnTo>
                    <a:pt x="804" y="468"/>
                  </a:lnTo>
                  <a:lnTo>
                    <a:pt x="788" y="468"/>
                  </a:lnTo>
                  <a:lnTo>
                    <a:pt x="765" y="465"/>
                  </a:lnTo>
                  <a:lnTo>
                    <a:pt x="746" y="461"/>
                  </a:lnTo>
                  <a:lnTo>
                    <a:pt x="730" y="455"/>
                  </a:lnTo>
                  <a:lnTo>
                    <a:pt x="714" y="461"/>
                  </a:lnTo>
                  <a:lnTo>
                    <a:pt x="698" y="465"/>
                  </a:lnTo>
                  <a:lnTo>
                    <a:pt x="675" y="468"/>
                  </a:lnTo>
                  <a:lnTo>
                    <a:pt x="659" y="468"/>
                  </a:lnTo>
                  <a:lnTo>
                    <a:pt x="636" y="468"/>
                  </a:lnTo>
                  <a:lnTo>
                    <a:pt x="614" y="465"/>
                  </a:lnTo>
                  <a:lnTo>
                    <a:pt x="591" y="461"/>
                  </a:lnTo>
                  <a:lnTo>
                    <a:pt x="572" y="455"/>
                  </a:lnTo>
                  <a:lnTo>
                    <a:pt x="562" y="461"/>
                  </a:lnTo>
                  <a:lnTo>
                    <a:pt x="546" y="465"/>
                  </a:lnTo>
                  <a:lnTo>
                    <a:pt x="523" y="468"/>
                  </a:lnTo>
                  <a:lnTo>
                    <a:pt x="504" y="468"/>
                  </a:lnTo>
                  <a:lnTo>
                    <a:pt x="488" y="468"/>
                  </a:lnTo>
                  <a:lnTo>
                    <a:pt x="465" y="465"/>
                  </a:lnTo>
                  <a:lnTo>
                    <a:pt x="449" y="461"/>
                  </a:lnTo>
                  <a:lnTo>
                    <a:pt x="433" y="455"/>
                  </a:lnTo>
                  <a:lnTo>
                    <a:pt x="413" y="461"/>
                  </a:lnTo>
                  <a:lnTo>
                    <a:pt x="397" y="465"/>
                  </a:lnTo>
                  <a:lnTo>
                    <a:pt x="374" y="468"/>
                  </a:lnTo>
                  <a:lnTo>
                    <a:pt x="358" y="468"/>
                  </a:lnTo>
                  <a:lnTo>
                    <a:pt x="342" y="468"/>
                  </a:lnTo>
                  <a:lnTo>
                    <a:pt x="320" y="465"/>
                  </a:lnTo>
                  <a:lnTo>
                    <a:pt x="307" y="461"/>
                  </a:lnTo>
                  <a:lnTo>
                    <a:pt x="297" y="455"/>
                  </a:lnTo>
                  <a:lnTo>
                    <a:pt x="274" y="461"/>
                  </a:lnTo>
                  <a:lnTo>
                    <a:pt x="252" y="465"/>
                  </a:lnTo>
                  <a:lnTo>
                    <a:pt x="229" y="468"/>
                  </a:lnTo>
                  <a:lnTo>
                    <a:pt x="213" y="468"/>
                  </a:lnTo>
                  <a:lnTo>
                    <a:pt x="190" y="468"/>
                  </a:lnTo>
                  <a:lnTo>
                    <a:pt x="168" y="465"/>
                  </a:lnTo>
                  <a:lnTo>
                    <a:pt x="148" y="461"/>
                  </a:lnTo>
                  <a:lnTo>
                    <a:pt x="132" y="455"/>
                  </a:lnTo>
                  <a:lnTo>
                    <a:pt x="116" y="461"/>
                  </a:lnTo>
                  <a:lnTo>
                    <a:pt x="100" y="465"/>
                  </a:lnTo>
                  <a:lnTo>
                    <a:pt x="81" y="468"/>
                  </a:lnTo>
                  <a:lnTo>
                    <a:pt x="64" y="468"/>
                  </a:lnTo>
                  <a:lnTo>
                    <a:pt x="42" y="468"/>
                  </a:lnTo>
                  <a:lnTo>
                    <a:pt x="19" y="465"/>
                  </a:lnTo>
                  <a:lnTo>
                    <a:pt x="3" y="461"/>
                  </a:lnTo>
                  <a:lnTo>
                    <a:pt x="0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02" name="Freeform 22"/>
            <p:cNvSpPr>
              <a:spLocks/>
            </p:cNvSpPr>
            <p:nvPr/>
          </p:nvSpPr>
          <p:spPr bwMode="auto">
            <a:xfrm>
              <a:off x="4995863" y="1220788"/>
              <a:ext cx="1384300" cy="742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2" y="0"/>
                </a:cxn>
                <a:cxn ang="0">
                  <a:pos x="872" y="458"/>
                </a:cxn>
                <a:cxn ang="0">
                  <a:pos x="866" y="461"/>
                </a:cxn>
                <a:cxn ang="0">
                  <a:pos x="843" y="465"/>
                </a:cxn>
                <a:cxn ang="0">
                  <a:pos x="827" y="468"/>
                </a:cxn>
                <a:cxn ang="0">
                  <a:pos x="804" y="468"/>
                </a:cxn>
                <a:cxn ang="0">
                  <a:pos x="788" y="468"/>
                </a:cxn>
                <a:cxn ang="0">
                  <a:pos x="765" y="465"/>
                </a:cxn>
                <a:cxn ang="0">
                  <a:pos x="746" y="461"/>
                </a:cxn>
                <a:cxn ang="0">
                  <a:pos x="730" y="455"/>
                </a:cxn>
                <a:cxn ang="0">
                  <a:pos x="714" y="461"/>
                </a:cxn>
                <a:cxn ang="0">
                  <a:pos x="698" y="465"/>
                </a:cxn>
                <a:cxn ang="0">
                  <a:pos x="675" y="468"/>
                </a:cxn>
                <a:cxn ang="0">
                  <a:pos x="659" y="468"/>
                </a:cxn>
                <a:cxn ang="0">
                  <a:pos x="636" y="468"/>
                </a:cxn>
                <a:cxn ang="0">
                  <a:pos x="614" y="465"/>
                </a:cxn>
                <a:cxn ang="0">
                  <a:pos x="591" y="461"/>
                </a:cxn>
                <a:cxn ang="0">
                  <a:pos x="572" y="455"/>
                </a:cxn>
                <a:cxn ang="0">
                  <a:pos x="562" y="461"/>
                </a:cxn>
                <a:cxn ang="0">
                  <a:pos x="546" y="465"/>
                </a:cxn>
                <a:cxn ang="0">
                  <a:pos x="523" y="468"/>
                </a:cxn>
                <a:cxn ang="0">
                  <a:pos x="504" y="468"/>
                </a:cxn>
                <a:cxn ang="0">
                  <a:pos x="488" y="468"/>
                </a:cxn>
                <a:cxn ang="0">
                  <a:pos x="465" y="465"/>
                </a:cxn>
                <a:cxn ang="0">
                  <a:pos x="449" y="461"/>
                </a:cxn>
                <a:cxn ang="0">
                  <a:pos x="433" y="455"/>
                </a:cxn>
                <a:cxn ang="0">
                  <a:pos x="413" y="461"/>
                </a:cxn>
                <a:cxn ang="0">
                  <a:pos x="397" y="465"/>
                </a:cxn>
                <a:cxn ang="0">
                  <a:pos x="374" y="468"/>
                </a:cxn>
                <a:cxn ang="0">
                  <a:pos x="358" y="468"/>
                </a:cxn>
                <a:cxn ang="0">
                  <a:pos x="342" y="468"/>
                </a:cxn>
                <a:cxn ang="0">
                  <a:pos x="320" y="465"/>
                </a:cxn>
                <a:cxn ang="0">
                  <a:pos x="307" y="461"/>
                </a:cxn>
                <a:cxn ang="0">
                  <a:pos x="297" y="455"/>
                </a:cxn>
                <a:cxn ang="0">
                  <a:pos x="274" y="461"/>
                </a:cxn>
                <a:cxn ang="0">
                  <a:pos x="252" y="465"/>
                </a:cxn>
                <a:cxn ang="0">
                  <a:pos x="229" y="468"/>
                </a:cxn>
                <a:cxn ang="0">
                  <a:pos x="213" y="468"/>
                </a:cxn>
                <a:cxn ang="0">
                  <a:pos x="190" y="468"/>
                </a:cxn>
                <a:cxn ang="0">
                  <a:pos x="168" y="465"/>
                </a:cxn>
                <a:cxn ang="0">
                  <a:pos x="148" y="461"/>
                </a:cxn>
                <a:cxn ang="0">
                  <a:pos x="132" y="455"/>
                </a:cxn>
                <a:cxn ang="0">
                  <a:pos x="116" y="461"/>
                </a:cxn>
                <a:cxn ang="0">
                  <a:pos x="100" y="465"/>
                </a:cxn>
                <a:cxn ang="0">
                  <a:pos x="81" y="468"/>
                </a:cxn>
                <a:cxn ang="0">
                  <a:pos x="64" y="468"/>
                </a:cxn>
                <a:cxn ang="0">
                  <a:pos x="42" y="468"/>
                </a:cxn>
                <a:cxn ang="0">
                  <a:pos x="19" y="465"/>
                </a:cxn>
                <a:cxn ang="0">
                  <a:pos x="3" y="461"/>
                </a:cxn>
                <a:cxn ang="0">
                  <a:pos x="0" y="458"/>
                </a:cxn>
                <a:cxn ang="0">
                  <a:pos x="0" y="0"/>
                </a:cxn>
              </a:cxnLst>
              <a:rect l="0" t="0" r="r" b="b"/>
              <a:pathLst>
                <a:path w="872" h="468">
                  <a:moveTo>
                    <a:pt x="0" y="0"/>
                  </a:moveTo>
                  <a:lnTo>
                    <a:pt x="872" y="0"/>
                  </a:lnTo>
                  <a:lnTo>
                    <a:pt x="872" y="458"/>
                  </a:lnTo>
                  <a:lnTo>
                    <a:pt x="866" y="461"/>
                  </a:lnTo>
                  <a:lnTo>
                    <a:pt x="843" y="465"/>
                  </a:lnTo>
                  <a:lnTo>
                    <a:pt x="827" y="468"/>
                  </a:lnTo>
                  <a:lnTo>
                    <a:pt x="804" y="468"/>
                  </a:lnTo>
                  <a:lnTo>
                    <a:pt x="788" y="468"/>
                  </a:lnTo>
                  <a:lnTo>
                    <a:pt x="765" y="465"/>
                  </a:lnTo>
                  <a:lnTo>
                    <a:pt x="746" y="461"/>
                  </a:lnTo>
                  <a:lnTo>
                    <a:pt x="730" y="455"/>
                  </a:lnTo>
                  <a:lnTo>
                    <a:pt x="714" y="461"/>
                  </a:lnTo>
                  <a:lnTo>
                    <a:pt x="698" y="465"/>
                  </a:lnTo>
                  <a:lnTo>
                    <a:pt x="675" y="468"/>
                  </a:lnTo>
                  <a:lnTo>
                    <a:pt x="659" y="468"/>
                  </a:lnTo>
                  <a:lnTo>
                    <a:pt x="636" y="468"/>
                  </a:lnTo>
                  <a:lnTo>
                    <a:pt x="614" y="465"/>
                  </a:lnTo>
                  <a:lnTo>
                    <a:pt x="591" y="461"/>
                  </a:lnTo>
                  <a:lnTo>
                    <a:pt x="572" y="455"/>
                  </a:lnTo>
                  <a:lnTo>
                    <a:pt x="562" y="461"/>
                  </a:lnTo>
                  <a:lnTo>
                    <a:pt x="546" y="465"/>
                  </a:lnTo>
                  <a:lnTo>
                    <a:pt x="523" y="468"/>
                  </a:lnTo>
                  <a:lnTo>
                    <a:pt x="504" y="468"/>
                  </a:lnTo>
                  <a:lnTo>
                    <a:pt x="488" y="468"/>
                  </a:lnTo>
                  <a:lnTo>
                    <a:pt x="465" y="465"/>
                  </a:lnTo>
                  <a:lnTo>
                    <a:pt x="449" y="461"/>
                  </a:lnTo>
                  <a:lnTo>
                    <a:pt x="433" y="455"/>
                  </a:lnTo>
                  <a:lnTo>
                    <a:pt x="413" y="461"/>
                  </a:lnTo>
                  <a:lnTo>
                    <a:pt x="397" y="465"/>
                  </a:lnTo>
                  <a:lnTo>
                    <a:pt x="374" y="468"/>
                  </a:lnTo>
                  <a:lnTo>
                    <a:pt x="358" y="468"/>
                  </a:lnTo>
                  <a:lnTo>
                    <a:pt x="342" y="468"/>
                  </a:lnTo>
                  <a:lnTo>
                    <a:pt x="320" y="465"/>
                  </a:lnTo>
                  <a:lnTo>
                    <a:pt x="307" y="461"/>
                  </a:lnTo>
                  <a:lnTo>
                    <a:pt x="297" y="455"/>
                  </a:lnTo>
                  <a:lnTo>
                    <a:pt x="274" y="461"/>
                  </a:lnTo>
                  <a:lnTo>
                    <a:pt x="252" y="465"/>
                  </a:lnTo>
                  <a:lnTo>
                    <a:pt x="229" y="468"/>
                  </a:lnTo>
                  <a:lnTo>
                    <a:pt x="213" y="468"/>
                  </a:lnTo>
                  <a:lnTo>
                    <a:pt x="190" y="468"/>
                  </a:lnTo>
                  <a:lnTo>
                    <a:pt x="168" y="465"/>
                  </a:lnTo>
                  <a:lnTo>
                    <a:pt x="148" y="461"/>
                  </a:lnTo>
                  <a:lnTo>
                    <a:pt x="132" y="455"/>
                  </a:lnTo>
                  <a:lnTo>
                    <a:pt x="116" y="461"/>
                  </a:lnTo>
                  <a:lnTo>
                    <a:pt x="100" y="465"/>
                  </a:lnTo>
                  <a:lnTo>
                    <a:pt x="81" y="468"/>
                  </a:lnTo>
                  <a:lnTo>
                    <a:pt x="64" y="468"/>
                  </a:lnTo>
                  <a:lnTo>
                    <a:pt x="42" y="468"/>
                  </a:lnTo>
                  <a:lnTo>
                    <a:pt x="19" y="465"/>
                  </a:lnTo>
                  <a:lnTo>
                    <a:pt x="3" y="461"/>
                  </a:lnTo>
                  <a:lnTo>
                    <a:pt x="0" y="458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03" name="Freeform 23"/>
            <p:cNvSpPr>
              <a:spLocks/>
            </p:cNvSpPr>
            <p:nvPr/>
          </p:nvSpPr>
          <p:spPr bwMode="auto">
            <a:xfrm>
              <a:off x="5030788" y="1220788"/>
              <a:ext cx="112713" cy="6969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59" y="433"/>
                </a:cxn>
                <a:cxn ang="0">
                  <a:pos x="49" y="439"/>
                </a:cxn>
                <a:cxn ang="0">
                  <a:pos x="33" y="439"/>
                </a:cxn>
                <a:cxn ang="0">
                  <a:pos x="20" y="439"/>
                </a:cxn>
                <a:cxn ang="0">
                  <a:pos x="10" y="433"/>
                </a:cxn>
                <a:cxn ang="0">
                  <a:pos x="0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71" h="439">
                  <a:moveTo>
                    <a:pt x="68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59" y="433"/>
                  </a:lnTo>
                  <a:lnTo>
                    <a:pt x="49" y="439"/>
                  </a:lnTo>
                  <a:lnTo>
                    <a:pt x="33" y="439"/>
                  </a:lnTo>
                  <a:lnTo>
                    <a:pt x="20" y="439"/>
                  </a:lnTo>
                  <a:lnTo>
                    <a:pt x="10" y="433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04" name="Freeform 24"/>
            <p:cNvSpPr>
              <a:spLocks/>
            </p:cNvSpPr>
            <p:nvPr/>
          </p:nvSpPr>
          <p:spPr bwMode="auto">
            <a:xfrm>
              <a:off x="5030788" y="1220788"/>
              <a:ext cx="112713" cy="6969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59" y="433"/>
                </a:cxn>
                <a:cxn ang="0">
                  <a:pos x="49" y="439"/>
                </a:cxn>
                <a:cxn ang="0">
                  <a:pos x="33" y="439"/>
                </a:cxn>
                <a:cxn ang="0">
                  <a:pos x="20" y="439"/>
                </a:cxn>
                <a:cxn ang="0">
                  <a:pos x="10" y="433"/>
                </a:cxn>
                <a:cxn ang="0">
                  <a:pos x="0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71" h="439">
                  <a:moveTo>
                    <a:pt x="68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59" y="433"/>
                  </a:lnTo>
                  <a:lnTo>
                    <a:pt x="49" y="439"/>
                  </a:lnTo>
                  <a:lnTo>
                    <a:pt x="33" y="439"/>
                  </a:lnTo>
                  <a:lnTo>
                    <a:pt x="20" y="439"/>
                  </a:lnTo>
                  <a:lnTo>
                    <a:pt x="10" y="433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8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05" name="Freeform 25"/>
            <p:cNvSpPr>
              <a:spLocks/>
            </p:cNvSpPr>
            <p:nvPr/>
          </p:nvSpPr>
          <p:spPr bwMode="auto">
            <a:xfrm>
              <a:off x="5267325" y="1220788"/>
              <a:ext cx="112713" cy="6969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58" y="433"/>
                </a:cxn>
                <a:cxn ang="0">
                  <a:pos x="48" y="439"/>
                </a:cxn>
                <a:cxn ang="0">
                  <a:pos x="36" y="439"/>
                </a:cxn>
                <a:cxn ang="0">
                  <a:pos x="23" y="439"/>
                </a:cxn>
                <a:cxn ang="0">
                  <a:pos x="10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71" h="439">
                  <a:moveTo>
                    <a:pt x="68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58" y="433"/>
                  </a:lnTo>
                  <a:lnTo>
                    <a:pt x="48" y="439"/>
                  </a:lnTo>
                  <a:lnTo>
                    <a:pt x="36" y="439"/>
                  </a:lnTo>
                  <a:lnTo>
                    <a:pt x="23" y="439"/>
                  </a:lnTo>
                  <a:lnTo>
                    <a:pt x="10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06" name="Freeform 26"/>
            <p:cNvSpPr>
              <a:spLocks/>
            </p:cNvSpPr>
            <p:nvPr/>
          </p:nvSpPr>
          <p:spPr bwMode="auto">
            <a:xfrm>
              <a:off x="5267325" y="1220788"/>
              <a:ext cx="112713" cy="6969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58" y="433"/>
                </a:cxn>
                <a:cxn ang="0">
                  <a:pos x="48" y="439"/>
                </a:cxn>
                <a:cxn ang="0">
                  <a:pos x="36" y="439"/>
                </a:cxn>
                <a:cxn ang="0">
                  <a:pos x="23" y="439"/>
                </a:cxn>
                <a:cxn ang="0">
                  <a:pos x="10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71" h="439">
                  <a:moveTo>
                    <a:pt x="68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58" y="433"/>
                  </a:lnTo>
                  <a:lnTo>
                    <a:pt x="48" y="439"/>
                  </a:lnTo>
                  <a:lnTo>
                    <a:pt x="36" y="439"/>
                  </a:lnTo>
                  <a:lnTo>
                    <a:pt x="23" y="439"/>
                  </a:lnTo>
                  <a:lnTo>
                    <a:pt x="10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8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07" name="Freeform 27"/>
            <p:cNvSpPr>
              <a:spLocks/>
            </p:cNvSpPr>
            <p:nvPr/>
          </p:nvSpPr>
          <p:spPr bwMode="auto">
            <a:xfrm>
              <a:off x="5503863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7" y="423"/>
                </a:cxn>
                <a:cxn ang="0">
                  <a:pos x="58" y="433"/>
                </a:cxn>
                <a:cxn ang="0">
                  <a:pos x="48" y="439"/>
                </a:cxn>
                <a:cxn ang="0">
                  <a:pos x="35" y="439"/>
                </a:cxn>
                <a:cxn ang="0">
                  <a:pos x="22" y="439"/>
                </a:cxn>
                <a:cxn ang="0">
                  <a:pos x="9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7" y="423"/>
                  </a:lnTo>
                  <a:lnTo>
                    <a:pt x="58" y="433"/>
                  </a:lnTo>
                  <a:lnTo>
                    <a:pt x="48" y="439"/>
                  </a:lnTo>
                  <a:lnTo>
                    <a:pt x="35" y="439"/>
                  </a:lnTo>
                  <a:lnTo>
                    <a:pt x="22" y="439"/>
                  </a:lnTo>
                  <a:lnTo>
                    <a:pt x="9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08" name="Freeform 28"/>
            <p:cNvSpPr>
              <a:spLocks/>
            </p:cNvSpPr>
            <p:nvPr/>
          </p:nvSpPr>
          <p:spPr bwMode="auto">
            <a:xfrm>
              <a:off x="5503863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7" y="423"/>
                </a:cxn>
                <a:cxn ang="0">
                  <a:pos x="58" y="433"/>
                </a:cxn>
                <a:cxn ang="0">
                  <a:pos x="48" y="439"/>
                </a:cxn>
                <a:cxn ang="0">
                  <a:pos x="35" y="439"/>
                </a:cxn>
                <a:cxn ang="0">
                  <a:pos x="22" y="439"/>
                </a:cxn>
                <a:cxn ang="0">
                  <a:pos x="9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7" y="423"/>
                  </a:lnTo>
                  <a:lnTo>
                    <a:pt x="58" y="433"/>
                  </a:lnTo>
                  <a:lnTo>
                    <a:pt x="48" y="439"/>
                  </a:lnTo>
                  <a:lnTo>
                    <a:pt x="35" y="439"/>
                  </a:lnTo>
                  <a:lnTo>
                    <a:pt x="22" y="439"/>
                  </a:lnTo>
                  <a:lnTo>
                    <a:pt x="9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09" name="Freeform 29"/>
            <p:cNvSpPr>
              <a:spLocks/>
            </p:cNvSpPr>
            <p:nvPr/>
          </p:nvSpPr>
          <p:spPr bwMode="auto">
            <a:xfrm>
              <a:off x="5738813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62" y="433"/>
                </a:cxn>
                <a:cxn ang="0">
                  <a:pos x="49" y="439"/>
                </a:cxn>
                <a:cxn ang="0">
                  <a:pos x="36" y="439"/>
                </a:cxn>
                <a:cxn ang="0">
                  <a:pos x="23" y="439"/>
                </a:cxn>
                <a:cxn ang="0">
                  <a:pos x="13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62" y="433"/>
                  </a:lnTo>
                  <a:lnTo>
                    <a:pt x="49" y="439"/>
                  </a:lnTo>
                  <a:lnTo>
                    <a:pt x="36" y="439"/>
                  </a:lnTo>
                  <a:lnTo>
                    <a:pt x="23" y="439"/>
                  </a:lnTo>
                  <a:lnTo>
                    <a:pt x="13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10" name="Freeform 30"/>
            <p:cNvSpPr>
              <a:spLocks/>
            </p:cNvSpPr>
            <p:nvPr/>
          </p:nvSpPr>
          <p:spPr bwMode="auto">
            <a:xfrm>
              <a:off x="5738813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62" y="433"/>
                </a:cxn>
                <a:cxn ang="0">
                  <a:pos x="49" y="439"/>
                </a:cxn>
                <a:cxn ang="0">
                  <a:pos x="36" y="439"/>
                </a:cxn>
                <a:cxn ang="0">
                  <a:pos x="23" y="439"/>
                </a:cxn>
                <a:cxn ang="0">
                  <a:pos x="13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62" y="433"/>
                  </a:lnTo>
                  <a:lnTo>
                    <a:pt x="49" y="439"/>
                  </a:lnTo>
                  <a:lnTo>
                    <a:pt x="36" y="439"/>
                  </a:lnTo>
                  <a:lnTo>
                    <a:pt x="23" y="439"/>
                  </a:lnTo>
                  <a:lnTo>
                    <a:pt x="13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11" name="Freeform 31"/>
            <p:cNvSpPr>
              <a:spLocks/>
            </p:cNvSpPr>
            <p:nvPr/>
          </p:nvSpPr>
          <p:spPr bwMode="auto">
            <a:xfrm>
              <a:off x="5975350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61" y="433"/>
                </a:cxn>
                <a:cxn ang="0">
                  <a:pos x="48" y="439"/>
                </a:cxn>
                <a:cxn ang="0">
                  <a:pos x="35" y="439"/>
                </a:cxn>
                <a:cxn ang="0">
                  <a:pos x="22" y="439"/>
                </a:cxn>
                <a:cxn ang="0">
                  <a:pos x="13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61" y="433"/>
                  </a:lnTo>
                  <a:lnTo>
                    <a:pt x="48" y="439"/>
                  </a:lnTo>
                  <a:lnTo>
                    <a:pt x="35" y="439"/>
                  </a:lnTo>
                  <a:lnTo>
                    <a:pt x="22" y="439"/>
                  </a:lnTo>
                  <a:lnTo>
                    <a:pt x="13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12" name="Freeform 32"/>
            <p:cNvSpPr>
              <a:spLocks/>
            </p:cNvSpPr>
            <p:nvPr/>
          </p:nvSpPr>
          <p:spPr bwMode="auto">
            <a:xfrm>
              <a:off x="5975350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61" y="433"/>
                </a:cxn>
                <a:cxn ang="0">
                  <a:pos x="48" y="439"/>
                </a:cxn>
                <a:cxn ang="0">
                  <a:pos x="35" y="439"/>
                </a:cxn>
                <a:cxn ang="0">
                  <a:pos x="22" y="439"/>
                </a:cxn>
                <a:cxn ang="0">
                  <a:pos x="13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61" y="433"/>
                  </a:lnTo>
                  <a:lnTo>
                    <a:pt x="48" y="439"/>
                  </a:lnTo>
                  <a:lnTo>
                    <a:pt x="35" y="439"/>
                  </a:lnTo>
                  <a:lnTo>
                    <a:pt x="22" y="439"/>
                  </a:lnTo>
                  <a:lnTo>
                    <a:pt x="13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13" name="Freeform 33"/>
            <p:cNvSpPr>
              <a:spLocks/>
            </p:cNvSpPr>
            <p:nvPr/>
          </p:nvSpPr>
          <p:spPr bwMode="auto">
            <a:xfrm>
              <a:off x="6216650" y="1220788"/>
              <a:ext cx="112713" cy="69691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410"/>
                </a:cxn>
                <a:cxn ang="0">
                  <a:pos x="67" y="423"/>
                </a:cxn>
                <a:cxn ang="0">
                  <a:pos x="58" y="433"/>
                </a:cxn>
                <a:cxn ang="0">
                  <a:pos x="45" y="439"/>
                </a:cxn>
                <a:cxn ang="0">
                  <a:pos x="32" y="439"/>
                </a:cxn>
                <a:cxn ang="0">
                  <a:pos x="19" y="439"/>
                </a:cxn>
                <a:cxn ang="0">
                  <a:pos x="9" y="433"/>
                </a:cxn>
                <a:cxn ang="0">
                  <a:pos x="0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7" y="0"/>
                </a:cxn>
              </a:cxnLst>
              <a:rect l="0" t="0" r="r" b="b"/>
              <a:pathLst>
                <a:path w="71" h="439">
                  <a:moveTo>
                    <a:pt x="67" y="0"/>
                  </a:moveTo>
                  <a:lnTo>
                    <a:pt x="71" y="410"/>
                  </a:lnTo>
                  <a:lnTo>
                    <a:pt x="67" y="423"/>
                  </a:lnTo>
                  <a:lnTo>
                    <a:pt x="58" y="433"/>
                  </a:lnTo>
                  <a:lnTo>
                    <a:pt x="45" y="439"/>
                  </a:lnTo>
                  <a:lnTo>
                    <a:pt x="32" y="439"/>
                  </a:lnTo>
                  <a:lnTo>
                    <a:pt x="19" y="439"/>
                  </a:lnTo>
                  <a:lnTo>
                    <a:pt x="9" y="433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14" name="Freeform 34"/>
            <p:cNvSpPr>
              <a:spLocks/>
            </p:cNvSpPr>
            <p:nvPr/>
          </p:nvSpPr>
          <p:spPr bwMode="auto">
            <a:xfrm>
              <a:off x="6216650" y="1220788"/>
              <a:ext cx="112713" cy="69691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410"/>
                </a:cxn>
                <a:cxn ang="0">
                  <a:pos x="67" y="423"/>
                </a:cxn>
                <a:cxn ang="0">
                  <a:pos x="58" y="433"/>
                </a:cxn>
                <a:cxn ang="0">
                  <a:pos x="45" y="439"/>
                </a:cxn>
                <a:cxn ang="0">
                  <a:pos x="32" y="439"/>
                </a:cxn>
                <a:cxn ang="0">
                  <a:pos x="19" y="439"/>
                </a:cxn>
                <a:cxn ang="0">
                  <a:pos x="9" y="433"/>
                </a:cxn>
                <a:cxn ang="0">
                  <a:pos x="0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7" y="0"/>
                </a:cxn>
              </a:cxnLst>
              <a:rect l="0" t="0" r="r" b="b"/>
              <a:pathLst>
                <a:path w="71" h="439">
                  <a:moveTo>
                    <a:pt x="67" y="0"/>
                  </a:moveTo>
                  <a:lnTo>
                    <a:pt x="71" y="410"/>
                  </a:lnTo>
                  <a:lnTo>
                    <a:pt x="67" y="423"/>
                  </a:lnTo>
                  <a:lnTo>
                    <a:pt x="58" y="433"/>
                  </a:lnTo>
                  <a:lnTo>
                    <a:pt x="45" y="439"/>
                  </a:lnTo>
                  <a:lnTo>
                    <a:pt x="32" y="439"/>
                  </a:lnTo>
                  <a:lnTo>
                    <a:pt x="19" y="439"/>
                  </a:lnTo>
                  <a:lnTo>
                    <a:pt x="9" y="433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6535737" y="2984956"/>
            <a:ext cx="1389063" cy="1581150"/>
            <a:chOff x="6067425" y="2838450"/>
            <a:chExt cx="1389063" cy="758825"/>
          </a:xfrm>
        </p:grpSpPr>
        <p:sp>
          <p:nvSpPr>
            <p:cNvPr id="1428531" name="Rectangle 51"/>
            <p:cNvSpPr>
              <a:spLocks noChangeArrowheads="1"/>
            </p:cNvSpPr>
            <p:nvPr/>
          </p:nvSpPr>
          <p:spPr bwMode="auto">
            <a:xfrm>
              <a:off x="6072188" y="2838450"/>
              <a:ext cx="1384300" cy="7588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2" name="Rectangle 52"/>
            <p:cNvSpPr>
              <a:spLocks noChangeArrowheads="1"/>
            </p:cNvSpPr>
            <p:nvPr/>
          </p:nvSpPr>
          <p:spPr bwMode="auto">
            <a:xfrm>
              <a:off x="6072188" y="2838450"/>
              <a:ext cx="1384300" cy="758825"/>
            </a:xfrm>
            <a:prstGeom prst="rect">
              <a:avLst/>
            </a:prstGeom>
            <a:noFill/>
            <a:ln w="3">
              <a:solidFill>
                <a:srgbClr val="1F1A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3" name="Freeform 53"/>
            <p:cNvSpPr>
              <a:spLocks noEditPoints="1"/>
            </p:cNvSpPr>
            <p:nvPr/>
          </p:nvSpPr>
          <p:spPr bwMode="auto">
            <a:xfrm>
              <a:off x="6067425" y="2838450"/>
              <a:ext cx="1389063" cy="75882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436"/>
                </a:cxn>
                <a:cxn ang="0">
                  <a:pos x="26" y="452"/>
                </a:cxn>
                <a:cxn ang="0">
                  <a:pos x="23" y="468"/>
                </a:cxn>
                <a:cxn ang="0">
                  <a:pos x="10" y="475"/>
                </a:cxn>
                <a:cxn ang="0">
                  <a:pos x="0" y="0"/>
                </a:cxn>
                <a:cxn ang="0">
                  <a:pos x="178" y="0"/>
                </a:cxn>
                <a:cxn ang="0">
                  <a:pos x="174" y="436"/>
                </a:cxn>
                <a:cxn ang="0">
                  <a:pos x="168" y="455"/>
                </a:cxn>
                <a:cxn ang="0">
                  <a:pos x="155" y="468"/>
                </a:cxn>
                <a:cxn ang="0">
                  <a:pos x="136" y="478"/>
                </a:cxn>
                <a:cxn ang="0">
                  <a:pos x="123" y="475"/>
                </a:cxn>
                <a:cxn ang="0">
                  <a:pos x="110" y="465"/>
                </a:cxn>
                <a:cxn ang="0">
                  <a:pos x="100" y="452"/>
                </a:cxn>
                <a:cxn ang="0">
                  <a:pos x="97" y="436"/>
                </a:cxn>
                <a:cxn ang="0">
                  <a:pos x="97" y="0"/>
                </a:cxn>
                <a:cxn ang="0">
                  <a:pos x="326" y="0"/>
                </a:cxn>
                <a:cxn ang="0">
                  <a:pos x="326" y="436"/>
                </a:cxn>
                <a:cxn ang="0">
                  <a:pos x="320" y="452"/>
                </a:cxn>
                <a:cxn ang="0">
                  <a:pos x="307" y="468"/>
                </a:cxn>
                <a:cxn ang="0">
                  <a:pos x="291" y="478"/>
                </a:cxn>
                <a:cxn ang="0">
                  <a:pos x="275" y="475"/>
                </a:cxn>
                <a:cxn ang="0">
                  <a:pos x="262" y="465"/>
                </a:cxn>
                <a:cxn ang="0">
                  <a:pos x="252" y="449"/>
                </a:cxn>
                <a:cxn ang="0">
                  <a:pos x="245" y="436"/>
                </a:cxn>
                <a:cxn ang="0">
                  <a:pos x="245" y="0"/>
                </a:cxn>
                <a:cxn ang="0">
                  <a:pos x="478" y="0"/>
                </a:cxn>
                <a:cxn ang="0">
                  <a:pos x="475" y="436"/>
                </a:cxn>
                <a:cxn ang="0">
                  <a:pos x="468" y="452"/>
                </a:cxn>
                <a:cxn ang="0">
                  <a:pos x="459" y="468"/>
                </a:cxn>
                <a:cxn ang="0">
                  <a:pos x="442" y="475"/>
                </a:cxn>
                <a:cxn ang="0">
                  <a:pos x="426" y="475"/>
                </a:cxn>
                <a:cxn ang="0">
                  <a:pos x="413" y="468"/>
                </a:cxn>
                <a:cxn ang="0">
                  <a:pos x="404" y="452"/>
                </a:cxn>
                <a:cxn ang="0">
                  <a:pos x="397" y="436"/>
                </a:cxn>
                <a:cxn ang="0">
                  <a:pos x="394" y="0"/>
                </a:cxn>
                <a:cxn ang="0">
                  <a:pos x="627" y="0"/>
                </a:cxn>
                <a:cxn ang="0">
                  <a:pos x="627" y="436"/>
                </a:cxn>
                <a:cxn ang="0">
                  <a:pos x="617" y="452"/>
                </a:cxn>
                <a:cxn ang="0">
                  <a:pos x="604" y="468"/>
                </a:cxn>
                <a:cxn ang="0">
                  <a:pos x="588" y="478"/>
                </a:cxn>
                <a:cxn ang="0">
                  <a:pos x="572" y="475"/>
                </a:cxn>
                <a:cxn ang="0">
                  <a:pos x="559" y="468"/>
                </a:cxn>
                <a:cxn ang="0">
                  <a:pos x="549" y="452"/>
                </a:cxn>
                <a:cxn ang="0">
                  <a:pos x="546" y="436"/>
                </a:cxn>
                <a:cxn ang="0">
                  <a:pos x="543" y="0"/>
                </a:cxn>
                <a:cxn ang="0">
                  <a:pos x="778" y="0"/>
                </a:cxn>
                <a:cxn ang="0">
                  <a:pos x="775" y="436"/>
                </a:cxn>
                <a:cxn ang="0">
                  <a:pos x="769" y="452"/>
                </a:cxn>
                <a:cxn ang="0">
                  <a:pos x="756" y="468"/>
                </a:cxn>
                <a:cxn ang="0">
                  <a:pos x="743" y="475"/>
                </a:cxn>
                <a:cxn ang="0">
                  <a:pos x="727" y="475"/>
                </a:cxn>
                <a:cxn ang="0">
                  <a:pos x="714" y="468"/>
                </a:cxn>
                <a:cxn ang="0">
                  <a:pos x="704" y="452"/>
                </a:cxn>
                <a:cxn ang="0">
                  <a:pos x="694" y="436"/>
                </a:cxn>
                <a:cxn ang="0">
                  <a:pos x="694" y="0"/>
                </a:cxn>
                <a:cxn ang="0">
                  <a:pos x="875" y="0"/>
                </a:cxn>
                <a:cxn ang="0">
                  <a:pos x="869" y="475"/>
                </a:cxn>
                <a:cxn ang="0">
                  <a:pos x="859" y="465"/>
                </a:cxn>
                <a:cxn ang="0">
                  <a:pos x="850" y="452"/>
                </a:cxn>
                <a:cxn ang="0">
                  <a:pos x="846" y="436"/>
                </a:cxn>
                <a:cxn ang="0">
                  <a:pos x="846" y="0"/>
                </a:cxn>
              </a:cxnLst>
              <a:rect l="0" t="0" r="r" b="b"/>
              <a:pathLst>
                <a:path w="875" h="478">
                  <a:moveTo>
                    <a:pt x="0" y="0"/>
                  </a:moveTo>
                  <a:lnTo>
                    <a:pt x="26" y="0"/>
                  </a:lnTo>
                  <a:lnTo>
                    <a:pt x="26" y="430"/>
                  </a:lnTo>
                  <a:lnTo>
                    <a:pt x="26" y="436"/>
                  </a:lnTo>
                  <a:lnTo>
                    <a:pt x="26" y="446"/>
                  </a:lnTo>
                  <a:lnTo>
                    <a:pt x="26" y="452"/>
                  </a:lnTo>
                  <a:lnTo>
                    <a:pt x="26" y="462"/>
                  </a:lnTo>
                  <a:lnTo>
                    <a:pt x="23" y="468"/>
                  </a:lnTo>
                  <a:lnTo>
                    <a:pt x="16" y="471"/>
                  </a:lnTo>
                  <a:lnTo>
                    <a:pt x="10" y="475"/>
                  </a:lnTo>
                  <a:lnTo>
                    <a:pt x="0" y="478"/>
                  </a:lnTo>
                  <a:lnTo>
                    <a:pt x="0" y="0"/>
                  </a:lnTo>
                  <a:close/>
                  <a:moveTo>
                    <a:pt x="97" y="0"/>
                  </a:moveTo>
                  <a:lnTo>
                    <a:pt x="178" y="0"/>
                  </a:lnTo>
                  <a:lnTo>
                    <a:pt x="178" y="430"/>
                  </a:lnTo>
                  <a:lnTo>
                    <a:pt x="174" y="436"/>
                  </a:lnTo>
                  <a:lnTo>
                    <a:pt x="171" y="446"/>
                  </a:lnTo>
                  <a:lnTo>
                    <a:pt x="168" y="455"/>
                  </a:lnTo>
                  <a:lnTo>
                    <a:pt x="161" y="462"/>
                  </a:lnTo>
                  <a:lnTo>
                    <a:pt x="155" y="468"/>
                  </a:lnTo>
                  <a:lnTo>
                    <a:pt x="145" y="475"/>
                  </a:lnTo>
                  <a:lnTo>
                    <a:pt x="136" y="478"/>
                  </a:lnTo>
                  <a:lnTo>
                    <a:pt x="129" y="478"/>
                  </a:lnTo>
                  <a:lnTo>
                    <a:pt x="123" y="475"/>
                  </a:lnTo>
                  <a:lnTo>
                    <a:pt x="116" y="471"/>
                  </a:lnTo>
                  <a:lnTo>
                    <a:pt x="110" y="465"/>
                  </a:lnTo>
                  <a:lnTo>
                    <a:pt x="107" y="459"/>
                  </a:lnTo>
                  <a:lnTo>
                    <a:pt x="100" y="452"/>
                  </a:lnTo>
                  <a:lnTo>
                    <a:pt x="100" y="443"/>
                  </a:lnTo>
                  <a:lnTo>
                    <a:pt x="97" y="436"/>
                  </a:lnTo>
                  <a:lnTo>
                    <a:pt x="97" y="430"/>
                  </a:lnTo>
                  <a:lnTo>
                    <a:pt x="97" y="0"/>
                  </a:lnTo>
                  <a:close/>
                  <a:moveTo>
                    <a:pt x="245" y="0"/>
                  </a:moveTo>
                  <a:lnTo>
                    <a:pt x="326" y="0"/>
                  </a:lnTo>
                  <a:lnTo>
                    <a:pt x="326" y="430"/>
                  </a:lnTo>
                  <a:lnTo>
                    <a:pt x="326" y="436"/>
                  </a:lnTo>
                  <a:lnTo>
                    <a:pt x="323" y="443"/>
                  </a:lnTo>
                  <a:lnTo>
                    <a:pt x="320" y="452"/>
                  </a:lnTo>
                  <a:lnTo>
                    <a:pt x="313" y="462"/>
                  </a:lnTo>
                  <a:lnTo>
                    <a:pt x="307" y="468"/>
                  </a:lnTo>
                  <a:lnTo>
                    <a:pt x="300" y="475"/>
                  </a:lnTo>
                  <a:lnTo>
                    <a:pt x="291" y="478"/>
                  </a:lnTo>
                  <a:lnTo>
                    <a:pt x="281" y="478"/>
                  </a:lnTo>
                  <a:lnTo>
                    <a:pt x="275" y="475"/>
                  </a:lnTo>
                  <a:lnTo>
                    <a:pt x="268" y="471"/>
                  </a:lnTo>
                  <a:lnTo>
                    <a:pt x="262" y="465"/>
                  </a:lnTo>
                  <a:lnTo>
                    <a:pt x="258" y="459"/>
                  </a:lnTo>
                  <a:lnTo>
                    <a:pt x="252" y="449"/>
                  </a:lnTo>
                  <a:lnTo>
                    <a:pt x="249" y="443"/>
                  </a:lnTo>
                  <a:lnTo>
                    <a:pt x="245" y="436"/>
                  </a:lnTo>
                  <a:lnTo>
                    <a:pt x="245" y="430"/>
                  </a:lnTo>
                  <a:lnTo>
                    <a:pt x="245" y="0"/>
                  </a:lnTo>
                  <a:close/>
                  <a:moveTo>
                    <a:pt x="394" y="0"/>
                  </a:moveTo>
                  <a:lnTo>
                    <a:pt x="478" y="0"/>
                  </a:lnTo>
                  <a:lnTo>
                    <a:pt x="478" y="430"/>
                  </a:lnTo>
                  <a:lnTo>
                    <a:pt x="475" y="436"/>
                  </a:lnTo>
                  <a:lnTo>
                    <a:pt x="475" y="443"/>
                  </a:lnTo>
                  <a:lnTo>
                    <a:pt x="468" y="452"/>
                  </a:lnTo>
                  <a:lnTo>
                    <a:pt x="465" y="459"/>
                  </a:lnTo>
                  <a:lnTo>
                    <a:pt x="459" y="468"/>
                  </a:lnTo>
                  <a:lnTo>
                    <a:pt x="449" y="471"/>
                  </a:lnTo>
                  <a:lnTo>
                    <a:pt x="442" y="475"/>
                  </a:lnTo>
                  <a:lnTo>
                    <a:pt x="436" y="478"/>
                  </a:lnTo>
                  <a:lnTo>
                    <a:pt x="426" y="475"/>
                  </a:lnTo>
                  <a:lnTo>
                    <a:pt x="420" y="471"/>
                  </a:lnTo>
                  <a:lnTo>
                    <a:pt x="413" y="468"/>
                  </a:lnTo>
                  <a:lnTo>
                    <a:pt x="407" y="459"/>
                  </a:lnTo>
                  <a:lnTo>
                    <a:pt x="404" y="452"/>
                  </a:lnTo>
                  <a:lnTo>
                    <a:pt x="400" y="443"/>
                  </a:lnTo>
                  <a:lnTo>
                    <a:pt x="397" y="436"/>
                  </a:lnTo>
                  <a:lnTo>
                    <a:pt x="397" y="430"/>
                  </a:lnTo>
                  <a:lnTo>
                    <a:pt x="394" y="0"/>
                  </a:lnTo>
                  <a:close/>
                  <a:moveTo>
                    <a:pt x="543" y="0"/>
                  </a:moveTo>
                  <a:lnTo>
                    <a:pt x="627" y="0"/>
                  </a:lnTo>
                  <a:lnTo>
                    <a:pt x="627" y="430"/>
                  </a:lnTo>
                  <a:lnTo>
                    <a:pt x="627" y="436"/>
                  </a:lnTo>
                  <a:lnTo>
                    <a:pt x="623" y="446"/>
                  </a:lnTo>
                  <a:lnTo>
                    <a:pt x="617" y="452"/>
                  </a:lnTo>
                  <a:lnTo>
                    <a:pt x="610" y="462"/>
                  </a:lnTo>
                  <a:lnTo>
                    <a:pt x="604" y="468"/>
                  </a:lnTo>
                  <a:lnTo>
                    <a:pt x="598" y="471"/>
                  </a:lnTo>
                  <a:lnTo>
                    <a:pt x="588" y="478"/>
                  </a:lnTo>
                  <a:lnTo>
                    <a:pt x="581" y="478"/>
                  </a:lnTo>
                  <a:lnTo>
                    <a:pt x="572" y="475"/>
                  </a:lnTo>
                  <a:lnTo>
                    <a:pt x="565" y="471"/>
                  </a:lnTo>
                  <a:lnTo>
                    <a:pt x="559" y="468"/>
                  </a:lnTo>
                  <a:lnTo>
                    <a:pt x="556" y="459"/>
                  </a:lnTo>
                  <a:lnTo>
                    <a:pt x="549" y="452"/>
                  </a:lnTo>
                  <a:lnTo>
                    <a:pt x="546" y="446"/>
                  </a:lnTo>
                  <a:lnTo>
                    <a:pt x="546" y="436"/>
                  </a:lnTo>
                  <a:lnTo>
                    <a:pt x="546" y="430"/>
                  </a:lnTo>
                  <a:lnTo>
                    <a:pt x="543" y="0"/>
                  </a:lnTo>
                  <a:close/>
                  <a:moveTo>
                    <a:pt x="694" y="0"/>
                  </a:moveTo>
                  <a:lnTo>
                    <a:pt x="778" y="0"/>
                  </a:lnTo>
                  <a:lnTo>
                    <a:pt x="778" y="430"/>
                  </a:lnTo>
                  <a:lnTo>
                    <a:pt x="775" y="436"/>
                  </a:lnTo>
                  <a:lnTo>
                    <a:pt x="772" y="443"/>
                  </a:lnTo>
                  <a:lnTo>
                    <a:pt x="769" y="452"/>
                  </a:lnTo>
                  <a:lnTo>
                    <a:pt x="762" y="459"/>
                  </a:lnTo>
                  <a:lnTo>
                    <a:pt x="756" y="468"/>
                  </a:lnTo>
                  <a:lnTo>
                    <a:pt x="749" y="471"/>
                  </a:lnTo>
                  <a:lnTo>
                    <a:pt x="743" y="475"/>
                  </a:lnTo>
                  <a:lnTo>
                    <a:pt x="733" y="478"/>
                  </a:lnTo>
                  <a:lnTo>
                    <a:pt x="727" y="475"/>
                  </a:lnTo>
                  <a:lnTo>
                    <a:pt x="720" y="471"/>
                  </a:lnTo>
                  <a:lnTo>
                    <a:pt x="714" y="468"/>
                  </a:lnTo>
                  <a:lnTo>
                    <a:pt x="707" y="459"/>
                  </a:lnTo>
                  <a:lnTo>
                    <a:pt x="704" y="452"/>
                  </a:lnTo>
                  <a:lnTo>
                    <a:pt x="698" y="443"/>
                  </a:lnTo>
                  <a:lnTo>
                    <a:pt x="694" y="436"/>
                  </a:lnTo>
                  <a:lnTo>
                    <a:pt x="694" y="430"/>
                  </a:lnTo>
                  <a:lnTo>
                    <a:pt x="694" y="0"/>
                  </a:lnTo>
                  <a:close/>
                  <a:moveTo>
                    <a:pt x="846" y="0"/>
                  </a:moveTo>
                  <a:lnTo>
                    <a:pt x="875" y="0"/>
                  </a:lnTo>
                  <a:lnTo>
                    <a:pt x="875" y="478"/>
                  </a:lnTo>
                  <a:lnTo>
                    <a:pt x="869" y="475"/>
                  </a:lnTo>
                  <a:lnTo>
                    <a:pt x="862" y="471"/>
                  </a:lnTo>
                  <a:lnTo>
                    <a:pt x="859" y="465"/>
                  </a:lnTo>
                  <a:lnTo>
                    <a:pt x="853" y="459"/>
                  </a:lnTo>
                  <a:lnTo>
                    <a:pt x="850" y="452"/>
                  </a:lnTo>
                  <a:lnTo>
                    <a:pt x="846" y="443"/>
                  </a:lnTo>
                  <a:lnTo>
                    <a:pt x="846" y="436"/>
                  </a:lnTo>
                  <a:lnTo>
                    <a:pt x="846" y="430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E5E4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4" name="Freeform 54"/>
            <p:cNvSpPr>
              <a:spLocks/>
            </p:cNvSpPr>
            <p:nvPr/>
          </p:nvSpPr>
          <p:spPr bwMode="auto">
            <a:xfrm>
              <a:off x="6067425" y="2838450"/>
              <a:ext cx="41275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6" y="430"/>
                </a:cxn>
                <a:cxn ang="0">
                  <a:pos x="26" y="436"/>
                </a:cxn>
                <a:cxn ang="0">
                  <a:pos x="26" y="446"/>
                </a:cxn>
                <a:cxn ang="0">
                  <a:pos x="26" y="452"/>
                </a:cxn>
                <a:cxn ang="0">
                  <a:pos x="26" y="462"/>
                </a:cxn>
                <a:cxn ang="0">
                  <a:pos x="23" y="468"/>
                </a:cxn>
                <a:cxn ang="0">
                  <a:pos x="16" y="471"/>
                </a:cxn>
                <a:cxn ang="0">
                  <a:pos x="10" y="475"/>
                </a:cxn>
                <a:cxn ang="0">
                  <a:pos x="0" y="478"/>
                </a:cxn>
                <a:cxn ang="0">
                  <a:pos x="0" y="0"/>
                </a:cxn>
              </a:cxnLst>
              <a:rect l="0" t="0" r="r" b="b"/>
              <a:pathLst>
                <a:path w="26" h="478">
                  <a:moveTo>
                    <a:pt x="0" y="0"/>
                  </a:moveTo>
                  <a:lnTo>
                    <a:pt x="26" y="0"/>
                  </a:lnTo>
                  <a:lnTo>
                    <a:pt x="26" y="430"/>
                  </a:lnTo>
                  <a:lnTo>
                    <a:pt x="26" y="436"/>
                  </a:lnTo>
                  <a:lnTo>
                    <a:pt x="26" y="446"/>
                  </a:lnTo>
                  <a:lnTo>
                    <a:pt x="26" y="452"/>
                  </a:lnTo>
                  <a:lnTo>
                    <a:pt x="26" y="462"/>
                  </a:lnTo>
                  <a:lnTo>
                    <a:pt x="23" y="468"/>
                  </a:lnTo>
                  <a:lnTo>
                    <a:pt x="16" y="471"/>
                  </a:lnTo>
                  <a:lnTo>
                    <a:pt x="10" y="475"/>
                  </a:lnTo>
                  <a:lnTo>
                    <a:pt x="0" y="478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5" name="Freeform 55"/>
            <p:cNvSpPr>
              <a:spLocks/>
            </p:cNvSpPr>
            <p:nvPr/>
          </p:nvSpPr>
          <p:spPr bwMode="auto">
            <a:xfrm>
              <a:off x="6221413" y="2838450"/>
              <a:ext cx="128588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0"/>
                </a:cxn>
                <a:cxn ang="0">
                  <a:pos x="81" y="430"/>
                </a:cxn>
                <a:cxn ang="0">
                  <a:pos x="77" y="436"/>
                </a:cxn>
                <a:cxn ang="0">
                  <a:pos x="74" y="446"/>
                </a:cxn>
                <a:cxn ang="0">
                  <a:pos x="71" y="455"/>
                </a:cxn>
                <a:cxn ang="0">
                  <a:pos x="64" y="462"/>
                </a:cxn>
                <a:cxn ang="0">
                  <a:pos x="58" y="468"/>
                </a:cxn>
                <a:cxn ang="0">
                  <a:pos x="48" y="475"/>
                </a:cxn>
                <a:cxn ang="0">
                  <a:pos x="39" y="478"/>
                </a:cxn>
                <a:cxn ang="0">
                  <a:pos x="32" y="478"/>
                </a:cxn>
                <a:cxn ang="0">
                  <a:pos x="26" y="475"/>
                </a:cxn>
                <a:cxn ang="0">
                  <a:pos x="19" y="471"/>
                </a:cxn>
                <a:cxn ang="0">
                  <a:pos x="13" y="465"/>
                </a:cxn>
                <a:cxn ang="0">
                  <a:pos x="10" y="459"/>
                </a:cxn>
                <a:cxn ang="0">
                  <a:pos x="3" y="452"/>
                </a:cxn>
                <a:cxn ang="0">
                  <a:pos x="3" y="443"/>
                </a:cxn>
                <a:cxn ang="0">
                  <a:pos x="0" y="436"/>
                </a:cxn>
                <a:cxn ang="0">
                  <a:pos x="0" y="430"/>
                </a:cxn>
                <a:cxn ang="0">
                  <a:pos x="0" y="0"/>
                </a:cxn>
              </a:cxnLst>
              <a:rect l="0" t="0" r="r" b="b"/>
              <a:pathLst>
                <a:path w="81" h="478">
                  <a:moveTo>
                    <a:pt x="0" y="0"/>
                  </a:moveTo>
                  <a:lnTo>
                    <a:pt x="81" y="0"/>
                  </a:lnTo>
                  <a:lnTo>
                    <a:pt x="81" y="430"/>
                  </a:lnTo>
                  <a:lnTo>
                    <a:pt x="77" y="436"/>
                  </a:lnTo>
                  <a:lnTo>
                    <a:pt x="74" y="446"/>
                  </a:lnTo>
                  <a:lnTo>
                    <a:pt x="71" y="455"/>
                  </a:lnTo>
                  <a:lnTo>
                    <a:pt x="64" y="462"/>
                  </a:lnTo>
                  <a:lnTo>
                    <a:pt x="58" y="468"/>
                  </a:lnTo>
                  <a:lnTo>
                    <a:pt x="48" y="475"/>
                  </a:lnTo>
                  <a:lnTo>
                    <a:pt x="39" y="478"/>
                  </a:lnTo>
                  <a:lnTo>
                    <a:pt x="32" y="478"/>
                  </a:lnTo>
                  <a:lnTo>
                    <a:pt x="26" y="475"/>
                  </a:lnTo>
                  <a:lnTo>
                    <a:pt x="19" y="471"/>
                  </a:lnTo>
                  <a:lnTo>
                    <a:pt x="13" y="465"/>
                  </a:lnTo>
                  <a:lnTo>
                    <a:pt x="10" y="459"/>
                  </a:lnTo>
                  <a:lnTo>
                    <a:pt x="3" y="452"/>
                  </a:lnTo>
                  <a:lnTo>
                    <a:pt x="3" y="443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6" name="Freeform 56"/>
            <p:cNvSpPr>
              <a:spLocks/>
            </p:cNvSpPr>
            <p:nvPr/>
          </p:nvSpPr>
          <p:spPr bwMode="auto">
            <a:xfrm>
              <a:off x="6456363" y="2838450"/>
              <a:ext cx="128588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0"/>
                </a:cxn>
                <a:cxn ang="0">
                  <a:pos x="81" y="430"/>
                </a:cxn>
                <a:cxn ang="0">
                  <a:pos x="81" y="436"/>
                </a:cxn>
                <a:cxn ang="0">
                  <a:pos x="78" y="443"/>
                </a:cxn>
                <a:cxn ang="0">
                  <a:pos x="75" y="452"/>
                </a:cxn>
                <a:cxn ang="0">
                  <a:pos x="68" y="462"/>
                </a:cxn>
                <a:cxn ang="0">
                  <a:pos x="62" y="468"/>
                </a:cxn>
                <a:cxn ang="0">
                  <a:pos x="55" y="475"/>
                </a:cxn>
                <a:cxn ang="0">
                  <a:pos x="46" y="478"/>
                </a:cxn>
                <a:cxn ang="0">
                  <a:pos x="36" y="478"/>
                </a:cxn>
                <a:cxn ang="0">
                  <a:pos x="30" y="475"/>
                </a:cxn>
                <a:cxn ang="0">
                  <a:pos x="23" y="471"/>
                </a:cxn>
                <a:cxn ang="0">
                  <a:pos x="17" y="465"/>
                </a:cxn>
                <a:cxn ang="0">
                  <a:pos x="13" y="459"/>
                </a:cxn>
                <a:cxn ang="0">
                  <a:pos x="7" y="449"/>
                </a:cxn>
                <a:cxn ang="0">
                  <a:pos x="4" y="443"/>
                </a:cxn>
                <a:cxn ang="0">
                  <a:pos x="0" y="436"/>
                </a:cxn>
                <a:cxn ang="0">
                  <a:pos x="0" y="430"/>
                </a:cxn>
                <a:cxn ang="0">
                  <a:pos x="0" y="0"/>
                </a:cxn>
              </a:cxnLst>
              <a:rect l="0" t="0" r="r" b="b"/>
              <a:pathLst>
                <a:path w="81" h="478">
                  <a:moveTo>
                    <a:pt x="0" y="0"/>
                  </a:moveTo>
                  <a:lnTo>
                    <a:pt x="81" y="0"/>
                  </a:lnTo>
                  <a:lnTo>
                    <a:pt x="81" y="430"/>
                  </a:lnTo>
                  <a:lnTo>
                    <a:pt x="81" y="436"/>
                  </a:lnTo>
                  <a:lnTo>
                    <a:pt x="78" y="443"/>
                  </a:lnTo>
                  <a:lnTo>
                    <a:pt x="75" y="452"/>
                  </a:lnTo>
                  <a:lnTo>
                    <a:pt x="68" y="462"/>
                  </a:lnTo>
                  <a:lnTo>
                    <a:pt x="62" y="468"/>
                  </a:lnTo>
                  <a:lnTo>
                    <a:pt x="55" y="475"/>
                  </a:lnTo>
                  <a:lnTo>
                    <a:pt x="46" y="478"/>
                  </a:lnTo>
                  <a:lnTo>
                    <a:pt x="36" y="478"/>
                  </a:lnTo>
                  <a:lnTo>
                    <a:pt x="30" y="475"/>
                  </a:lnTo>
                  <a:lnTo>
                    <a:pt x="23" y="471"/>
                  </a:lnTo>
                  <a:lnTo>
                    <a:pt x="17" y="465"/>
                  </a:lnTo>
                  <a:lnTo>
                    <a:pt x="13" y="459"/>
                  </a:lnTo>
                  <a:lnTo>
                    <a:pt x="7" y="449"/>
                  </a:lnTo>
                  <a:lnTo>
                    <a:pt x="4" y="443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7" name="Freeform 57"/>
            <p:cNvSpPr>
              <a:spLocks/>
            </p:cNvSpPr>
            <p:nvPr/>
          </p:nvSpPr>
          <p:spPr bwMode="auto">
            <a:xfrm>
              <a:off x="6692900" y="2838450"/>
              <a:ext cx="133350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84" y="430"/>
                </a:cxn>
                <a:cxn ang="0">
                  <a:pos x="81" y="436"/>
                </a:cxn>
                <a:cxn ang="0">
                  <a:pos x="81" y="443"/>
                </a:cxn>
                <a:cxn ang="0">
                  <a:pos x="74" y="452"/>
                </a:cxn>
                <a:cxn ang="0">
                  <a:pos x="71" y="459"/>
                </a:cxn>
                <a:cxn ang="0">
                  <a:pos x="65" y="468"/>
                </a:cxn>
                <a:cxn ang="0">
                  <a:pos x="55" y="471"/>
                </a:cxn>
                <a:cxn ang="0">
                  <a:pos x="48" y="475"/>
                </a:cxn>
                <a:cxn ang="0">
                  <a:pos x="42" y="478"/>
                </a:cxn>
                <a:cxn ang="0">
                  <a:pos x="32" y="475"/>
                </a:cxn>
                <a:cxn ang="0">
                  <a:pos x="26" y="471"/>
                </a:cxn>
                <a:cxn ang="0">
                  <a:pos x="19" y="468"/>
                </a:cxn>
                <a:cxn ang="0">
                  <a:pos x="13" y="459"/>
                </a:cxn>
                <a:cxn ang="0">
                  <a:pos x="10" y="452"/>
                </a:cxn>
                <a:cxn ang="0">
                  <a:pos x="6" y="443"/>
                </a:cxn>
                <a:cxn ang="0">
                  <a:pos x="3" y="436"/>
                </a:cxn>
                <a:cxn ang="0">
                  <a:pos x="3" y="430"/>
                </a:cxn>
                <a:cxn ang="0">
                  <a:pos x="0" y="0"/>
                </a:cxn>
              </a:cxnLst>
              <a:rect l="0" t="0" r="r" b="b"/>
              <a:pathLst>
                <a:path w="84" h="478">
                  <a:moveTo>
                    <a:pt x="0" y="0"/>
                  </a:moveTo>
                  <a:lnTo>
                    <a:pt x="84" y="0"/>
                  </a:lnTo>
                  <a:lnTo>
                    <a:pt x="84" y="430"/>
                  </a:lnTo>
                  <a:lnTo>
                    <a:pt x="81" y="436"/>
                  </a:lnTo>
                  <a:lnTo>
                    <a:pt x="81" y="443"/>
                  </a:lnTo>
                  <a:lnTo>
                    <a:pt x="74" y="452"/>
                  </a:lnTo>
                  <a:lnTo>
                    <a:pt x="71" y="459"/>
                  </a:lnTo>
                  <a:lnTo>
                    <a:pt x="65" y="468"/>
                  </a:lnTo>
                  <a:lnTo>
                    <a:pt x="55" y="471"/>
                  </a:lnTo>
                  <a:lnTo>
                    <a:pt x="48" y="475"/>
                  </a:lnTo>
                  <a:lnTo>
                    <a:pt x="42" y="478"/>
                  </a:lnTo>
                  <a:lnTo>
                    <a:pt x="32" y="475"/>
                  </a:lnTo>
                  <a:lnTo>
                    <a:pt x="26" y="471"/>
                  </a:lnTo>
                  <a:lnTo>
                    <a:pt x="19" y="468"/>
                  </a:lnTo>
                  <a:lnTo>
                    <a:pt x="13" y="459"/>
                  </a:lnTo>
                  <a:lnTo>
                    <a:pt x="10" y="452"/>
                  </a:lnTo>
                  <a:lnTo>
                    <a:pt x="6" y="443"/>
                  </a:lnTo>
                  <a:lnTo>
                    <a:pt x="3" y="436"/>
                  </a:lnTo>
                  <a:lnTo>
                    <a:pt x="3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8" name="Freeform 58"/>
            <p:cNvSpPr>
              <a:spLocks/>
            </p:cNvSpPr>
            <p:nvPr/>
          </p:nvSpPr>
          <p:spPr bwMode="auto">
            <a:xfrm>
              <a:off x="6929438" y="2838450"/>
              <a:ext cx="133350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84" y="430"/>
                </a:cxn>
                <a:cxn ang="0">
                  <a:pos x="84" y="436"/>
                </a:cxn>
                <a:cxn ang="0">
                  <a:pos x="80" y="446"/>
                </a:cxn>
                <a:cxn ang="0">
                  <a:pos x="74" y="452"/>
                </a:cxn>
                <a:cxn ang="0">
                  <a:pos x="67" y="462"/>
                </a:cxn>
                <a:cxn ang="0">
                  <a:pos x="61" y="468"/>
                </a:cxn>
                <a:cxn ang="0">
                  <a:pos x="55" y="471"/>
                </a:cxn>
                <a:cxn ang="0">
                  <a:pos x="45" y="478"/>
                </a:cxn>
                <a:cxn ang="0">
                  <a:pos x="38" y="478"/>
                </a:cxn>
                <a:cxn ang="0">
                  <a:pos x="29" y="475"/>
                </a:cxn>
                <a:cxn ang="0">
                  <a:pos x="22" y="471"/>
                </a:cxn>
                <a:cxn ang="0">
                  <a:pos x="16" y="468"/>
                </a:cxn>
                <a:cxn ang="0">
                  <a:pos x="13" y="459"/>
                </a:cxn>
                <a:cxn ang="0">
                  <a:pos x="6" y="452"/>
                </a:cxn>
                <a:cxn ang="0">
                  <a:pos x="3" y="446"/>
                </a:cxn>
                <a:cxn ang="0">
                  <a:pos x="3" y="436"/>
                </a:cxn>
                <a:cxn ang="0">
                  <a:pos x="3" y="430"/>
                </a:cxn>
                <a:cxn ang="0">
                  <a:pos x="0" y="0"/>
                </a:cxn>
              </a:cxnLst>
              <a:rect l="0" t="0" r="r" b="b"/>
              <a:pathLst>
                <a:path w="84" h="478">
                  <a:moveTo>
                    <a:pt x="0" y="0"/>
                  </a:moveTo>
                  <a:lnTo>
                    <a:pt x="84" y="0"/>
                  </a:lnTo>
                  <a:lnTo>
                    <a:pt x="84" y="430"/>
                  </a:lnTo>
                  <a:lnTo>
                    <a:pt x="84" y="436"/>
                  </a:lnTo>
                  <a:lnTo>
                    <a:pt x="80" y="446"/>
                  </a:lnTo>
                  <a:lnTo>
                    <a:pt x="74" y="452"/>
                  </a:lnTo>
                  <a:lnTo>
                    <a:pt x="67" y="462"/>
                  </a:lnTo>
                  <a:lnTo>
                    <a:pt x="61" y="468"/>
                  </a:lnTo>
                  <a:lnTo>
                    <a:pt x="55" y="471"/>
                  </a:lnTo>
                  <a:lnTo>
                    <a:pt x="45" y="478"/>
                  </a:lnTo>
                  <a:lnTo>
                    <a:pt x="38" y="478"/>
                  </a:lnTo>
                  <a:lnTo>
                    <a:pt x="29" y="475"/>
                  </a:lnTo>
                  <a:lnTo>
                    <a:pt x="22" y="471"/>
                  </a:lnTo>
                  <a:lnTo>
                    <a:pt x="16" y="468"/>
                  </a:lnTo>
                  <a:lnTo>
                    <a:pt x="13" y="459"/>
                  </a:lnTo>
                  <a:lnTo>
                    <a:pt x="6" y="452"/>
                  </a:lnTo>
                  <a:lnTo>
                    <a:pt x="3" y="446"/>
                  </a:lnTo>
                  <a:lnTo>
                    <a:pt x="3" y="436"/>
                  </a:lnTo>
                  <a:lnTo>
                    <a:pt x="3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39" name="Freeform 59"/>
            <p:cNvSpPr>
              <a:spLocks/>
            </p:cNvSpPr>
            <p:nvPr/>
          </p:nvSpPr>
          <p:spPr bwMode="auto">
            <a:xfrm>
              <a:off x="7169150" y="2838450"/>
              <a:ext cx="133350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84" y="430"/>
                </a:cxn>
                <a:cxn ang="0">
                  <a:pos x="81" y="436"/>
                </a:cxn>
                <a:cxn ang="0">
                  <a:pos x="78" y="443"/>
                </a:cxn>
                <a:cxn ang="0">
                  <a:pos x="75" y="452"/>
                </a:cxn>
                <a:cxn ang="0">
                  <a:pos x="68" y="459"/>
                </a:cxn>
                <a:cxn ang="0">
                  <a:pos x="62" y="468"/>
                </a:cxn>
                <a:cxn ang="0">
                  <a:pos x="55" y="471"/>
                </a:cxn>
                <a:cxn ang="0">
                  <a:pos x="49" y="475"/>
                </a:cxn>
                <a:cxn ang="0">
                  <a:pos x="39" y="478"/>
                </a:cxn>
                <a:cxn ang="0">
                  <a:pos x="33" y="475"/>
                </a:cxn>
                <a:cxn ang="0">
                  <a:pos x="26" y="471"/>
                </a:cxn>
                <a:cxn ang="0">
                  <a:pos x="20" y="468"/>
                </a:cxn>
                <a:cxn ang="0">
                  <a:pos x="13" y="459"/>
                </a:cxn>
                <a:cxn ang="0">
                  <a:pos x="10" y="452"/>
                </a:cxn>
                <a:cxn ang="0">
                  <a:pos x="4" y="443"/>
                </a:cxn>
                <a:cxn ang="0">
                  <a:pos x="0" y="436"/>
                </a:cxn>
                <a:cxn ang="0">
                  <a:pos x="0" y="430"/>
                </a:cxn>
                <a:cxn ang="0">
                  <a:pos x="0" y="0"/>
                </a:cxn>
              </a:cxnLst>
              <a:rect l="0" t="0" r="r" b="b"/>
              <a:pathLst>
                <a:path w="84" h="478">
                  <a:moveTo>
                    <a:pt x="0" y="0"/>
                  </a:moveTo>
                  <a:lnTo>
                    <a:pt x="84" y="0"/>
                  </a:lnTo>
                  <a:lnTo>
                    <a:pt x="84" y="430"/>
                  </a:lnTo>
                  <a:lnTo>
                    <a:pt x="81" y="436"/>
                  </a:lnTo>
                  <a:lnTo>
                    <a:pt x="78" y="443"/>
                  </a:lnTo>
                  <a:lnTo>
                    <a:pt x="75" y="452"/>
                  </a:lnTo>
                  <a:lnTo>
                    <a:pt x="68" y="459"/>
                  </a:lnTo>
                  <a:lnTo>
                    <a:pt x="62" y="468"/>
                  </a:lnTo>
                  <a:lnTo>
                    <a:pt x="55" y="471"/>
                  </a:lnTo>
                  <a:lnTo>
                    <a:pt x="49" y="475"/>
                  </a:lnTo>
                  <a:lnTo>
                    <a:pt x="39" y="478"/>
                  </a:lnTo>
                  <a:lnTo>
                    <a:pt x="33" y="475"/>
                  </a:lnTo>
                  <a:lnTo>
                    <a:pt x="26" y="471"/>
                  </a:lnTo>
                  <a:lnTo>
                    <a:pt x="20" y="468"/>
                  </a:lnTo>
                  <a:lnTo>
                    <a:pt x="13" y="459"/>
                  </a:lnTo>
                  <a:lnTo>
                    <a:pt x="10" y="452"/>
                  </a:lnTo>
                  <a:lnTo>
                    <a:pt x="4" y="443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8540" name="Freeform 60"/>
            <p:cNvSpPr>
              <a:spLocks/>
            </p:cNvSpPr>
            <p:nvPr/>
          </p:nvSpPr>
          <p:spPr bwMode="auto">
            <a:xfrm>
              <a:off x="7410450" y="2838450"/>
              <a:ext cx="46038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29" y="478"/>
                </a:cxn>
                <a:cxn ang="0">
                  <a:pos x="23" y="475"/>
                </a:cxn>
                <a:cxn ang="0">
                  <a:pos x="16" y="471"/>
                </a:cxn>
                <a:cxn ang="0">
                  <a:pos x="13" y="465"/>
                </a:cxn>
                <a:cxn ang="0">
                  <a:pos x="7" y="459"/>
                </a:cxn>
                <a:cxn ang="0">
                  <a:pos x="4" y="452"/>
                </a:cxn>
                <a:cxn ang="0">
                  <a:pos x="0" y="443"/>
                </a:cxn>
                <a:cxn ang="0">
                  <a:pos x="0" y="436"/>
                </a:cxn>
                <a:cxn ang="0">
                  <a:pos x="0" y="430"/>
                </a:cxn>
                <a:cxn ang="0">
                  <a:pos x="0" y="0"/>
                </a:cxn>
              </a:cxnLst>
              <a:rect l="0" t="0" r="r" b="b"/>
              <a:pathLst>
                <a:path w="29" h="478">
                  <a:moveTo>
                    <a:pt x="0" y="0"/>
                  </a:moveTo>
                  <a:lnTo>
                    <a:pt x="29" y="0"/>
                  </a:lnTo>
                  <a:lnTo>
                    <a:pt x="29" y="478"/>
                  </a:lnTo>
                  <a:lnTo>
                    <a:pt x="23" y="475"/>
                  </a:lnTo>
                  <a:lnTo>
                    <a:pt x="16" y="471"/>
                  </a:lnTo>
                  <a:lnTo>
                    <a:pt x="13" y="465"/>
                  </a:lnTo>
                  <a:lnTo>
                    <a:pt x="7" y="459"/>
                  </a:lnTo>
                  <a:lnTo>
                    <a:pt x="4" y="452"/>
                  </a:lnTo>
                  <a:lnTo>
                    <a:pt x="0" y="443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9" name="Rectangle 17"/>
          <p:cNvSpPr>
            <a:spLocks noChangeArrowheads="1"/>
          </p:cNvSpPr>
          <p:nvPr/>
        </p:nvSpPr>
        <p:spPr bwMode="auto">
          <a:xfrm>
            <a:off x="6324600" y="2603956"/>
            <a:ext cx="18886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2B3337"/>
                </a:solidFill>
                <a:effectLst/>
                <a:latin typeface="Humanst521 BT" pitchFamily="34" charset="0"/>
              </a:rPr>
              <a:t>Free-standing AAO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3644900" y="3124200"/>
            <a:ext cx="1384300" cy="1981200"/>
            <a:chOff x="4995863" y="1220788"/>
            <a:chExt cx="1384300" cy="915988"/>
          </a:xfrm>
        </p:grpSpPr>
        <p:sp>
          <p:nvSpPr>
            <p:cNvPr id="162" name="Rectangle 19"/>
            <p:cNvSpPr>
              <a:spLocks noChangeArrowheads="1"/>
            </p:cNvSpPr>
            <p:nvPr/>
          </p:nvSpPr>
          <p:spPr bwMode="auto">
            <a:xfrm>
              <a:off x="4995863" y="1220788"/>
              <a:ext cx="1384300" cy="915988"/>
            </a:xfrm>
            <a:prstGeom prst="rect">
              <a:avLst/>
            </a:prstGeom>
            <a:solidFill>
              <a:srgbClr val="679C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20"/>
            <p:cNvSpPr>
              <a:spLocks noChangeArrowheads="1"/>
            </p:cNvSpPr>
            <p:nvPr/>
          </p:nvSpPr>
          <p:spPr bwMode="auto">
            <a:xfrm>
              <a:off x="4995863" y="1220788"/>
              <a:ext cx="1384300" cy="912812"/>
            </a:xfrm>
            <a:prstGeom prst="rect">
              <a:avLst/>
            </a:prstGeom>
            <a:noFill/>
            <a:ln w="3">
              <a:solidFill>
                <a:srgbClr val="1F1A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/>
            <p:cNvSpPr>
              <a:spLocks/>
            </p:cNvSpPr>
            <p:nvPr/>
          </p:nvSpPr>
          <p:spPr bwMode="auto">
            <a:xfrm>
              <a:off x="4995863" y="1220788"/>
              <a:ext cx="1384300" cy="742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2" y="0"/>
                </a:cxn>
                <a:cxn ang="0">
                  <a:pos x="872" y="458"/>
                </a:cxn>
                <a:cxn ang="0">
                  <a:pos x="866" y="461"/>
                </a:cxn>
                <a:cxn ang="0">
                  <a:pos x="843" y="465"/>
                </a:cxn>
                <a:cxn ang="0">
                  <a:pos x="827" y="468"/>
                </a:cxn>
                <a:cxn ang="0">
                  <a:pos x="804" y="468"/>
                </a:cxn>
                <a:cxn ang="0">
                  <a:pos x="788" y="468"/>
                </a:cxn>
                <a:cxn ang="0">
                  <a:pos x="765" y="465"/>
                </a:cxn>
                <a:cxn ang="0">
                  <a:pos x="746" y="461"/>
                </a:cxn>
                <a:cxn ang="0">
                  <a:pos x="730" y="455"/>
                </a:cxn>
                <a:cxn ang="0">
                  <a:pos x="714" y="461"/>
                </a:cxn>
                <a:cxn ang="0">
                  <a:pos x="698" y="465"/>
                </a:cxn>
                <a:cxn ang="0">
                  <a:pos x="675" y="468"/>
                </a:cxn>
                <a:cxn ang="0">
                  <a:pos x="659" y="468"/>
                </a:cxn>
                <a:cxn ang="0">
                  <a:pos x="636" y="468"/>
                </a:cxn>
                <a:cxn ang="0">
                  <a:pos x="614" y="465"/>
                </a:cxn>
                <a:cxn ang="0">
                  <a:pos x="591" y="461"/>
                </a:cxn>
                <a:cxn ang="0">
                  <a:pos x="572" y="455"/>
                </a:cxn>
                <a:cxn ang="0">
                  <a:pos x="562" y="461"/>
                </a:cxn>
                <a:cxn ang="0">
                  <a:pos x="546" y="465"/>
                </a:cxn>
                <a:cxn ang="0">
                  <a:pos x="523" y="468"/>
                </a:cxn>
                <a:cxn ang="0">
                  <a:pos x="504" y="468"/>
                </a:cxn>
                <a:cxn ang="0">
                  <a:pos x="488" y="468"/>
                </a:cxn>
                <a:cxn ang="0">
                  <a:pos x="465" y="465"/>
                </a:cxn>
                <a:cxn ang="0">
                  <a:pos x="449" y="461"/>
                </a:cxn>
                <a:cxn ang="0">
                  <a:pos x="433" y="455"/>
                </a:cxn>
                <a:cxn ang="0">
                  <a:pos x="413" y="461"/>
                </a:cxn>
                <a:cxn ang="0">
                  <a:pos x="397" y="465"/>
                </a:cxn>
                <a:cxn ang="0">
                  <a:pos x="374" y="468"/>
                </a:cxn>
                <a:cxn ang="0">
                  <a:pos x="358" y="468"/>
                </a:cxn>
                <a:cxn ang="0">
                  <a:pos x="342" y="468"/>
                </a:cxn>
                <a:cxn ang="0">
                  <a:pos x="320" y="465"/>
                </a:cxn>
                <a:cxn ang="0">
                  <a:pos x="307" y="461"/>
                </a:cxn>
                <a:cxn ang="0">
                  <a:pos x="297" y="455"/>
                </a:cxn>
                <a:cxn ang="0">
                  <a:pos x="274" y="461"/>
                </a:cxn>
                <a:cxn ang="0">
                  <a:pos x="252" y="465"/>
                </a:cxn>
                <a:cxn ang="0">
                  <a:pos x="229" y="468"/>
                </a:cxn>
                <a:cxn ang="0">
                  <a:pos x="213" y="468"/>
                </a:cxn>
                <a:cxn ang="0">
                  <a:pos x="190" y="468"/>
                </a:cxn>
                <a:cxn ang="0">
                  <a:pos x="168" y="465"/>
                </a:cxn>
                <a:cxn ang="0">
                  <a:pos x="148" y="461"/>
                </a:cxn>
                <a:cxn ang="0">
                  <a:pos x="132" y="455"/>
                </a:cxn>
                <a:cxn ang="0">
                  <a:pos x="116" y="461"/>
                </a:cxn>
                <a:cxn ang="0">
                  <a:pos x="100" y="465"/>
                </a:cxn>
                <a:cxn ang="0">
                  <a:pos x="81" y="468"/>
                </a:cxn>
                <a:cxn ang="0">
                  <a:pos x="64" y="468"/>
                </a:cxn>
                <a:cxn ang="0">
                  <a:pos x="42" y="468"/>
                </a:cxn>
                <a:cxn ang="0">
                  <a:pos x="19" y="465"/>
                </a:cxn>
                <a:cxn ang="0">
                  <a:pos x="3" y="461"/>
                </a:cxn>
                <a:cxn ang="0">
                  <a:pos x="0" y="458"/>
                </a:cxn>
                <a:cxn ang="0">
                  <a:pos x="0" y="0"/>
                </a:cxn>
              </a:cxnLst>
              <a:rect l="0" t="0" r="r" b="b"/>
              <a:pathLst>
                <a:path w="872" h="468">
                  <a:moveTo>
                    <a:pt x="0" y="0"/>
                  </a:moveTo>
                  <a:lnTo>
                    <a:pt x="872" y="0"/>
                  </a:lnTo>
                  <a:lnTo>
                    <a:pt x="872" y="458"/>
                  </a:lnTo>
                  <a:lnTo>
                    <a:pt x="866" y="461"/>
                  </a:lnTo>
                  <a:lnTo>
                    <a:pt x="843" y="465"/>
                  </a:lnTo>
                  <a:lnTo>
                    <a:pt x="827" y="468"/>
                  </a:lnTo>
                  <a:lnTo>
                    <a:pt x="804" y="468"/>
                  </a:lnTo>
                  <a:lnTo>
                    <a:pt x="788" y="468"/>
                  </a:lnTo>
                  <a:lnTo>
                    <a:pt x="765" y="465"/>
                  </a:lnTo>
                  <a:lnTo>
                    <a:pt x="746" y="461"/>
                  </a:lnTo>
                  <a:lnTo>
                    <a:pt x="730" y="455"/>
                  </a:lnTo>
                  <a:lnTo>
                    <a:pt x="714" y="461"/>
                  </a:lnTo>
                  <a:lnTo>
                    <a:pt x="698" y="465"/>
                  </a:lnTo>
                  <a:lnTo>
                    <a:pt x="675" y="468"/>
                  </a:lnTo>
                  <a:lnTo>
                    <a:pt x="659" y="468"/>
                  </a:lnTo>
                  <a:lnTo>
                    <a:pt x="636" y="468"/>
                  </a:lnTo>
                  <a:lnTo>
                    <a:pt x="614" y="465"/>
                  </a:lnTo>
                  <a:lnTo>
                    <a:pt x="591" y="461"/>
                  </a:lnTo>
                  <a:lnTo>
                    <a:pt x="572" y="455"/>
                  </a:lnTo>
                  <a:lnTo>
                    <a:pt x="562" y="461"/>
                  </a:lnTo>
                  <a:lnTo>
                    <a:pt x="546" y="465"/>
                  </a:lnTo>
                  <a:lnTo>
                    <a:pt x="523" y="468"/>
                  </a:lnTo>
                  <a:lnTo>
                    <a:pt x="504" y="468"/>
                  </a:lnTo>
                  <a:lnTo>
                    <a:pt x="488" y="468"/>
                  </a:lnTo>
                  <a:lnTo>
                    <a:pt x="465" y="465"/>
                  </a:lnTo>
                  <a:lnTo>
                    <a:pt x="449" y="461"/>
                  </a:lnTo>
                  <a:lnTo>
                    <a:pt x="433" y="455"/>
                  </a:lnTo>
                  <a:lnTo>
                    <a:pt x="413" y="461"/>
                  </a:lnTo>
                  <a:lnTo>
                    <a:pt x="397" y="465"/>
                  </a:lnTo>
                  <a:lnTo>
                    <a:pt x="374" y="468"/>
                  </a:lnTo>
                  <a:lnTo>
                    <a:pt x="358" y="468"/>
                  </a:lnTo>
                  <a:lnTo>
                    <a:pt x="342" y="468"/>
                  </a:lnTo>
                  <a:lnTo>
                    <a:pt x="320" y="465"/>
                  </a:lnTo>
                  <a:lnTo>
                    <a:pt x="307" y="461"/>
                  </a:lnTo>
                  <a:lnTo>
                    <a:pt x="297" y="455"/>
                  </a:lnTo>
                  <a:lnTo>
                    <a:pt x="274" y="461"/>
                  </a:lnTo>
                  <a:lnTo>
                    <a:pt x="252" y="465"/>
                  </a:lnTo>
                  <a:lnTo>
                    <a:pt x="229" y="468"/>
                  </a:lnTo>
                  <a:lnTo>
                    <a:pt x="213" y="468"/>
                  </a:lnTo>
                  <a:lnTo>
                    <a:pt x="190" y="468"/>
                  </a:lnTo>
                  <a:lnTo>
                    <a:pt x="168" y="465"/>
                  </a:lnTo>
                  <a:lnTo>
                    <a:pt x="148" y="461"/>
                  </a:lnTo>
                  <a:lnTo>
                    <a:pt x="132" y="455"/>
                  </a:lnTo>
                  <a:lnTo>
                    <a:pt x="116" y="461"/>
                  </a:lnTo>
                  <a:lnTo>
                    <a:pt x="100" y="465"/>
                  </a:lnTo>
                  <a:lnTo>
                    <a:pt x="81" y="468"/>
                  </a:lnTo>
                  <a:lnTo>
                    <a:pt x="64" y="468"/>
                  </a:lnTo>
                  <a:lnTo>
                    <a:pt x="42" y="468"/>
                  </a:lnTo>
                  <a:lnTo>
                    <a:pt x="19" y="465"/>
                  </a:lnTo>
                  <a:lnTo>
                    <a:pt x="3" y="461"/>
                  </a:lnTo>
                  <a:lnTo>
                    <a:pt x="0" y="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/>
            <p:cNvSpPr>
              <a:spLocks/>
            </p:cNvSpPr>
            <p:nvPr/>
          </p:nvSpPr>
          <p:spPr bwMode="auto">
            <a:xfrm>
              <a:off x="4995863" y="1220788"/>
              <a:ext cx="1384300" cy="742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2" y="0"/>
                </a:cxn>
                <a:cxn ang="0">
                  <a:pos x="872" y="458"/>
                </a:cxn>
                <a:cxn ang="0">
                  <a:pos x="866" y="461"/>
                </a:cxn>
                <a:cxn ang="0">
                  <a:pos x="843" y="465"/>
                </a:cxn>
                <a:cxn ang="0">
                  <a:pos x="827" y="468"/>
                </a:cxn>
                <a:cxn ang="0">
                  <a:pos x="804" y="468"/>
                </a:cxn>
                <a:cxn ang="0">
                  <a:pos x="788" y="468"/>
                </a:cxn>
                <a:cxn ang="0">
                  <a:pos x="765" y="465"/>
                </a:cxn>
                <a:cxn ang="0">
                  <a:pos x="746" y="461"/>
                </a:cxn>
                <a:cxn ang="0">
                  <a:pos x="730" y="455"/>
                </a:cxn>
                <a:cxn ang="0">
                  <a:pos x="714" y="461"/>
                </a:cxn>
                <a:cxn ang="0">
                  <a:pos x="698" y="465"/>
                </a:cxn>
                <a:cxn ang="0">
                  <a:pos x="675" y="468"/>
                </a:cxn>
                <a:cxn ang="0">
                  <a:pos x="659" y="468"/>
                </a:cxn>
                <a:cxn ang="0">
                  <a:pos x="636" y="468"/>
                </a:cxn>
                <a:cxn ang="0">
                  <a:pos x="614" y="465"/>
                </a:cxn>
                <a:cxn ang="0">
                  <a:pos x="591" y="461"/>
                </a:cxn>
                <a:cxn ang="0">
                  <a:pos x="572" y="455"/>
                </a:cxn>
                <a:cxn ang="0">
                  <a:pos x="562" y="461"/>
                </a:cxn>
                <a:cxn ang="0">
                  <a:pos x="546" y="465"/>
                </a:cxn>
                <a:cxn ang="0">
                  <a:pos x="523" y="468"/>
                </a:cxn>
                <a:cxn ang="0">
                  <a:pos x="504" y="468"/>
                </a:cxn>
                <a:cxn ang="0">
                  <a:pos x="488" y="468"/>
                </a:cxn>
                <a:cxn ang="0">
                  <a:pos x="465" y="465"/>
                </a:cxn>
                <a:cxn ang="0">
                  <a:pos x="449" y="461"/>
                </a:cxn>
                <a:cxn ang="0">
                  <a:pos x="433" y="455"/>
                </a:cxn>
                <a:cxn ang="0">
                  <a:pos x="413" y="461"/>
                </a:cxn>
                <a:cxn ang="0">
                  <a:pos x="397" y="465"/>
                </a:cxn>
                <a:cxn ang="0">
                  <a:pos x="374" y="468"/>
                </a:cxn>
                <a:cxn ang="0">
                  <a:pos x="358" y="468"/>
                </a:cxn>
                <a:cxn ang="0">
                  <a:pos x="342" y="468"/>
                </a:cxn>
                <a:cxn ang="0">
                  <a:pos x="320" y="465"/>
                </a:cxn>
                <a:cxn ang="0">
                  <a:pos x="307" y="461"/>
                </a:cxn>
                <a:cxn ang="0">
                  <a:pos x="297" y="455"/>
                </a:cxn>
                <a:cxn ang="0">
                  <a:pos x="274" y="461"/>
                </a:cxn>
                <a:cxn ang="0">
                  <a:pos x="252" y="465"/>
                </a:cxn>
                <a:cxn ang="0">
                  <a:pos x="229" y="468"/>
                </a:cxn>
                <a:cxn ang="0">
                  <a:pos x="213" y="468"/>
                </a:cxn>
                <a:cxn ang="0">
                  <a:pos x="190" y="468"/>
                </a:cxn>
                <a:cxn ang="0">
                  <a:pos x="168" y="465"/>
                </a:cxn>
                <a:cxn ang="0">
                  <a:pos x="148" y="461"/>
                </a:cxn>
                <a:cxn ang="0">
                  <a:pos x="132" y="455"/>
                </a:cxn>
                <a:cxn ang="0">
                  <a:pos x="116" y="461"/>
                </a:cxn>
                <a:cxn ang="0">
                  <a:pos x="100" y="465"/>
                </a:cxn>
                <a:cxn ang="0">
                  <a:pos x="81" y="468"/>
                </a:cxn>
                <a:cxn ang="0">
                  <a:pos x="64" y="468"/>
                </a:cxn>
                <a:cxn ang="0">
                  <a:pos x="42" y="468"/>
                </a:cxn>
                <a:cxn ang="0">
                  <a:pos x="19" y="465"/>
                </a:cxn>
                <a:cxn ang="0">
                  <a:pos x="3" y="461"/>
                </a:cxn>
                <a:cxn ang="0">
                  <a:pos x="0" y="458"/>
                </a:cxn>
                <a:cxn ang="0">
                  <a:pos x="0" y="0"/>
                </a:cxn>
              </a:cxnLst>
              <a:rect l="0" t="0" r="r" b="b"/>
              <a:pathLst>
                <a:path w="872" h="468">
                  <a:moveTo>
                    <a:pt x="0" y="0"/>
                  </a:moveTo>
                  <a:lnTo>
                    <a:pt x="872" y="0"/>
                  </a:lnTo>
                  <a:lnTo>
                    <a:pt x="872" y="458"/>
                  </a:lnTo>
                  <a:lnTo>
                    <a:pt x="866" y="461"/>
                  </a:lnTo>
                  <a:lnTo>
                    <a:pt x="843" y="465"/>
                  </a:lnTo>
                  <a:lnTo>
                    <a:pt x="827" y="468"/>
                  </a:lnTo>
                  <a:lnTo>
                    <a:pt x="804" y="468"/>
                  </a:lnTo>
                  <a:lnTo>
                    <a:pt x="788" y="468"/>
                  </a:lnTo>
                  <a:lnTo>
                    <a:pt x="765" y="465"/>
                  </a:lnTo>
                  <a:lnTo>
                    <a:pt x="746" y="461"/>
                  </a:lnTo>
                  <a:lnTo>
                    <a:pt x="730" y="455"/>
                  </a:lnTo>
                  <a:lnTo>
                    <a:pt x="714" y="461"/>
                  </a:lnTo>
                  <a:lnTo>
                    <a:pt x="698" y="465"/>
                  </a:lnTo>
                  <a:lnTo>
                    <a:pt x="675" y="468"/>
                  </a:lnTo>
                  <a:lnTo>
                    <a:pt x="659" y="468"/>
                  </a:lnTo>
                  <a:lnTo>
                    <a:pt x="636" y="468"/>
                  </a:lnTo>
                  <a:lnTo>
                    <a:pt x="614" y="465"/>
                  </a:lnTo>
                  <a:lnTo>
                    <a:pt x="591" y="461"/>
                  </a:lnTo>
                  <a:lnTo>
                    <a:pt x="572" y="455"/>
                  </a:lnTo>
                  <a:lnTo>
                    <a:pt x="562" y="461"/>
                  </a:lnTo>
                  <a:lnTo>
                    <a:pt x="546" y="465"/>
                  </a:lnTo>
                  <a:lnTo>
                    <a:pt x="523" y="468"/>
                  </a:lnTo>
                  <a:lnTo>
                    <a:pt x="504" y="468"/>
                  </a:lnTo>
                  <a:lnTo>
                    <a:pt x="488" y="468"/>
                  </a:lnTo>
                  <a:lnTo>
                    <a:pt x="465" y="465"/>
                  </a:lnTo>
                  <a:lnTo>
                    <a:pt x="449" y="461"/>
                  </a:lnTo>
                  <a:lnTo>
                    <a:pt x="433" y="455"/>
                  </a:lnTo>
                  <a:lnTo>
                    <a:pt x="413" y="461"/>
                  </a:lnTo>
                  <a:lnTo>
                    <a:pt x="397" y="465"/>
                  </a:lnTo>
                  <a:lnTo>
                    <a:pt x="374" y="468"/>
                  </a:lnTo>
                  <a:lnTo>
                    <a:pt x="358" y="468"/>
                  </a:lnTo>
                  <a:lnTo>
                    <a:pt x="342" y="468"/>
                  </a:lnTo>
                  <a:lnTo>
                    <a:pt x="320" y="465"/>
                  </a:lnTo>
                  <a:lnTo>
                    <a:pt x="307" y="461"/>
                  </a:lnTo>
                  <a:lnTo>
                    <a:pt x="297" y="455"/>
                  </a:lnTo>
                  <a:lnTo>
                    <a:pt x="274" y="461"/>
                  </a:lnTo>
                  <a:lnTo>
                    <a:pt x="252" y="465"/>
                  </a:lnTo>
                  <a:lnTo>
                    <a:pt x="229" y="468"/>
                  </a:lnTo>
                  <a:lnTo>
                    <a:pt x="213" y="468"/>
                  </a:lnTo>
                  <a:lnTo>
                    <a:pt x="190" y="468"/>
                  </a:lnTo>
                  <a:lnTo>
                    <a:pt x="168" y="465"/>
                  </a:lnTo>
                  <a:lnTo>
                    <a:pt x="148" y="461"/>
                  </a:lnTo>
                  <a:lnTo>
                    <a:pt x="132" y="455"/>
                  </a:lnTo>
                  <a:lnTo>
                    <a:pt x="116" y="461"/>
                  </a:lnTo>
                  <a:lnTo>
                    <a:pt x="100" y="465"/>
                  </a:lnTo>
                  <a:lnTo>
                    <a:pt x="81" y="468"/>
                  </a:lnTo>
                  <a:lnTo>
                    <a:pt x="64" y="468"/>
                  </a:lnTo>
                  <a:lnTo>
                    <a:pt x="42" y="468"/>
                  </a:lnTo>
                  <a:lnTo>
                    <a:pt x="19" y="465"/>
                  </a:lnTo>
                  <a:lnTo>
                    <a:pt x="3" y="461"/>
                  </a:lnTo>
                  <a:lnTo>
                    <a:pt x="0" y="458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3"/>
            <p:cNvSpPr>
              <a:spLocks/>
            </p:cNvSpPr>
            <p:nvPr/>
          </p:nvSpPr>
          <p:spPr bwMode="auto">
            <a:xfrm>
              <a:off x="5030788" y="1220788"/>
              <a:ext cx="112713" cy="6969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59" y="433"/>
                </a:cxn>
                <a:cxn ang="0">
                  <a:pos x="49" y="439"/>
                </a:cxn>
                <a:cxn ang="0">
                  <a:pos x="33" y="439"/>
                </a:cxn>
                <a:cxn ang="0">
                  <a:pos x="20" y="439"/>
                </a:cxn>
                <a:cxn ang="0">
                  <a:pos x="10" y="433"/>
                </a:cxn>
                <a:cxn ang="0">
                  <a:pos x="0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71" h="439">
                  <a:moveTo>
                    <a:pt x="68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59" y="433"/>
                  </a:lnTo>
                  <a:lnTo>
                    <a:pt x="49" y="439"/>
                  </a:lnTo>
                  <a:lnTo>
                    <a:pt x="33" y="439"/>
                  </a:lnTo>
                  <a:lnTo>
                    <a:pt x="20" y="439"/>
                  </a:lnTo>
                  <a:lnTo>
                    <a:pt x="10" y="433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/>
            <p:cNvSpPr>
              <a:spLocks/>
            </p:cNvSpPr>
            <p:nvPr/>
          </p:nvSpPr>
          <p:spPr bwMode="auto">
            <a:xfrm>
              <a:off x="5030788" y="1220788"/>
              <a:ext cx="112713" cy="6969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59" y="433"/>
                </a:cxn>
                <a:cxn ang="0">
                  <a:pos x="49" y="439"/>
                </a:cxn>
                <a:cxn ang="0">
                  <a:pos x="33" y="439"/>
                </a:cxn>
                <a:cxn ang="0">
                  <a:pos x="20" y="439"/>
                </a:cxn>
                <a:cxn ang="0">
                  <a:pos x="10" y="433"/>
                </a:cxn>
                <a:cxn ang="0">
                  <a:pos x="0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71" h="439">
                  <a:moveTo>
                    <a:pt x="68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59" y="433"/>
                  </a:lnTo>
                  <a:lnTo>
                    <a:pt x="49" y="439"/>
                  </a:lnTo>
                  <a:lnTo>
                    <a:pt x="33" y="439"/>
                  </a:lnTo>
                  <a:lnTo>
                    <a:pt x="20" y="439"/>
                  </a:lnTo>
                  <a:lnTo>
                    <a:pt x="10" y="433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8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/>
            <p:cNvSpPr>
              <a:spLocks/>
            </p:cNvSpPr>
            <p:nvPr/>
          </p:nvSpPr>
          <p:spPr bwMode="auto">
            <a:xfrm>
              <a:off x="5267325" y="1220788"/>
              <a:ext cx="112713" cy="6969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58" y="433"/>
                </a:cxn>
                <a:cxn ang="0">
                  <a:pos x="48" y="439"/>
                </a:cxn>
                <a:cxn ang="0">
                  <a:pos x="36" y="439"/>
                </a:cxn>
                <a:cxn ang="0">
                  <a:pos x="23" y="439"/>
                </a:cxn>
                <a:cxn ang="0">
                  <a:pos x="10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71" h="439">
                  <a:moveTo>
                    <a:pt x="68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58" y="433"/>
                  </a:lnTo>
                  <a:lnTo>
                    <a:pt x="48" y="439"/>
                  </a:lnTo>
                  <a:lnTo>
                    <a:pt x="36" y="439"/>
                  </a:lnTo>
                  <a:lnTo>
                    <a:pt x="23" y="439"/>
                  </a:lnTo>
                  <a:lnTo>
                    <a:pt x="10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/>
            <p:cNvSpPr>
              <a:spLocks/>
            </p:cNvSpPr>
            <p:nvPr/>
          </p:nvSpPr>
          <p:spPr bwMode="auto">
            <a:xfrm>
              <a:off x="5267325" y="1220788"/>
              <a:ext cx="112713" cy="69691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58" y="433"/>
                </a:cxn>
                <a:cxn ang="0">
                  <a:pos x="48" y="439"/>
                </a:cxn>
                <a:cxn ang="0">
                  <a:pos x="36" y="439"/>
                </a:cxn>
                <a:cxn ang="0">
                  <a:pos x="23" y="439"/>
                </a:cxn>
                <a:cxn ang="0">
                  <a:pos x="10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8" y="0"/>
                </a:cxn>
              </a:cxnLst>
              <a:rect l="0" t="0" r="r" b="b"/>
              <a:pathLst>
                <a:path w="71" h="439">
                  <a:moveTo>
                    <a:pt x="68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58" y="433"/>
                  </a:lnTo>
                  <a:lnTo>
                    <a:pt x="48" y="439"/>
                  </a:lnTo>
                  <a:lnTo>
                    <a:pt x="36" y="439"/>
                  </a:lnTo>
                  <a:lnTo>
                    <a:pt x="23" y="439"/>
                  </a:lnTo>
                  <a:lnTo>
                    <a:pt x="10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8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/>
            <p:cNvSpPr>
              <a:spLocks/>
            </p:cNvSpPr>
            <p:nvPr/>
          </p:nvSpPr>
          <p:spPr bwMode="auto">
            <a:xfrm>
              <a:off x="5503863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7" y="423"/>
                </a:cxn>
                <a:cxn ang="0">
                  <a:pos x="58" y="433"/>
                </a:cxn>
                <a:cxn ang="0">
                  <a:pos x="48" y="439"/>
                </a:cxn>
                <a:cxn ang="0">
                  <a:pos x="35" y="439"/>
                </a:cxn>
                <a:cxn ang="0">
                  <a:pos x="22" y="439"/>
                </a:cxn>
                <a:cxn ang="0">
                  <a:pos x="9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7" y="423"/>
                  </a:lnTo>
                  <a:lnTo>
                    <a:pt x="58" y="433"/>
                  </a:lnTo>
                  <a:lnTo>
                    <a:pt x="48" y="439"/>
                  </a:lnTo>
                  <a:lnTo>
                    <a:pt x="35" y="439"/>
                  </a:lnTo>
                  <a:lnTo>
                    <a:pt x="22" y="439"/>
                  </a:lnTo>
                  <a:lnTo>
                    <a:pt x="9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/>
            <p:cNvSpPr>
              <a:spLocks/>
            </p:cNvSpPr>
            <p:nvPr/>
          </p:nvSpPr>
          <p:spPr bwMode="auto">
            <a:xfrm>
              <a:off x="5503863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7" y="423"/>
                </a:cxn>
                <a:cxn ang="0">
                  <a:pos x="58" y="433"/>
                </a:cxn>
                <a:cxn ang="0">
                  <a:pos x="48" y="439"/>
                </a:cxn>
                <a:cxn ang="0">
                  <a:pos x="35" y="439"/>
                </a:cxn>
                <a:cxn ang="0">
                  <a:pos x="22" y="439"/>
                </a:cxn>
                <a:cxn ang="0">
                  <a:pos x="9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7" y="423"/>
                  </a:lnTo>
                  <a:lnTo>
                    <a:pt x="58" y="433"/>
                  </a:lnTo>
                  <a:lnTo>
                    <a:pt x="48" y="439"/>
                  </a:lnTo>
                  <a:lnTo>
                    <a:pt x="35" y="439"/>
                  </a:lnTo>
                  <a:lnTo>
                    <a:pt x="22" y="439"/>
                  </a:lnTo>
                  <a:lnTo>
                    <a:pt x="9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/>
            <p:cNvSpPr>
              <a:spLocks/>
            </p:cNvSpPr>
            <p:nvPr/>
          </p:nvSpPr>
          <p:spPr bwMode="auto">
            <a:xfrm>
              <a:off x="5738813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62" y="433"/>
                </a:cxn>
                <a:cxn ang="0">
                  <a:pos x="49" y="439"/>
                </a:cxn>
                <a:cxn ang="0">
                  <a:pos x="36" y="439"/>
                </a:cxn>
                <a:cxn ang="0">
                  <a:pos x="23" y="439"/>
                </a:cxn>
                <a:cxn ang="0">
                  <a:pos x="13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62" y="433"/>
                  </a:lnTo>
                  <a:lnTo>
                    <a:pt x="49" y="439"/>
                  </a:lnTo>
                  <a:lnTo>
                    <a:pt x="36" y="439"/>
                  </a:lnTo>
                  <a:lnTo>
                    <a:pt x="23" y="439"/>
                  </a:lnTo>
                  <a:lnTo>
                    <a:pt x="13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/>
            <p:cNvSpPr>
              <a:spLocks/>
            </p:cNvSpPr>
            <p:nvPr/>
          </p:nvSpPr>
          <p:spPr bwMode="auto">
            <a:xfrm>
              <a:off x="5738813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62" y="433"/>
                </a:cxn>
                <a:cxn ang="0">
                  <a:pos x="49" y="439"/>
                </a:cxn>
                <a:cxn ang="0">
                  <a:pos x="36" y="439"/>
                </a:cxn>
                <a:cxn ang="0">
                  <a:pos x="23" y="439"/>
                </a:cxn>
                <a:cxn ang="0">
                  <a:pos x="13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62" y="433"/>
                  </a:lnTo>
                  <a:lnTo>
                    <a:pt x="49" y="439"/>
                  </a:lnTo>
                  <a:lnTo>
                    <a:pt x="36" y="439"/>
                  </a:lnTo>
                  <a:lnTo>
                    <a:pt x="23" y="439"/>
                  </a:lnTo>
                  <a:lnTo>
                    <a:pt x="13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/>
            <p:cNvSpPr>
              <a:spLocks/>
            </p:cNvSpPr>
            <p:nvPr/>
          </p:nvSpPr>
          <p:spPr bwMode="auto">
            <a:xfrm>
              <a:off x="5975350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61" y="433"/>
                </a:cxn>
                <a:cxn ang="0">
                  <a:pos x="48" y="439"/>
                </a:cxn>
                <a:cxn ang="0">
                  <a:pos x="35" y="439"/>
                </a:cxn>
                <a:cxn ang="0">
                  <a:pos x="22" y="439"/>
                </a:cxn>
                <a:cxn ang="0">
                  <a:pos x="13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61" y="433"/>
                  </a:lnTo>
                  <a:lnTo>
                    <a:pt x="48" y="439"/>
                  </a:lnTo>
                  <a:lnTo>
                    <a:pt x="35" y="439"/>
                  </a:lnTo>
                  <a:lnTo>
                    <a:pt x="22" y="439"/>
                  </a:lnTo>
                  <a:lnTo>
                    <a:pt x="13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32"/>
            <p:cNvSpPr>
              <a:spLocks/>
            </p:cNvSpPr>
            <p:nvPr/>
          </p:nvSpPr>
          <p:spPr bwMode="auto">
            <a:xfrm>
              <a:off x="5975350" y="1220788"/>
              <a:ext cx="112713" cy="69691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71" y="410"/>
                </a:cxn>
                <a:cxn ang="0">
                  <a:pos x="68" y="423"/>
                </a:cxn>
                <a:cxn ang="0">
                  <a:pos x="61" y="433"/>
                </a:cxn>
                <a:cxn ang="0">
                  <a:pos x="48" y="439"/>
                </a:cxn>
                <a:cxn ang="0">
                  <a:pos x="35" y="439"/>
                </a:cxn>
                <a:cxn ang="0">
                  <a:pos x="22" y="439"/>
                </a:cxn>
                <a:cxn ang="0">
                  <a:pos x="13" y="433"/>
                </a:cxn>
                <a:cxn ang="0">
                  <a:pos x="3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71" y="0"/>
                </a:cxn>
              </a:cxnLst>
              <a:rect l="0" t="0" r="r" b="b"/>
              <a:pathLst>
                <a:path w="71" h="439">
                  <a:moveTo>
                    <a:pt x="71" y="0"/>
                  </a:moveTo>
                  <a:lnTo>
                    <a:pt x="71" y="410"/>
                  </a:lnTo>
                  <a:lnTo>
                    <a:pt x="68" y="423"/>
                  </a:lnTo>
                  <a:lnTo>
                    <a:pt x="61" y="433"/>
                  </a:lnTo>
                  <a:lnTo>
                    <a:pt x="48" y="439"/>
                  </a:lnTo>
                  <a:lnTo>
                    <a:pt x="35" y="439"/>
                  </a:lnTo>
                  <a:lnTo>
                    <a:pt x="22" y="439"/>
                  </a:lnTo>
                  <a:lnTo>
                    <a:pt x="13" y="433"/>
                  </a:lnTo>
                  <a:lnTo>
                    <a:pt x="3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71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/>
            <p:cNvSpPr>
              <a:spLocks/>
            </p:cNvSpPr>
            <p:nvPr/>
          </p:nvSpPr>
          <p:spPr bwMode="auto">
            <a:xfrm>
              <a:off x="6216650" y="1220788"/>
              <a:ext cx="112713" cy="69691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410"/>
                </a:cxn>
                <a:cxn ang="0">
                  <a:pos x="67" y="423"/>
                </a:cxn>
                <a:cxn ang="0">
                  <a:pos x="58" y="433"/>
                </a:cxn>
                <a:cxn ang="0">
                  <a:pos x="45" y="439"/>
                </a:cxn>
                <a:cxn ang="0">
                  <a:pos x="32" y="439"/>
                </a:cxn>
                <a:cxn ang="0">
                  <a:pos x="19" y="439"/>
                </a:cxn>
                <a:cxn ang="0">
                  <a:pos x="9" y="433"/>
                </a:cxn>
                <a:cxn ang="0">
                  <a:pos x="0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7" y="0"/>
                </a:cxn>
              </a:cxnLst>
              <a:rect l="0" t="0" r="r" b="b"/>
              <a:pathLst>
                <a:path w="71" h="439">
                  <a:moveTo>
                    <a:pt x="67" y="0"/>
                  </a:moveTo>
                  <a:lnTo>
                    <a:pt x="71" y="410"/>
                  </a:lnTo>
                  <a:lnTo>
                    <a:pt x="67" y="423"/>
                  </a:lnTo>
                  <a:lnTo>
                    <a:pt x="58" y="433"/>
                  </a:lnTo>
                  <a:lnTo>
                    <a:pt x="45" y="439"/>
                  </a:lnTo>
                  <a:lnTo>
                    <a:pt x="32" y="439"/>
                  </a:lnTo>
                  <a:lnTo>
                    <a:pt x="19" y="439"/>
                  </a:lnTo>
                  <a:lnTo>
                    <a:pt x="9" y="433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/>
            <p:cNvSpPr>
              <a:spLocks/>
            </p:cNvSpPr>
            <p:nvPr/>
          </p:nvSpPr>
          <p:spPr bwMode="auto">
            <a:xfrm>
              <a:off x="6216650" y="1220788"/>
              <a:ext cx="112713" cy="696913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71" y="410"/>
                </a:cxn>
                <a:cxn ang="0">
                  <a:pos x="67" y="423"/>
                </a:cxn>
                <a:cxn ang="0">
                  <a:pos x="58" y="433"/>
                </a:cxn>
                <a:cxn ang="0">
                  <a:pos x="45" y="439"/>
                </a:cxn>
                <a:cxn ang="0">
                  <a:pos x="32" y="439"/>
                </a:cxn>
                <a:cxn ang="0">
                  <a:pos x="19" y="439"/>
                </a:cxn>
                <a:cxn ang="0">
                  <a:pos x="9" y="433"/>
                </a:cxn>
                <a:cxn ang="0">
                  <a:pos x="0" y="423"/>
                </a:cxn>
                <a:cxn ang="0">
                  <a:pos x="0" y="410"/>
                </a:cxn>
                <a:cxn ang="0">
                  <a:pos x="0" y="0"/>
                </a:cxn>
                <a:cxn ang="0">
                  <a:pos x="67" y="0"/>
                </a:cxn>
              </a:cxnLst>
              <a:rect l="0" t="0" r="r" b="b"/>
              <a:pathLst>
                <a:path w="71" h="439">
                  <a:moveTo>
                    <a:pt x="67" y="0"/>
                  </a:moveTo>
                  <a:lnTo>
                    <a:pt x="71" y="410"/>
                  </a:lnTo>
                  <a:lnTo>
                    <a:pt x="67" y="423"/>
                  </a:lnTo>
                  <a:lnTo>
                    <a:pt x="58" y="433"/>
                  </a:lnTo>
                  <a:lnTo>
                    <a:pt x="45" y="439"/>
                  </a:lnTo>
                  <a:lnTo>
                    <a:pt x="32" y="439"/>
                  </a:lnTo>
                  <a:lnTo>
                    <a:pt x="19" y="439"/>
                  </a:lnTo>
                  <a:lnTo>
                    <a:pt x="9" y="433"/>
                  </a:lnTo>
                  <a:lnTo>
                    <a:pt x="0" y="423"/>
                  </a:lnTo>
                  <a:lnTo>
                    <a:pt x="0" y="410"/>
                  </a:lnTo>
                  <a:lnTo>
                    <a:pt x="0" y="0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640137" y="3124200"/>
            <a:ext cx="1389063" cy="1581150"/>
            <a:chOff x="6067425" y="2838450"/>
            <a:chExt cx="1389063" cy="758825"/>
          </a:xfrm>
        </p:grpSpPr>
        <p:sp>
          <p:nvSpPr>
            <p:cNvPr id="179" name="Rectangle 51"/>
            <p:cNvSpPr>
              <a:spLocks noChangeArrowheads="1"/>
            </p:cNvSpPr>
            <p:nvPr/>
          </p:nvSpPr>
          <p:spPr bwMode="auto">
            <a:xfrm>
              <a:off x="6072188" y="2838450"/>
              <a:ext cx="1384300" cy="7588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52"/>
            <p:cNvSpPr>
              <a:spLocks noChangeArrowheads="1"/>
            </p:cNvSpPr>
            <p:nvPr/>
          </p:nvSpPr>
          <p:spPr bwMode="auto">
            <a:xfrm>
              <a:off x="6072188" y="2838450"/>
              <a:ext cx="1384300" cy="758825"/>
            </a:xfrm>
            <a:prstGeom prst="rect">
              <a:avLst/>
            </a:prstGeom>
            <a:noFill/>
            <a:ln w="3">
              <a:solidFill>
                <a:srgbClr val="1F1A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3"/>
            <p:cNvSpPr>
              <a:spLocks noEditPoints="1"/>
            </p:cNvSpPr>
            <p:nvPr/>
          </p:nvSpPr>
          <p:spPr bwMode="auto">
            <a:xfrm>
              <a:off x="6067425" y="2838450"/>
              <a:ext cx="1389063" cy="75882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436"/>
                </a:cxn>
                <a:cxn ang="0">
                  <a:pos x="26" y="452"/>
                </a:cxn>
                <a:cxn ang="0">
                  <a:pos x="23" y="468"/>
                </a:cxn>
                <a:cxn ang="0">
                  <a:pos x="10" y="475"/>
                </a:cxn>
                <a:cxn ang="0">
                  <a:pos x="0" y="0"/>
                </a:cxn>
                <a:cxn ang="0">
                  <a:pos x="178" y="0"/>
                </a:cxn>
                <a:cxn ang="0">
                  <a:pos x="174" y="436"/>
                </a:cxn>
                <a:cxn ang="0">
                  <a:pos x="168" y="455"/>
                </a:cxn>
                <a:cxn ang="0">
                  <a:pos x="155" y="468"/>
                </a:cxn>
                <a:cxn ang="0">
                  <a:pos x="136" y="478"/>
                </a:cxn>
                <a:cxn ang="0">
                  <a:pos x="123" y="475"/>
                </a:cxn>
                <a:cxn ang="0">
                  <a:pos x="110" y="465"/>
                </a:cxn>
                <a:cxn ang="0">
                  <a:pos x="100" y="452"/>
                </a:cxn>
                <a:cxn ang="0">
                  <a:pos x="97" y="436"/>
                </a:cxn>
                <a:cxn ang="0">
                  <a:pos x="97" y="0"/>
                </a:cxn>
                <a:cxn ang="0">
                  <a:pos x="326" y="0"/>
                </a:cxn>
                <a:cxn ang="0">
                  <a:pos x="326" y="436"/>
                </a:cxn>
                <a:cxn ang="0">
                  <a:pos x="320" y="452"/>
                </a:cxn>
                <a:cxn ang="0">
                  <a:pos x="307" y="468"/>
                </a:cxn>
                <a:cxn ang="0">
                  <a:pos x="291" y="478"/>
                </a:cxn>
                <a:cxn ang="0">
                  <a:pos x="275" y="475"/>
                </a:cxn>
                <a:cxn ang="0">
                  <a:pos x="262" y="465"/>
                </a:cxn>
                <a:cxn ang="0">
                  <a:pos x="252" y="449"/>
                </a:cxn>
                <a:cxn ang="0">
                  <a:pos x="245" y="436"/>
                </a:cxn>
                <a:cxn ang="0">
                  <a:pos x="245" y="0"/>
                </a:cxn>
                <a:cxn ang="0">
                  <a:pos x="478" y="0"/>
                </a:cxn>
                <a:cxn ang="0">
                  <a:pos x="475" y="436"/>
                </a:cxn>
                <a:cxn ang="0">
                  <a:pos x="468" y="452"/>
                </a:cxn>
                <a:cxn ang="0">
                  <a:pos x="459" y="468"/>
                </a:cxn>
                <a:cxn ang="0">
                  <a:pos x="442" y="475"/>
                </a:cxn>
                <a:cxn ang="0">
                  <a:pos x="426" y="475"/>
                </a:cxn>
                <a:cxn ang="0">
                  <a:pos x="413" y="468"/>
                </a:cxn>
                <a:cxn ang="0">
                  <a:pos x="404" y="452"/>
                </a:cxn>
                <a:cxn ang="0">
                  <a:pos x="397" y="436"/>
                </a:cxn>
                <a:cxn ang="0">
                  <a:pos x="394" y="0"/>
                </a:cxn>
                <a:cxn ang="0">
                  <a:pos x="627" y="0"/>
                </a:cxn>
                <a:cxn ang="0">
                  <a:pos x="627" y="436"/>
                </a:cxn>
                <a:cxn ang="0">
                  <a:pos x="617" y="452"/>
                </a:cxn>
                <a:cxn ang="0">
                  <a:pos x="604" y="468"/>
                </a:cxn>
                <a:cxn ang="0">
                  <a:pos x="588" y="478"/>
                </a:cxn>
                <a:cxn ang="0">
                  <a:pos x="572" y="475"/>
                </a:cxn>
                <a:cxn ang="0">
                  <a:pos x="559" y="468"/>
                </a:cxn>
                <a:cxn ang="0">
                  <a:pos x="549" y="452"/>
                </a:cxn>
                <a:cxn ang="0">
                  <a:pos x="546" y="436"/>
                </a:cxn>
                <a:cxn ang="0">
                  <a:pos x="543" y="0"/>
                </a:cxn>
                <a:cxn ang="0">
                  <a:pos x="778" y="0"/>
                </a:cxn>
                <a:cxn ang="0">
                  <a:pos x="775" y="436"/>
                </a:cxn>
                <a:cxn ang="0">
                  <a:pos x="769" y="452"/>
                </a:cxn>
                <a:cxn ang="0">
                  <a:pos x="756" y="468"/>
                </a:cxn>
                <a:cxn ang="0">
                  <a:pos x="743" y="475"/>
                </a:cxn>
                <a:cxn ang="0">
                  <a:pos x="727" y="475"/>
                </a:cxn>
                <a:cxn ang="0">
                  <a:pos x="714" y="468"/>
                </a:cxn>
                <a:cxn ang="0">
                  <a:pos x="704" y="452"/>
                </a:cxn>
                <a:cxn ang="0">
                  <a:pos x="694" y="436"/>
                </a:cxn>
                <a:cxn ang="0">
                  <a:pos x="694" y="0"/>
                </a:cxn>
                <a:cxn ang="0">
                  <a:pos x="875" y="0"/>
                </a:cxn>
                <a:cxn ang="0">
                  <a:pos x="869" y="475"/>
                </a:cxn>
                <a:cxn ang="0">
                  <a:pos x="859" y="465"/>
                </a:cxn>
                <a:cxn ang="0">
                  <a:pos x="850" y="452"/>
                </a:cxn>
                <a:cxn ang="0">
                  <a:pos x="846" y="436"/>
                </a:cxn>
                <a:cxn ang="0">
                  <a:pos x="846" y="0"/>
                </a:cxn>
              </a:cxnLst>
              <a:rect l="0" t="0" r="r" b="b"/>
              <a:pathLst>
                <a:path w="875" h="478">
                  <a:moveTo>
                    <a:pt x="0" y="0"/>
                  </a:moveTo>
                  <a:lnTo>
                    <a:pt x="26" y="0"/>
                  </a:lnTo>
                  <a:lnTo>
                    <a:pt x="26" y="430"/>
                  </a:lnTo>
                  <a:lnTo>
                    <a:pt x="26" y="436"/>
                  </a:lnTo>
                  <a:lnTo>
                    <a:pt x="26" y="446"/>
                  </a:lnTo>
                  <a:lnTo>
                    <a:pt x="26" y="452"/>
                  </a:lnTo>
                  <a:lnTo>
                    <a:pt x="26" y="462"/>
                  </a:lnTo>
                  <a:lnTo>
                    <a:pt x="23" y="468"/>
                  </a:lnTo>
                  <a:lnTo>
                    <a:pt x="16" y="471"/>
                  </a:lnTo>
                  <a:lnTo>
                    <a:pt x="10" y="475"/>
                  </a:lnTo>
                  <a:lnTo>
                    <a:pt x="0" y="478"/>
                  </a:lnTo>
                  <a:lnTo>
                    <a:pt x="0" y="0"/>
                  </a:lnTo>
                  <a:close/>
                  <a:moveTo>
                    <a:pt x="97" y="0"/>
                  </a:moveTo>
                  <a:lnTo>
                    <a:pt x="178" y="0"/>
                  </a:lnTo>
                  <a:lnTo>
                    <a:pt x="178" y="430"/>
                  </a:lnTo>
                  <a:lnTo>
                    <a:pt x="174" y="436"/>
                  </a:lnTo>
                  <a:lnTo>
                    <a:pt x="171" y="446"/>
                  </a:lnTo>
                  <a:lnTo>
                    <a:pt x="168" y="455"/>
                  </a:lnTo>
                  <a:lnTo>
                    <a:pt x="161" y="462"/>
                  </a:lnTo>
                  <a:lnTo>
                    <a:pt x="155" y="468"/>
                  </a:lnTo>
                  <a:lnTo>
                    <a:pt x="145" y="475"/>
                  </a:lnTo>
                  <a:lnTo>
                    <a:pt x="136" y="478"/>
                  </a:lnTo>
                  <a:lnTo>
                    <a:pt x="129" y="478"/>
                  </a:lnTo>
                  <a:lnTo>
                    <a:pt x="123" y="475"/>
                  </a:lnTo>
                  <a:lnTo>
                    <a:pt x="116" y="471"/>
                  </a:lnTo>
                  <a:lnTo>
                    <a:pt x="110" y="465"/>
                  </a:lnTo>
                  <a:lnTo>
                    <a:pt x="107" y="459"/>
                  </a:lnTo>
                  <a:lnTo>
                    <a:pt x="100" y="452"/>
                  </a:lnTo>
                  <a:lnTo>
                    <a:pt x="100" y="443"/>
                  </a:lnTo>
                  <a:lnTo>
                    <a:pt x="97" y="436"/>
                  </a:lnTo>
                  <a:lnTo>
                    <a:pt x="97" y="430"/>
                  </a:lnTo>
                  <a:lnTo>
                    <a:pt x="97" y="0"/>
                  </a:lnTo>
                  <a:close/>
                  <a:moveTo>
                    <a:pt x="245" y="0"/>
                  </a:moveTo>
                  <a:lnTo>
                    <a:pt x="326" y="0"/>
                  </a:lnTo>
                  <a:lnTo>
                    <a:pt x="326" y="430"/>
                  </a:lnTo>
                  <a:lnTo>
                    <a:pt x="326" y="436"/>
                  </a:lnTo>
                  <a:lnTo>
                    <a:pt x="323" y="443"/>
                  </a:lnTo>
                  <a:lnTo>
                    <a:pt x="320" y="452"/>
                  </a:lnTo>
                  <a:lnTo>
                    <a:pt x="313" y="462"/>
                  </a:lnTo>
                  <a:lnTo>
                    <a:pt x="307" y="468"/>
                  </a:lnTo>
                  <a:lnTo>
                    <a:pt x="300" y="475"/>
                  </a:lnTo>
                  <a:lnTo>
                    <a:pt x="291" y="478"/>
                  </a:lnTo>
                  <a:lnTo>
                    <a:pt x="281" y="478"/>
                  </a:lnTo>
                  <a:lnTo>
                    <a:pt x="275" y="475"/>
                  </a:lnTo>
                  <a:lnTo>
                    <a:pt x="268" y="471"/>
                  </a:lnTo>
                  <a:lnTo>
                    <a:pt x="262" y="465"/>
                  </a:lnTo>
                  <a:lnTo>
                    <a:pt x="258" y="459"/>
                  </a:lnTo>
                  <a:lnTo>
                    <a:pt x="252" y="449"/>
                  </a:lnTo>
                  <a:lnTo>
                    <a:pt x="249" y="443"/>
                  </a:lnTo>
                  <a:lnTo>
                    <a:pt x="245" y="436"/>
                  </a:lnTo>
                  <a:lnTo>
                    <a:pt x="245" y="430"/>
                  </a:lnTo>
                  <a:lnTo>
                    <a:pt x="245" y="0"/>
                  </a:lnTo>
                  <a:close/>
                  <a:moveTo>
                    <a:pt x="394" y="0"/>
                  </a:moveTo>
                  <a:lnTo>
                    <a:pt x="478" y="0"/>
                  </a:lnTo>
                  <a:lnTo>
                    <a:pt x="478" y="430"/>
                  </a:lnTo>
                  <a:lnTo>
                    <a:pt x="475" y="436"/>
                  </a:lnTo>
                  <a:lnTo>
                    <a:pt x="475" y="443"/>
                  </a:lnTo>
                  <a:lnTo>
                    <a:pt x="468" y="452"/>
                  </a:lnTo>
                  <a:lnTo>
                    <a:pt x="465" y="459"/>
                  </a:lnTo>
                  <a:lnTo>
                    <a:pt x="459" y="468"/>
                  </a:lnTo>
                  <a:lnTo>
                    <a:pt x="449" y="471"/>
                  </a:lnTo>
                  <a:lnTo>
                    <a:pt x="442" y="475"/>
                  </a:lnTo>
                  <a:lnTo>
                    <a:pt x="436" y="478"/>
                  </a:lnTo>
                  <a:lnTo>
                    <a:pt x="426" y="475"/>
                  </a:lnTo>
                  <a:lnTo>
                    <a:pt x="420" y="471"/>
                  </a:lnTo>
                  <a:lnTo>
                    <a:pt x="413" y="468"/>
                  </a:lnTo>
                  <a:lnTo>
                    <a:pt x="407" y="459"/>
                  </a:lnTo>
                  <a:lnTo>
                    <a:pt x="404" y="452"/>
                  </a:lnTo>
                  <a:lnTo>
                    <a:pt x="400" y="443"/>
                  </a:lnTo>
                  <a:lnTo>
                    <a:pt x="397" y="436"/>
                  </a:lnTo>
                  <a:lnTo>
                    <a:pt x="397" y="430"/>
                  </a:lnTo>
                  <a:lnTo>
                    <a:pt x="394" y="0"/>
                  </a:lnTo>
                  <a:close/>
                  <a:moveTo>
                    <a:pt x="543" y="0"/>
                  </a:moveTo>
                  <a:lnTo>
                    <a:pt x="627" y="0"/>
                  </a:lnTo>
                  <a:lnTo>
                    <a:pt x="627" y="430"/>
                  </a:lnTo>
                  <a:lnTo>
                    <a:pt x="627" y="436"/>
                  </a:lnTo>
                  <a:lnTo>
                    <a:pt x="623" y="446"/>
                  </a:lnTo>
                  <a:lnTo>
                    <a:pt x="617" y="452"/>
                  </a:lnTo>
                  <a:lnTo>
                    <a:pt x="610" y="462"/>
                  </a:lnTo>
                  <a:lnTo>
                    <a:pt x="604" y="468"/>
                  </a:lnTo>
                  <a:lnTo>
                    <a:pt x="598" y="471"/>
                  </a:lnTo>
                  <a:lnTo>
                    <a:pt x="588" y="478"/>
                  </a:lnTo>
                  <a:lnTo>
                    <a:pt x="581" y="478"/>
                  </a:lnTo>
                  <a:lnTo>
                    <a:pt x="572" y="475"/>
                  </a:lnTo>
                  <a:lnTo>
                    <a:pt x="565" y="471"/>
                  </a:lnTo>
                  <a:lnTo>
                    <a:pt x="559" y="468"/>
                  </a:lnTo>
                  <a:lnTo>
                    <a:pt x="556" y="459"/>
                  </a:lnTo>
                  <a:lnTo>
                    <a:pt x="549" y="452"/>
                  </a:lnTo>
                  <a:lnTo>
                    <a:pt x="546" y="446"/>
                  </a:lnTo>
                  <a:lnTo>
                    <a:pt x="546" y="436"/>
                  </a:lnTo>
                  <a:lnTo>
                    <a:pt x="546" y="430"/>
                  </a:lnTo>
                  <a:lnTo>
                    <a:pt x="543" y="0"/>
                  </a:lnTo>
                  <a:close/>
                  <a:moveTo>
                    <a:pt x="694" y="0"/>
                  </a:moveTo>
                  <a:lnTo>
                    <a:pt x="778" y="0"/>
                  </a:lnTo>
                  <a:lnTo>
                    <a:pt x="778" y="430"/>
                  </a:lnTo>
                  <a:lnTo>
                    <a:pt x="775" y="436"/>
                  </a:lnTo>
                  <a:lnTo>
                    <a:pt x="772" y="443"/>
                  </a:lnTo>
                  <a:lnTo>
                    <a:pt x="769" y="452"/>
                  </a:lnTo>
                  <a:lnTo>
                    <a:pt x="762" y="459"/>
                  </a:lnTo>
                  <a:lnTo>
                    <a:pt x="756" y="468"/>
                  </a:lnTo>
                  <a:lnTo>
                    <a:pt x="749" y="471"/>
                  </a:lnTo>
                  <a:lnTo>
                    <a:pt x="743" y="475"/>
                  </a:lnTo>
                  <a:lnTo>
                    <a:pt x="733" y="478"/>
                  </a:lnTo>
                  <a:lnTo>
                    <a:pt x="727" y="475"/>
                  </a:lnTo>
                  <a:lnTo>
                    <a:pt x="720" y="471"/>
                  </a:lnTo>
                  <a:lnTo>
                    <a:pt x="714" y="468"/>
                  </a:lnTo>
                  <a:lnTo>
                    <a:pt x="707" y="459"/>
                  </a:lnTo>
                  <a:lnTo>
                    <a:pt x="704" y="452"/>
                  </a:lnTo>
                  <a:lnTo>
                    <a:pt x="698" y="443"/>
                  </a:lnTo>
                  <a:lnTo>
                    <a:pt x="694" y="436"/>
                  </a:lnTo>
                  <a:lnTo>
                    <a:pt x="694" y="430"/>
                  </a:lnTo>
                  <a:lnTo>
                    <a:pt x="694" y="0"/>
                  </a:lnTo>
                  <a:close/>
                  <a:moveTo>
                    <a:pt x="846" y="0"/>
                  </a:moveTo>
                  <a:lnTo>
                    <a:pt x="875" y="0"/>
                  </a:lnTo>
                  <a:lnTo>
                    <a:pt x="875" y="478"/>
                  </a:lnTo>
                  <a:lnTo>
                    <a:pt x="869" y="475"/>
                  </a:lnTo>
                  <a:lnTo>
                    <a:pt x="862" y="471"/>
                  </a:lnTo>
                  <a:lnTo>
                    <a:pt x="859" y="465"/>
                  </a:lnTo>
                  <a:lnTo>
                    <a:pt x="853" y="459"/>
                  </a:lnTo>
                  <a:lnTo>
                    <a:pt x="850" y="452"/>
                  </a:lnTo>
                  <a:lnTo>
                    <a:pt x="846" y="443"/>
                  </a:lnTo>
                  <a:lnTo>
                    <a:pt x="846" y="436"/>
                  </a:lnTo>
                  <a:lnTo>
                    <a:pt x="846" y="430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E5E4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4"/>
            <p:cNvSpPr>
              <a:spLocks/>
            </p:cNvSpPr>
            <p:nvPr/>
          </p:nvSpPr>
          <p:spPr bwMode="auto">
            <a:xfrm>
              <a:off x="6067425" y="2838450"/>
              <a:ext cx="41275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0"/>
                </a:cxn>
                <a:cxn ang="0">
                  <a:pos x="26" y="430"/>
                </a:cxn>
                <a:cxn ang="0">
                  <a:pos x="26" y="436"/>
                </a:cxn>
                <a:cxn ang="0">
                  <a:pos x="26" y="446"/>
                </a:cxn>
                <a:cxn ang="0">
                  <a:pos x="26" y="452"/>
                </a:cxn>
                <a:cxn ang="0">
                  <a:pos x="26" y="462"/>
                </a:cxn>
                <a:cxn ang="0">
                  <a:pos x="23" y="468"/>
                </a:cxn>
                <a:cxn ang="0">
                  <a:pos x="16" y="471"/>
                </a:cxn>
                <a:cxn ang="0">
                  <a:pos x="10" y="475"/>
                </a:cxn>
                <a:cxn ang="0">
                  <a:pos x="0" y="478"/>
                </a:cxn>
                <a:cxn ang="0">
                  <a:pos x="0" y="0"/>
                </a:cxn>
              </a:cxnLst>
              <a:rect l="0" t="0" r="r" b="b"/>
              <a:pathLst>
                <a:path w="26" h="478">
                  <a:moveTo>
                    <a:pt x="0" y="0"/>
                  </a:moveTo>
                  <a:lnTo>
                    <a:pt x="26" y="0"/>
                  </a:lnTo>
                  <a:lnTo>
                    <a:pt x="26" y="430"/>
                  </a:lnTo>
                  <a:lnTo>
                    <a:pt x="26" y="436"/>
                  </a:lnTo>
                  <a:lnTo>
                    <a:pt x="26" y="446"/>
                  </a:lnTo>
                  <a:lnTo>
                    <a:pt x="26" y="452"/>
                  </a:lnTo>
                  <a:lnTo>
                    <a:pt x="26" y="462"/>
                  </a:lnTo>
                  <a:lnTo>
                    <a:pt x="23" y="468"/>
                  </a:lnTo>
                  <a:lnTo>
                    <a:pt x="16" y="471"/>
                  </a:lnTo>
                  <a:lnTo>
                    <a:pt x="10" y="475"/>
                  </a:lnTo>
                  <a:lnTo>
                    <a:pt x="0" y="478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5"/>
            <p:cNvSpPr>
              <a:spLocks/>
            </p:cNvSpPr>
            <p:nvPr/>
          </p:nvSpPr>
          <p:spPr bwMode="auto">
            <a:xfrm>
              <a:off x="6221413" y="2838450"/>
              <a:ext cx="128588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0"/>
                </a:cxn>
                <a:cxn ang="0">
                  <a:pos x="81" y="430"/>
                </a:cxn>
                <a:cxn ang="0">
                  <a:pos x="77" y="436"/>
                </a:cxn>
                <a:cxn ang="0">
                  <a:pos x="74" y="446"/>
                </a:cxn>
                <a:cxn ang="0">
                  <a:pos x="71" y="455"/>
                </a:cxn>
                <a:cxn ang="0">
                  <a:pos x="64" y="462"/>
                </a:cxn>
                <a:cxn ang="0">
                  <a:pos x="58" y="468"/>
                </a:cxn>
                <a:cxn ang="0">
                  <a:pos x="48" y="475"/>
                </a:cxn>
                <a:cxn ang="0">
                  <a:pos x="39" y="478"/>
                </a:cxn>
                <a:cxn ang="0">
                  <a:pos x="32" y="478"/>
                </a:cxn>
                <a:cxn ang="0">
                  <a:pos x="26" y="475"/>
                </a:cxn>
                <a:cxn ang="0">
                  <a:pos x="19" y="471"/>
                </a:cxn>
                <a:cxn ang="0">
                  <a:pos x="13" y="465"/>
                </a:cxn>
                <a:cxn ang="0">
                  <a:pos x="10" y="459"/>
                </a:cxn>
                <a:cxn ang="0">
                  <a:pos x="3" y="452"/>
                </a:cxn>
                <a:cxn ang="0">
                  <a:pos x="3" y="443"/>
                </a:cxn>
                <a:cxn ang="0">
                  <a:pos x="0" y="436"/>
                </a:cxn>
                <a:cxn ang="0">
                  <a:pos x="0" y="430"/>
                </a:cxn>
                <a:cxn ang="0">
                  <a:pos x="0" y="0"/>
                </a:cxn>
              </a:cxnLst>
              <a:rect l="0" t="0" r="r" b="b"/>
              <a:pathLst>
                <a:path w="81" h="478">
                  <a:moveTo>
                    <a:pt x="0" y="0"/>
                  </a:moveTo>
                  <a:lnTo>
                    <a:pt x="81" y="0"/>
                  </a:lnTo>
                  <a:lnTo>
                    <a:pt x="81" y="430"/>
                  </a:lnTo>
                  <a:lnTo>
                    <a:pt x="77" y="436"/>
                  </a:lnTo>
                  <a:lnTo>
                    <a:pt x="74" y="446"/>
                  </a:lnTo>
                  <a:lnTo>
                    <a:pt x="71" y="455"/>
                  </a:lnTo>
                  <a:lnTo>
                    <a:pt x="64" y="462"/>
                  </a:lnTo>
                  <a:lnTo>
                    <a:pt x="58" y="468"/>
                  </a:lnTo>
                  <a:lnTo>
                    <a:pt x="48" y="475"/>
                  </a:lnTo>
                  <a:lnTo>
                    <a:pt x="39" y="478"/>
                  </a:lnTo>
                  <a:lnTo>
                    <a:pt x="32" y="478"/>
                  </a:lnTo>
                  <a:lnTo>
                    <a:pt x="26" y="475"/>
                  </a:lnTo>
                  <a:lnTo>
                    <a:pt x="19" y="471"/>
                  </a:lnTo>
                  <a:lnTo>
                    <a:pt x="13" y="465"/>
                  </a:lnTo>
                  <a:lnTo>
                    <a:pt x="10" y="459"/>
                  </a:lnTo>
                  <a:lnTo>
                    <a:pt x="3" y="452"/>
                  </a:lnTo>
                  <a:lnTo>
                    <a:pt x="3" y="443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56"/>
            <p:cNvSpPr>
              <a:spLocks/>
            </p:cNvSpPr>
            <p:nvPr/>
          </p:nvSpPr>
          <p:spPr bwMode="auto">
            <a:xfrm>
              <a:off x="6456363" y="2838450"/>
              <a:ext cx="128588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0"/>
                </a:cxn>
                <a:cxn ang="0">
                  <a:pos x="81" y="430"/>
                </a:cxn>
                <a:cxn ang="0">
                  <a:pos x="81" y="436"/>
                </a:cxn>
                <a:cxn ang="0">
                  <a:pos x="78" y="443"/>
                </a:cxn>
                <a:cxn ang="0">
                  <a:pos x="75" y="452"/>
                </a:cxn>
                <a:cxn ang="0">
                  <a:pos x="68" y="462"/>
                </a:cxn>
                <a:cxn ang="0">
                  <a:pos x="62" y="468"/>
                </a:cxn>
                <a:cxn ang="0">
                  <a:pos x="55" y="475"/>
                </a:cxn>
                <a:cxn ang="0">
                  <a:pos x="46" y="478"/>
                </a:cxn>
                <a:cxn ang="0">
                  <a:pos x="36" y="478"/>
                </a:cxn>
                <a:cxn ang="0">
                  <a:pos x="30" y="475"/>
                </a:cxn>
                <a:cxn ang="0">
                  <a:pos x="23" y="471"/>
                </a:cxn>
                <a:cxn ang="0">
                  <a:pos x="17" y="465"/>
                </a:cxn>
                <a:cxn ang="0">
                  <a:pos x="13" y="459"/>
                </a:cxn>
                <a:cxn ang="0">
                  <a:pos x="7" y="449"/>
                </a:cxn>
                <a:cxn ang="0">
                  <a:pos x="4" y="443"/>
                </a:cxn>
                <a:cxn ang="0">
                  <a:pos x="0" y="436"/>
                </a:cxn>
                <a:cxn ang="0">
                  <a:pos x="0" y="430"/>
                </a:cxn>
                <a:cxn ang="0">
                  <a:pos x="0" y="0"/>
                </a:cxn>
              </a:cxnLst>
              <a:rect l="0" t="0" r="r" b="b"/>
              <a:pathLst>
                <a:path w="81" h="478">
                  <a:moveTo>
                    <a:pt x="0" y="0"/>
                  </a:moveTo>
                  <a:lnTo>
                    <a:pt x="81" y="0"/>
                  </a:lnTo>
                  <a:lnTo>
                    <a:pt x="81" y="430"/>
                  </a:lnTo>
                  <a:lnTo>
                    <a:pt x="81" y="436"/>
                  </a:lnTo>
                  <a:lnTo>
                    <a:pt x="78" y="443"/>
                  </a:lnTo>
                  <a:lnTo>
                    <a:pt x="75" y="452"/>
                  </a:lnTo>
                  <a:lnTo>
                    <a:pt x="68" y="462"/>
                  </a:lnTo>
                  <a:lnTo>
                    <a:pt x="62" y="468"/>
                  </a:lnTo>
                  <a:lnTo>
                    <a:pt x="55" y="475"/>
                  </a:lnTo>
                  <a:lnTo>
                    <a:pt x="46" y="478"/>
                  </a:lnTo>
                  <a:lnTo>
                    <a:pt x="36" y="478"/>
                  </a:lnTo>
                  <a:lnTo>
                    <a:pt x="30" y="475"/>
                  </a:lnTo>
                  <a:lnTo>
                    <a:pt x="23" y="471"/>
                  </a:lnTo>
                  <a:lnTo>
                    <a:pt x="17" y="465"/>
                  </a:lnTo>
                  <a:lnTo>
                    <a:pt x="13" y="459"/>
                  </a:lnTo>
                  <a:lnTo>
                    <a:pt x="7" y="449"/>
                  </a:lnTo>
                  <a:lnTo>
                    <a:pt x="4" y="443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7"/>
            <p:cNvSpPr>
              <a:spLocks/>
            </p:cNvSpPr>
            <p:nvPr/>
          </p:nvSpPr>
          <p:spPr bwMode="auto">
            <a:xfrm>
              <a:off x="6692900" y="2838450"/>
              <a:ext cx="133350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84" y="430"/>
                </a:cxn>
                <a:cxn ang="0">
                  <a:pos x="81" y="436"/>
                </a:cxn>
                <a:cxn ang="0">
                  <a:pos x="81" y="443"/>
                </a:cxn>
                <a:cxn ang="0">
                  <a:pos x="74" y="452"/>
                </a:cxn>
                <a:cxn ang="0">
                  <a:pos x="71" y="459"/>
                </a:cxn>
                <a:cxn ang="0">
                  <a:pos x="65" y="468"/>
                </a:cxn>
                <a:cxn ang="0">
                  <a:pos x="55" y="471"/>
                </a:cxn>
                <a:cxn ang="0">
                  <a:pos x="48" y="475"/>
                </a:cxn>
                <a:cxn ang="0">
                  <a:pos x="42" y="478"/>
                </a:cxn>
                <a:cxn ang="0">
                  <a:pos x="32" y="475"/>
                </a:cxn>
                <a:cxn ang="0">
                  <a:pos x="26" y="471"/>
                </a:cxn>
                <a:cxn ang="0">
                  <a:pos x="19" y="468"/>
                </a:cxn>
                <a:cxn ang="0">
                  <a:pos x="13" y="459"/>
                </a:cxn>
                <a:cxn ang="0">
                  <a:pos x="10" y="452"/>
                </a:cxn>
                <a:cxn ang="0">
                  <a:pos x="6" y="443"/>
                </a:cxn>
                <a:cxn ang="0">
                  <a:pos x="3" y="436"/>
                </a:cxn>
                <a:cxn ang="0">
                  <a:pos x="3" y="430"/>
                </a:cxn>
                <a:cxn ang="0">
                  <a:pos x="0" y="0"/>
                </a:cxn>
              </a:cxnLst>
              <a:rect l="0" t="0" r="r" b="b"/>
              <a:pathLst>
                <a:path w="84" h="478">
                  <a:moveTo>
                    <a:pt x="0" y="0"/>
                  </a:moveTo>
                  <a:lnTo>
                    <a:pt x="84" y="0"/>
                  </a:lnTo>
                  <a:lnTo>
                    <a:pt x="84" y="430"/>
                  </a:lnTo>
                  <a:lnTo>
                    <a:pt x="81" y="436"/>
                  </a:lnTo>
                  <a:lnTo>
                    <a:pt x="81" y="443"/>
                  </a:lnTo>
                  <a:lnTo>
                    <a:pt x="74" y="452"/>
                  </a:lnTo>
                  <a:lnTo>
                    <a:pt x="71" y="459"/>
                  </a:lnTo>
                  <a:lnTo>
                    <a:pt x="65" y="468"/>
                  </a:lnTo>
                  <a:lnTo>
                    <a:pt x="55" y="471"/>
                  </a:lnTo>
                  <a:lnTo>
                    <a:pt x="48" y="475"/>
                  </a:lnTo>
                  <a:lnTo>
                    <a:pt x="42" y="478"/>
                  </a:lnTo>
                  <a:lnTo>
                    <a:pt x="32" y="475"/>
                  </a:lnTo>
                  <a:lnTo>
                    <a:pt x="26" y="471"/>
                  </a:lnTo>
                  <a:lnTo>
                    <a:pt x="19" y="468"/>
                  </a:lnTo>
                  <a:lnTo>
                    <a:pt x="13" y="459"/>
                  </a:lnTo>
                  <a:lnTo>
                    <a:pt x="10" y="452"/>
                  </a:lnTo>
                  <a:lnTo>
                    <a:pt x="6" y="443"/>
                  </a:lnTo>
                  <a:lnTo>
                    <a:pt x="3" y="436"/>
                  </a:lnTo>
                  <a:lnTo>
                    <a:pt x="3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8"/>
            <p:cNvSpPr>
              <a:spLocks/>
            </p:cNvSpPr>
            <p:nvPr/>
          </p:nvSpPr>
          <p:spPr bwMode="auto">
            <a:xfrm>
              <a:off x="6929438" y="2838450"/>
              <a:ext cx="133350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84" y="430"/>
                </a:cxn>
                <a:cxn ang="0">
                  <a:pos x="84" y="436"/>
                </a:cxn>
                <a:cxn ang="0">
                  <a:pos x="80" y="446"/>
                </a:cxn>
                <a:cxn ang="0">
                  <a:pos x="74" y="452"/>
                </a:cxn>
                <a:cxn ang="0">
                  <a:pos x="67" y="462"/>
                </a:cxn>
                <a:cxn ang="0">
                  <a:pos x="61" y="468"/>
                </a:cxn>
                <a:cxn ang="0">
                  <a:pos x="55" y="471"/>
                </a:cxn>
                <a:cxn ang="0">
                  <a:pos x="45" y="478"/>
                </a:cxn>
                <a:cxn ang="0">
                  <a:pos x="38" y="478"/>
                </a:cxn>
                <a:cxn ang="0">
                  <a:pos x="29" y="475"/>
                </a:cxn>
                <a:cxn ang="0">
                  <a:pos x="22" y="471"/>
                </a:cxn>
                <a:cxn ang="0">
                  <a:pos x="16" y="468"/>
                </a:cxn>
                <a:cxn ang="0">
                  <a:pos x="13" y="459"/>
                </a:cxn>
                <a:cxn ang="0">
                  <a:pos x="6" y="452"/>
                </a:cxn>
                <a:cxn ang="0">
                  <a:pos x="3" y="446"/>
                </a:cxn>
                <a:cxn ang="0">
                  <a:pos x="3" y="436"/>
                </a:cxn>
                <a:cxn ang="0">
                  <a:pos x="3" y="430"/>
                </a:cxn>
                <a:cxn ang="0">
                  <a:pos x="0" y="0"/>
                </a:cxn>
              </a:cxnLst>
              <a:rect l="0" t="0" r="r" b="b"/>
              <a:pathLst>
                <a:path w="84" h="478">
                  <a:moveTo>
                    <a:pt x="0" y="0"/>
                  </a:moveTo>
                  <a:lnTo>
                    <a:pt x="84" y="0"/>
                  </a:lnTo>
                  <a:lnTo>
                    <a:pt x="84" y="430"/>
                  </a:lnTo>
                  <a:lnTo>
                    <a:pt x="84" y="436"/>
                  </a:lnTo>
                  <a:lnTo>
                    <a:pt x="80" y="446"/>
                  </a:lnTo>
                  <a:lnTo>
                    <a:pt x="74" y="452"/>
                  </a:lnTo>
                  <a:lnTo>
                    <a:pt x="67" y="462"/>
                  </a:lnTo>
                  <a:lnTo>
                    <a:pt x="61" y="468"/>
                  </a:lnTo>
                  <a:lnTo>
                    <a:pt x="55" y="471"/>
                  </a:lnTo>
                  <a:lnTo>
                    <a:pt x="45" y="478"/>
                  </a:lnTo>
                  <a:lnTo>
                    <a:pt x="38" y="478"/>
                  </a:lnTo>
                  <a:lnTo>
                    <a:pt x="29" y="475"/>
                  </a:lnTo>
                  <a:lnTo>
                    <a:pt x="22" y="471"/>
                  </a:lnTo>
                  <a:lnTo>
                    <a:pt x="16" y="468"/>
                  </a:lnTo>
                  <a:lnTo>
                    <a:pt x="13" y="459"/>
                  </a:lnTo>
                  <a:lnTo>
                    <a:pt x="6" y="452"/>
                  </a:lnTo>
                  <a:lnTo>
                    <a:pt x="3" y="446"/>
                  </a:lnTo>
                  <a:lnTo>
                    <a:pt x="3" y="436"/>
                  </a:lnTo>
                  <a:lnTo>
                    <a:pt x="3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9"/>
            <p:cNvSpPr>
              <a:spLocks/>
            </p:cNvSpPr>
            <p:nvPr/>
          </p:nvSpPr>
          <p:spPr bwMode="auto">
            <a:xfrm>
              <a:off x="7169150" y="2838450"/>
              <a:ext cx="133350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0"/>
                </a:cxn>
                <a:cxn ang="0">
                  <a:pos x="84" y="430"/>
                </a:cxn>
                <a:cxn ang="0">
                  <a:pos x="81" y="436"/>
                </a:cxn>
                <a:cxn ang="0">
                  <a:pos x="78" y="443"/>
                </a:cxn>
                <a:cxn ang="0">
                  <a:pos x="75" y="452"/>
                </a:cxn>
                <a:cxn ang="0">
                  <a:pos x="68" y="459"/>
                </a:cxn>
                <a:cxn ang="0">
                  <a:pos x="62" y="468"/>
                </a:cxn>
                <a:cxn ang="0">
                  <a:pos x="55" y="471"/>
                </a:cxn>
                <a:cxn ang="0">
                  <a:pos x="49" y="475"/>
                </a:cxn>
                <a:cxn ang="0">
                  <a:pos x="39" y="478"/>
                </a:cxn>
                <a:cxn ang="0">
                  <a:pos x="33" y="475"/>
                </a:cxn>
                <a:cxn ang="0">
                  <a:pos x="26" y="471"/>
                </a:cxn>
                <a:cxn ang="0">
                  <a:pos x="20" y="468"/>
                </a:cxn>
                <a:cxn ang="0">
                  <a:pos x="13" y="459"/>
                </a:cxn>
                <a:cxn ang="0">
                  <a:pos x="10" y="452"/>
                </a:cxn>
                <a:cxn ang="0">
                  <a:pos x="4" y="443"/>
                </a:cxn>
                <a:cxn ang="0">
                  <a:pos x="0" y="436"/>
                </a:cxn>
                <a:cxn ang="0">
                  <a:pos x="0" y="430"/>
                </a:cxn>
                <a:cxn ang="0">
                  <a:pos x="0" y="0"/>
                </a:cxn>
              </a:cxnLst>
              <a:rect l="0" t="0" r="r" b="b"/>
              <a:pathLst>
                <a:path w="84" h="478">
                  <a:moveTo>
                    <a:pt x="0" y="0"/>
                  </a:moveTo>
                  <a:lnTo>
                    <a:pt x="84" y="0"/>
                  </a:lnTo>
                  <a:lnTo>
                    <a:pt x="84" y="430"/>
                  </a:lnTo>
                  <a:lnTo>
                    <a:pt x="81" y="436"/>
                  </a:lnTo>
                  <a:lnTo>
                    <a:pt x="78" y="443"/>
                  </a:lnTo>
                  <a:lnTo>
                    <a:pt x="75" y="452"/>
                  </a:lnTo>
                  <a:lnTo>
                    <a:pt x="68" y="459"/>
                  </a:lnTo>
                  <a:lnTo>
                    <a:pt x="62" y="468"/>
                  </a:lnTo>
                  <a:lnTo>
                    <a:pt x="55" y="471"/>
                  </a:lnTo>
                  <a:lnTo>
                    <a:pt x="49" y="475"/>
                  </a:lnTo>
                  <a:lnTo>
                    <a:pt x="39" y="478"/>
                  </a:lnTo>
                  <a:lnTo>
                    <a:pt x="33" y="475"/>
                  </a:lnTo>
                  <a:lnTo>
                    <a:pt x="26" y="471"/>
                  </a:lnTo>
                  <a:lnTo>
                    <a:pt x="20" y="468"/>
                  </a:lnTo>
                  <a:lnTo>
                    <a:pt x="13" y="459"/>
                  </a:lnTo>
                  <a:lnTo>
                    <a:pt x="10" y="452"/>
                  </a:lnTo>
                  <a:lnTo>
                    <a:pt x="4" y="443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60"/>
            <p:cNvSpPr>
              <a:spLocks/>
            </p:cNvSpPr>
            <p:nvPr/>
          </p:nvSpPr>
          <p:spPr bwMode="auto">
            <a:xfrm>
              <a:off x="7410450" y="2838450"/>
              <a:ext cx="46038" cy="758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29" y="478"/>
                </a:cxn>
                <a:cxn ang="0">
                  <a:pos x="23" y="475"/>
                </a:cxn>
                <a:cxn ang="0">
                  <a:pos x="16" y="471"/>
                </a:cxn>
                <a:cxn ang="0">
                  <a:pos x="13" y="465"/>
                </a:cxn>
                <a:cxn ang="0">
                  <a:pos x="7" y="459"/>
                </a:cxn>
                <a:cxn ang="0">
                  <a:pos x="4" y="452"/>
                </a:cxn>
                <a:cxn ang="0">
                  <a:pos x="0" y="443"/>
                </a:cxn>
                <a:cxn ang="0">
                  <a:pos x="0" y="436"/>
                </a:cxn>
                <a:cxn ang="0">
                  <a:pos x="0" y="430"/>
                </a:cxn>
                <a:cxn ang="0">
                  <a:pos x="0" y="0"/>
                </a:cxn>
              </a:cxnLst>
              <a:rect l="0" t="0" r="r" b="b"/>
              <a:pathLst>
                <a:path w="29" h="478">
                  <a:moveTo>
                    <a:pt x="0" y="0"/>
                  </a:moveTo>
                  <a:lnTo>
                    <a:pt x="29" y="0"/>
                  </a:lnTo>
                  <a:lnTo>
                    <a:pt x="29" y="478"/>
                  </a:lnTo>
                  <a:lnTo>
                    <a:pt x="23" y="475"/>
                  </a:lnTo>
                  <a:lnTo>
                    <a:pt x="16" y="471"/>
                  </a:lnTo>
                  <a:lnTo>
                    <a:pt x="13" y="465"/>
                  </a:lnTo>
                  <a:lnTo>
                    <a:pt x="7" y="459"/>
                  </a:lnTo>
                  <a:lnTo>
                    <a:pt x="4" y="452"/>
                  </a:lnTo>
                  <a:lnTo>
                    <a:pt x="0" y="443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9" name="Rectangle 17"/>
          <p:cNvSpPr>
            <a:spLocks noChangeArrowheads="1"/>
          </p:cNvSpPr>
          <p:nvPr/>
        </p:nvSpPr>
        <p:spPr bwMode="auto">
          <a:xfrm>
            <a:off x="3276600" y="5334000"/>
            <a:ext cx="24102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2B3337"/>
                </a:solidFill>
                <a:effectLst/>
                <a:latin typeface="Humanst521 BT" pitchFamily="34" charset="0"/>
              </a:rPr>
              <a:t>Separating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solidFill>
                  <a:srgbClr val="2B3337"/>
                </a:solidFill>
                <a:effectLst/>
                <a:latin typeface="Humanst521 BT" pitchFamily="34" charset="0"/>
              </a:rPr>
              <a:t> AAO 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2B3337"/>
                </a:solidFill>
                <a:effectLst/>
                <a:latin typeface="Humanst521 BT" pitchFamily="34" charset="0"/>
              </a:rPr>
              <a:t>from 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1" name="Straight Arrow Connector 190"/>
          <p:cNvCxnSpPr/>
          <p:nvPr/>
        </p:nvCxnSpPr>
        <p:spPr bwMode="auto">
          <a:xfrm>
            <a:off x="2743200" y="4038600"/>
            <a:ext cx="609600" cy="1588"/>
          </a:xfrm>
          <a:prstGeom prst="straightConnector1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Straight Arrow Connector 191"/>
          <p:cNvCxnSpPr/>
          <p:nvPr/>
        </p:nvCxnSpPr>
        <p:spPr bwMode="auto">
          <a:xfrm>
            <a:off x="5410200" y="4038600"/>
            <a:ext cx="609600" cy="1588"/>
          </a:xfrm>
          <a:prstGeom prst="straightConnector1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7" name="Freeform 22"/>
          <p:cNvSpPr>
            <a:spLocks/>
          </p:cNvSpPr>
          <p:nvPr/>
        </p:nvSpPr>
        <p:spPr bwMode="auto">
          <a:xfrm>
            <a:off x="6535826" y="5105417"/>
            <a:ext cx="1388974" cy="533383"/>
          </a:xfrm>
          <a:custGeom>
            <a:avLst/>
            <a:gdLst>
              <a:gd name="connsiteX0" fmla="*/ 0 w 10000"/>
              <a:gd name="connsiteY0" fmla="*/ 0 h 13752"/>
              <a:gd name="connsiteX1" fmla="*/ 10000 w 10000"/>
              <a:gd name="connsiteY1" fmla="*/ 0 h 13752"/>
              <a:gd name="connsiteX2" fmla="*/ 10000 w 10000"/>
              <a:gd name="connsiteY2" fmla="*/ 9786 h 13752"/>
              <a:gd name="connsiteX3" fmla="*/ 9931 w 10000"/>
              <a:gd name="connsiteY3" fmla="*/ 9850 h 13752"/>
              <a:gd name="connsiteX4" fmla="*/ 9667 w 10000"/>
              <a:gd name="connsiteY4" fmla="*/ 9936 h 13752"/>
              <a:gd name="connsiteX5" fmla="*/ 9484 w 10000"/>
              <a:gd name="connsiteY5" fmla="*/ 10000 h 13752"/>
              <a:gd name="connsiteX6" fmla="*/ 9220 w 10000"/>
              <a:gd name="connsiteY6" fmla="*/ 10000 h 13752"/>
              <a:gd name="connsiteX7" fmla="*/ 9037 w 10000"/>
              <a:gd name="connsiteY7" fmla="*/ 10000 h 13752"/>
              <a:gd name="connsiteX8" fmla="*/ 8773 w 10000"/>
              <a:gd name="connsiteY8" fmla="*/ 9936 h 13752"/>
              <a:gd name="connsiteX9" fmla="*/ 8555 w 10000"/>
              <a:gd name="connsiteY9" fmla="*/ 9850 h 13752"/>
              <a:gd name="connsiteX10" fmla="*/ 8372 w 10000"/>
              <a:gd name="connsiteY10" fmla="*/ 9722 h 13752"/>
              <a:gd name="connsiteX11" fmla="*/ 8188 w 10000"/>
              <a:gd name="connsiteY11" fmla="*/ 9850 h 13752"/>
              <a:gd name="connsiteX12" fmla="*/ 8005 w 10000"/>
              <a:gd name="connsiteY12" fmla="*/ 9936 h 13752"/>
              <a:gd name="connsiteX13" fmla="*/ 7741 w 10000"/>
              <a:gd name="connsiteY13" fmla="*/ 10000 h 13752"/>
              <a:gd name="connsiteX14" fmla="*/ 7557 w 10000"/>
              <a:gd name="connsiteY14" fmla="*/ 10000 h 13752"/>
              <a:gd name="connsiteX15" fmla="*/ 7294 w 10000"/>
              <a:gd name="connsiteY15" fmla="*/ 10000 h 13752"/>
              <a:gd name="connsiteX16" fmla="*/ 7041 w 10000"/>
              <a:gd name="connsiteY16" fmla="*/ 9936 h 13752"/>
              <a:gd name="connsiteX17" fmla="*/ 6778 w 10000"/>
              <a:gd name="connsiteY17" fmla="*/ 9850 h 13752"/>
              <a:gd name="connsiteX18" fmla="*/ 6560 w 10000"/>
              <a:gd name="connsiteY18" fmla="*/ 9722 h 13752"/>
              <a:gd name="connsiteX19" fmla="*/ 6445 w 10000"/>
              <a:gd name="connsiteY19" fmla="*/ 9850 h 13752"/>
              <a:gd name="connsiteX20" fmla="*/ 6261 w 10000"/>
              <a:gd name="connsiteY20" fmla="*/ 9936 h 13752"/>
              <a:gd name="connsiteX21" fmla="*/ 5998 w 10000"/>
              <a:gd name="connsiteY21" fmla="*/ 10000 h 13752"/>
              <a:gd name="connsiteX22" fmla="*/ 5780 w 10000"/>
              <a:gd name="connsiteY22" fmla="*/ 10000 h 13752"/>
              <a:gd name="connsiteX23" fmla="*/ 5596 w 10000"/>
              <a:gd name="connsiteY23" fmla="*/ 10000 h 13752"/>
              <a:gd name="connsiteX24" fmla="*/ 5333 w 10000"/>
              <a:gd name="connsiteY24" fmla="*/ 9936 h 13752"/>
              <a:gd name="connsiteX25" fmla="*/ 5149 w 10000"/>
              <a:gd name="connsiteY25" fmla="*/ 9850 h 13752"/>
              <a:gd name="connsiteX26" fmla="*/ 4966 w 10000"/>
              <a:gd name="connsiteY26" fmla="*/ 9722 h 13752"/>
              <a:gd name="connsiteX27" fmla="*/ 4736 w 10000"/>
              <a:gd name="connsiteY27" fmla="*/ 9850 h 13752"/>
              <a:gd name="connsiteX28" fmla="*/ 4553 w 10000"/>
              <a:gd name="connsiteY28" fmla="*/ 9936 h 13752"/>
              <a:gd name="connsiteX29" fmla="*/ 4289 w 10000"/>
              <a:gd name="connsiteY29" fmla="*/ 10000 h 13752"/>
              <a:gd name="connsiteX30" fmla="*/ 4106 w 10000"/>
              <a:gd name="connsiteY30" fmla="*/ 10000 h 13752"/>
              <a:gd name="connsiteX31" fmla="*/ 3922 w 10000"/>
              <a:gd name="connsiteY31" fmla="*/ 10000 h 13752"/>
              <a:gd name="connsiteX32" fmla="*/ 3670 w 10000"/>
              <a:gd name="connsiteY32" fmla="*/ 9936 h 13752"/>
              <a:gd name="connsiteX33" fmla="*/ 3521 w 10000"/>
              <a:gd name="connsiteY33" fmla="*/ 9850 h 13752"/>
              <a:gd name="connsiteX34" fmla="*/ 3406 w 10000"/>
              <a:gd name="connsiteY34" fmla="*/ 9722 h 13752"/>
              <a:gd name="connsiteX35" fmla="*/ 3142 w 10000"/>
              <a:gd name="connsiteY35" fmla="*/ 9850 h 13752"/>
              <a:gd name="connsiteX36" fmla="*/ 2890 w 10000"/>
              <a:gd name="connsiteY36" fmla="*/ 9936 h 13752"/>
              <a:gd name="connsiteX37" fmla="*/ 2626 w 10000"/>
              <a:gd name="connsiteY37" fmla="*/ 10000 h 13752"/>
              <a:gd name="connsiteX38" fmla="*/ 2443 w 10000"/>
              <a:gd name="connsiteY38" fmla="*/ 10000 h 13752"/>
              <a:gd name="connsiteX39" fmla="*/ 2179 w 10000"/>
              <a:gd name="connsiteY39" fmla="*/ 10000 h 13752"/>
              <a:gd name="connsiteX40" fmla="*/ 1927 w 10000"/>
              <a:gd name="connsiteY40" fmla="*/ 9936 h 13752"/>
              <a:gd name="connsiteX41" fmla="*/ 1697 w 10000"/>
              <a:gd name="connsiteY41" fmla="*/ 9850 h 13752"/>
              <a:gd name="connsiteX42" fmla="*/ 1514 w 10000"/>
              <a:gd name="connsiteY42" fmla="*/ 9722 h 13752"/>
              <a:gd name="connsiteX43" fmla="*/ 1330 w 10000"/>
              <a:gd name="connsiteY43" fmla="*/ 9850 h 13752"/>
              <a:gd name="connsiteX44" fmla="*/ 1147 w 10000"/>
              <a:gd name="connsiteY44" fmla="*/ 9936 h 13752"/>
              <a:gd name="connsiteX45" fmla="*/ 929 w 10000"/>
              <a:gd name="connsiteY45" fmla="*/ 10000 h 13752"/>
              <a:gd name="connsiteX46" fmla="*/ 734 w 10000"/>
              <a:gd name="connsiteY46" fmla="*/ 10000 h 13752"/>
              <a:gd name="connsiteX47" fmla="*/ 482 w 10000"/>
              <a:gd name="connsiteY47" fmla="*/ 10000 h 13752"/>
              <a:gd name="connsiteX48" fmla="*/ 218 w 10000"/>
              <a:gd name="connsiteY48" fmla="*/ 9936 h 13752"/>
              <a:gd name="connsiteX49" fmla="*/ 34 w 10000"/>
              <a:gd name="connsiteY49" fmla="*/ 9850 h 13752"/>
              <a:gd name="connsiteX50" fmla="*/ 0 w 10000"/>
              <a:gd name="connsiteY50" fmla="*/ 9786 h 13752"/>
              <a:gd name="connsiteX51" fmla="*/ 0 w 10000"/>
              <a:gd name="connsiteY51" fmla="*/ 13752 h 13752"/>
              <a:gd name="connsiteX0" fmla="*/ 0 w 10459"/>
              <a:gd name="connsiteY0" fmla="*/ 0 h 13752"/>
              <a:gd name="connsiteX1" fmla="*/ 10459 w 10459"/>
              <a:gd name="connsiteY1" fmla="*/ 12803 h 13752"/>
              <a:gd name="connsiteX2" fmla="*/ 10000 w 10459"/>
              <a:gd name="connsiteY2" fmla="*/ 9786 h 13752"/>
              <a:gd name="connsiteX3" fmla="*/ 9931 w 10459"/>
              <a:gd name="connsiteY3" fmla="*/ 9850 h 13752"/>
              <a:gd name="connsiteX4" fmla="*/ 9667 w 10459"/>
              <a:gd name="connsiteY4" fmla="*/ 9936 h 13752"/>
              <a:gd name="connsiteX5" fmla="*/ 9484 w 10459"/>
              <a:gd name="connsiteY5" fmla="*/ 10000 h 13752"/>
              <a:gd name="connsiteX6" fmla="*/ 9220 w 10459"/>
              <a:gd name="connsiteY6" fmla="*/ 10000 h 13752"/>
              <a:gd name="connsiteX7" fmla="*/ 9037 w 10459"/>
              <a:gd name="connsiteY7" fmla="*/ 10000 h 13752"/>
              <a:gd name="connsiteX8" fmla="*/ 8773 w 10459"/>
              <a:gd name="connsiteY8" fmla="*/ 9936 h 13752"/>
              <a:gd name="connsiteX9" fmla="*/ 8555 w 10459"/>
              <a:gd name="connsiteY9" fmla="*/ 9850 h 13752"/>
              <a:gd name="connsiteX10" fmla="*/ 8372 w 10459"/>
              <a:gd name="connsiteY10" fmla="*/ 9722 h 13752"/>
              <a:gd name="connsiteX11" fmla="*/ 8188 w 10459"/>
              <a:gd name="connsiteY11" fmla="*/ 9850 h 13752"/>
              <a:gd name="connsiteX12" fmla="*/ 8005 w 10459"/>
              <a:gd name="connsiteY12" fmla="*/ 9936 h 13752"/>
              <a:gd name="connsiteX13" fmla="*/ 7741 w 10459"/>
              <a:gd name="connsiteY13" fmla="*/ 10000 h 13752"/>
              <a:gd name="connsiteX14" fmla="*/ 7557 w 10459"/>
              <a:gd name="connsiteY14" fmla="*/ 10000 h 13752"/>
              <a:gd name="connsiteX15" fmla="*/ 7294 w 10459"/>
              <a:gd name="connsiteY15" fmla="*/ 10000 h 13752"/>
              <a:gd name="connsiteX16" fmla="*/ 7041 w 10459"/>
              <a:gd name="connsiteY16" fmla="*/ 9936 h 13752"/>
              <a:gd name="connsiteX17" fmla="*/ 6778 w 10459"/>
              <a:gd name="connsiteY17" fmla="*/ 9850 h 13752"/>
              <a:gd name="connsiteX18" fmla="*/ 6560 w 10459"/>
              <a:gd name="connsiteY18" fmla="*/ 9722 h 13752"/>
              <a:gd name="connsiteX19" fmla="*/ 6445 w 10459"/>
              <a:gd name="connsiteY19" fmla="*/ 9850 h 13752"/>
              <a:gd name="connsiteX20" fmla="*/ 6261 w 10459"/>
              <a:gd name="connsiteY20" fmla="*/ 9936 h 13752"/>
              <a:gd name="connsiteX21" fmla="*/ 5998 w 10459"/>
              <a:gd name="connsiteY21" fmla="*/ 10000 h 13752"/>
              <a:gd name="connsiteX22" fmla="*/ 5780 w 10459"/>
              <a:gd name="connsiteY22" fmla="*/ 10000 h 13752"/>
              <a:gd name="connsiteX23" fmla="*/ 5596 w 10459"/>
              <a:gd name="connsiteY23" fmla="*/ 10000 h 13752"/>
              <a:gd name="connsiteX24" fmla="*/ 5333 w 10459"/>
              <a:gd name="connsiteY24" fmla="*/ 9936 h 13752"/>
              <a:gd name="connsiteX25" fmla="*/ 5149 w 10459"/>
              <a:gd name="connsiteY25" fmla="*/ 9850 h 13752"/>
              <a:gd name="connsiteX26" fmla="*/ 4966 w 10459"/>
              <a:gd name="connsiteY26" fmla="*/ 9722 h 13752"/>
              <a:gd name="connsiteX27" fmla="*/ 4736 w 10459"/>
              <a:gd name="connsiteY27" fmla="*/ 9850 h 13752"/>
              <a:gd name="connsiteX28" fmla="*/ 4553 w 10459"/>
              <a:gd name="connsiteY28" fmla="*/ 9936 h 13752"/>
              <a:gd name="connsiteX29" fmla="*/ 4289 w 10459"/>
              <a:gd name="connsiteY29" fmla="*/ 10000 h 13752"/>
              <a:gd name="connsiteX30" fmla="*/ 4106 w 10459"/>
              <a:gd name="connsiteY30" fmla="*/ 10000 h 13752"/>
              <a:gd name="connsiteX31" fmla="*/ 3922 w 10459"/>
              <a:gd name="connsiteY31" fmla="*/ 10000 h 13752"/>
              <a:gd name="connsiteX32" fmla="*/ 3670 w 10459"/>
              <a:gd name="connsiteY32" fmla="*/ 9936 h 13752"/>
              <a:gd name="connsiteX33" fmla="*/ 3521 w 10459"/>
              <a:gd name="connsiteY33" fmla="*/ 9850 h 13752"/>
              <a:gd name="connsiteX34" fmla="*/ 3406 w 10459"/>
              <a:gd name="connsiteY34" fmla="*/ 9722 h 13752"/>
              <a:gd name="connsiteX35" fmla="*/ 3142 w 10459"/>
              <a:gd name="connsiteY35" fmla="*/ 9850 h 13752"/>
              <a:gd name="connsiteX36" fmla="*/ 2890 w 10459"/>
              <a:gd name="connsiteY36" fmla="*/ 9936 h 13752"/>
              <a:gd name="connsiteX37" fmla="*/ 2626 w 10459"/>
              <a:gd name="connsiteY37" fmla="*/ 10000 h 13752"/>
              <a:gd name="connsiteX38" fmla="*/ 2443 w 10459"/>
              <a:gd name="connsiteY38" fmla="*/ 10000 h 13752"/>
              <a:gd name="connsiteX39" fmla="*/ 2179 w 10459"/>
              <a:gd name="connsiteY39" fmla="*/ 10000 h 13752"/>
              <a:gd name="connsiteX40" fmla="*/ 1927 w 10459"/>
              <a:gd name="connsiteY40" fmla="*/ 9936 h 13752"/>
              <a:gd name="connsiteX41" fmla="*/ 1697 w 10459"/>
              <a:gd name="connsiteY41" fmla="*/ 9850 h 13752"/>
              <a:gd name="connsiteX42" fmla="*/ 1514 w 10459"/>
              <a:gd name="connsiteY42" fmla="*/ 9722 h 13752"/>
              <a:gd name="connsiteX43" fmla="*/ 1330 w 10459"/>
              <a:gd name="connsiteY43" fmla="*/ 9850 h 13752"/>
              <a:gd name="connsiteX44" fmla="*/ 1147 w 10459"/>
              <a:gd name="connsiteY44" fmla="*/ 9936 h 13752"/>
              <a:gd name="connsiteX45" fmla="*/ 929 w 10459"/>
              <a:gd name="connsiteY45" fmla="*/ 10000 h 13752"/>
              <a:gd name="connsiteX46" fmla="*/ 734 w 10459"/>
              <a:gd name="connsiteY46" fmla="*/ 10000 h 13752"/>
              <a:gd name="connsiteX47" fmla="*/ 482 w 10459"/>
              <a:gd name="connsiteY47" fmla="*/ 10000 h 13752"/>
              <a:gd name="connsiteX48" fmla="*/ 218 w 10459"/>
              <a:gd name="connsiteY48" fmla="*/ 9936 h 13752"/>
              <a:gd name="connsiteX49" fmla="*/ 34 w 10459"/>
              <a:gd name="connsiteY49" fmla="*/ 9850 h 13752"/>
              <a:gd name="connsiteX50" fmla="*/ 0 w 10459"/>
              <a:gd name="connsiteY50" fmla="*/ 9786 h 13752"/>
              <a:gd name="connsiteX51" fmla="*/ 0 w 10459"/>
              <a:gd name="connsiteY51" fmla="*/ 13752 h 13752"/>
              <a:gd name="connsiteX0" fmla="*/ 0 w 10459"/>
              <a:gd name="connsiteY0" fmla="*/ 0 h 13752"/>
              <a:gd name="connsiteX1" fmla="*/ 0 w 10459"/>
              <a:gd name="connsiteY1" fmla="*/ 12803 h 13752"/>
              <a:gd name="connsiteX2" fmla="*/ 10459 w 10459"/>
              <a:gd name="connsiteY2" fmla="*/ 12803 h 13752"/>
              <a:gd name="connsiteX3" fmla="*/ 10000 w 10459"/>
              <a:gd name="connsiteY3" fmla="*/ 9786 h 13752"/>
              <a:gd name="connsiteX4" fmla="*/ 9931 w 10459"/>
              <a:gd name="connsiteY4" fmla="*/ 9850 h 13752"/>
              <a:gd name="connsiteX5" fmla="*/ 9667 w 10459"/>
              <a:gd name="connsiteY5" fmla="*/ 9936 h 13752"/>
              <a:gd name="connsiteX6" fmla="*/ 9484 w 10459"/>
              <a:gd name="connsiteY6" fmla="*/ 10000 h 13752"/>
              <a:gd name="connsiteX7" fmla="*/ 9220 w 10459"/>
              <a:gd name="connsiteY7" fmla="*/ 10000 h 13752"/>
              <a:gd name="connsiteX8" fmla="*/ 9037 w 10459"/>
              <a:gd name="connsiteY8" fmla="*/ 10000 h 13752"/>
              <a:gd name="connsiteX9" fmla="*/ 8773 w 10459"/>
              <a:gd name="connsiteY9" fmla="*/ 9936 h 13752"/>
              <a:gd name="connsiteX10" fmla="*/ 8555 w 10459"/>
              <a:gd name="connsiteY10" fmla="*/ 9850 h 13752"/>
              <a:gd name="connsiteX11" fmla="*/ 8372 w 10459"/>
              <a:gd name="connsiteY11" fmla="*/ 9722 h 13752"/>
              <a:gd name="connsiteX12" fmla="*/ 8188 w 10459"/>
              <a:gd name="connsiteY12" fmla="*/ 9850 h 13752"/>
              <a:gd name="connsiteX13" fmla="*/ 8005 w 10459"/>
              <a:gd name="connsiteY13" fmla="*/ 9936 h 13752"/>
              <a:gd name="connsiteX14" fmla="*/ 7741 w 10459"/>
              <a:gd name="connsiteY14" fmla="*/ 10000 h 13752"/>
              <a:gd name="connsiteX15" fmla="*/ 7557 w 10459"/>
              <a:gd name="connsiteY15" fmla="*/ 10000 h 13752"/>
              <a:gd name="connsiteX16" fmla="*/ 7294 w 10459"/>
              <a:gd name="connsiteY16" fmla="*/ 10000 h 13752"/>
              <a:gd name="connsiteX17" fmla="*/ 7041 w 10459"/>
              <a:gd name="connsiteY17" fmla="*/ 9936 h 13752"/>
              <a:gd name="connsiteX18" fmla="*/ 6778 w 10459"/>
              <a:gd name="connsiteY18" fmla="*/ 9850 h 13752"/>
              <a:gd name="connsiteX19" fmla="*/ 6560 w 10459"/>
              <a:gd name="connsiteY19" fmla="*/ 9722 h 13752"/>
              <a:gd name="connsiteX20" fmla="*/ 6445 w 10459"/>
              <a:gd name="connsiteY20" fmla="*/ 9850 h 13752"/>
              <a:gd name="connsiteX21" fmla="*/ 6261 w 10459"/>
              <a:gd name="connsiteY21" fmla="*/ 9936 h 13752"/>
              <a:gd name="connsiteX22" fmla="*/ 5998 w 10459"/>
              <a:gd name="connsiteY22" fmla="*/ 10000 h 13752"/>
              <a:gd name="connsiteX23" fmla="*/ 5780 w 10459"/>
              <a:gd name="connsiteY23" fmla="*/ 10000 h 13752"/>
              <a:gd name="connsiteX24" fmla="*/ 5596 w 10459"/>
              <a:gd name="connsiteY24" fmla="*/ 10000 h 13752"/>
              <a:gd name="connsiteX25" fmla="*/ 5333 w 10459"/>
              <a:gd name="connsiteY25" fmla="*/ 9936 h 13752"/>
              <a:gd name="connsiteX26" fmla="*/ 5149 w 10459"/>
              <a:gd name="connsiteY26" fmla="*/ 9850 h 13752"/>
              <a:gd name="connsiteX27" fmla="*/ 4966 w 10459"/>
              <a:gd name="connsiteY27" fmla="*/ 9722 h 13752"/>
              <a:gd name="connsiteX28" fmla="*/ 4736 w 10459"/>
              <a:gd name="connsiteY28" fmla="*/ 9850 h 13752"/>
              <a:gd name="connsiteX29" fmla="*/ 4553 w 10459"/>
              <a:gd name="connsiteY29" fmla="*/ 9936 h 13752"/>
              <a:gd name="connsiteX30" fmla="*/ 4289 w 10459"/>
              <a:gd name="connsiteY30" fmla="*/ 10000 h 13752"/>
              <a:gd name="connsiteX31" fmla="*/ 4106 w 10459"/>
              <a:gd name="connsiteY31" fmla="*/ 10000 h 13752"/>
              <a:gd name="connsiteX32" fmla="*/ 3922 w 10459"/>
              <a:gd name="connsiteY32" fmla="*/ 10000 h 13752"/>
              <a:gd name="connsiteX33" fmla="*/ 3670 w 10459"/>
              <a:gd name="connsiteY33" fmla="*/ 9936 h 13752"/>
              <a:gd name="connsiteX34" fmla="*/ 3521 w 10459"/>
              <a:gd name="connsiteY34" fmla="*/ 9850 h 13752"/>
              <a:gd name="connsiteX35" fmla="*/ 3406 w 10459"/>
              <a:gd name="connsiteY35" fmla="*/ 9722 h 13752"/>
              <a:gd name="connsiteX36" fmla="*/ 3142 w 10459"/>
              <a:gd name="connsiteY36" fmla="*/ 9850 h 13752"/>
              <a:gd name="connsiteX37" fmla="*/ 2890 w 10459"/>
              <a:gd name="connsiteY37" fmla="*/ 9936 h 13752"/>
              <a:gd name="connsiteX38" fmla="*/ 2626 w 10459"/>
              <a:gd name="connsiteY38" fmla="*/ 10000 h 13752"/>
              <a:gd name="connsiteX39" fmla="*/ 2443 w 10459"/>
              <a:gd name="connsiteY39" fmla="*/ 10000 h 13752"/>
              <a:gd name="connsiteX40" fmla="*/ 2179 w 10459"/>
              <a:gd name="connsiteY40" fmla="*/ 10000 h 13752"/>
              <a:gd name="connsiteX41" fmla="*/ 1927 w 10459"/>
              <a:gd name="connsiteY41" fmla="*/ 9936 h 13752"/>
              <a:gd name="connsiteX42" fmla="*/ 1697 w 10459"/>
              <a:gd name="connsiteY42" fmla="*/ 9850 h 13752"/>
              <a:gd name="connsiteX43" fmla="*/ 1514 w 10459"/>
              <a:gd name="connsiteY43" fmla="*/ 9722 h 13752"/>
              <a:gd name="connsiteX44" fmla="*/ 1330 w 10459"/>
              <a:gd name="connsiteY44" fmla="*/ 9850 h 13752"/>
              <a:gd name="connsiteX45" fmla="*/ 1147 w 10459"/>
              <a:gd name="connsiteY45" fmla="*/ 9936 h 13752"/>
              <a:gd name="connsiteX46" fmla="*/ 929 w 10459"/>
              <a:gd name="connsiteY46" fmla="*/ 10000 h 13752"/>
              <a:gd name="connsiteX47" fmla="*/ 734 w 10459"/>
              <a:gd name="connsiteY47" fmla="*/ 10000 h 13752"/>
              <a:gd name="connsiteX48" fmla="*/ 482 w 10459"/>
              <a:gd name="connsiteY48" fmla="*/ 10000 h 13752"/>
              <a:gd name="connsiteX49" fmla="*/ 218 w 10459"/>
              <a:gd name="connsiteY49" fmla="*/ 9936 h 13752"/>
              <a:gd name="connsiteX50" fmla="*/ 34 w 10459"/>
              <a:gd name="connsiteY50" fmla="*/ 9850 h 13752"/>
              <a:gd name="connsiteX51" fmla="*/ 0 w 10459"/>
              <a:gd name="connsiteY51" fmla="*/ 9786 h 13752"/>
              <a:gd name="connsiteX52" fmla="*/ 0 w 10459"/>
              <a:gd name="connsiteY52" fmla="*/ 13752 h 13752"/>
              <a:gd name="connsiteX0" fmla="*/ 3303 w 13762"/>
              <a:gd name="connsiteY0" fmla="*/ 0 h 17048"/>
              <a:gd name="connsiteX1" fmla="*/ 0 w 13762"/>
              <a:gd name="connsiteY1" fmla="*/ 12803 h 17048"/>
              <a:gd name="connsiteX2" fmla="*/ 3303 w 13762"/>
              <a:gd name="connsiteY2" fmla="*/ 12803 h 17048"/>
              <a:gd name="connsiteX3" fmla="*/ 13762 w 13762"/>
              <a:gd name="connsiteY3" fmla="*/ 12803 h 17048"/>
              <a:gd name="connsiteX4" fmla="*/ 13303 w 13762"/>
              <a:gd name="connsiteY4" fmla="*/ 9786 h 17048"/>
              <a:gd name="connsiteX5" fmla="*/ 13234 w 13762"/>
              <a:gd name="connsiteY5" fmla="*/ 9850 h 17048"/>
              <a:gd name="connsiteX6" fmla="*/ 12970 w 13762"/>
              <a:gd name="connsiteY6" fmla="*/ 9936 h 17048"/>
              <a:gd name="connsiteX7" fmla="*/ 12787 w 13762"/>
              <a:gd name="connsiteY7" fmla="*/ 10000 h 17048"/>
              <a:gd name="connsiteX8" fmla="*/ 12523 w 13762"/>
              <a:gd name="connsiteY8" fmla="*/ 10000 h 17048"/>
              <a:gd name="connsiteX9" fmla="*/ 12340 w 13762"/>
              <a:gd name="connsiteY9" fmla="*/ 10000 h 17048"/>
              <a:gd name="connsiteX10" fmla="*/ 12076 w 13762"/>
              <a:gd name="connsiteY10" fmla="*/ 9936 h 17048"/>
              <a:gd name="connsiteX11" fmla="*/ 11858 w 13762"/>
              <a:gd name="connsiteY11" fmla="*/ 9850 h 17048"/>
              <a:gd name="connsiteX12" fmla="*/ 11675 w 13762"/>
              <a:gd name="connsiteY12" fmla="*/ 9722 h 17048"/>
              <a:gd name="connsiteX13" fmla="*/ 11491 w 13762"/>
              <a:gd name="connsiteY13" fmla="*/ 9850 h 17048"/>
              <a:gd name="connsiteX14" fmla="*/ 11308 w 13762"/>
              <a:gd name="connsiteY14" fmla="*/ 9936 h 17048"/>
              <a:gd name="connsiteX15" fmla="*/ 11044 w 13762"/>
              <a:gd name="connsiteY15" fmla="*/ 10000 h 17048"/>
              <a:gd name="connsiteX16" fmla="*/ 10860 w 13762"/>
              <a:gd name="connsiteY16" fmla="*/ 10000 h 17048"/>
              <a:gd name="connsiteX17" fmla="*/ 10597 w 13762"/>
              <a:gd name="connsiteY17" fmla="*/ 10000 h 17048"/>
              <a:gd name="connsiteX18" fmla="*/ 10344 w 13762"/>
              <a:gd name="connsiteY18" fmla="*/ 9936 h 17048"/>
              <a:gd name="connsiteX19" fmla="*/ 10081 w 13762"/>
              <a:gd name="connsiteY19" fmla="*/ 9850 h 17048"/>
              <a:gd name="connsiteX20" fmla="*/ 9863 w 13762"/>
              <a:gd name="connsiteY20" fmla="*/ 9722 h 17048"/>
              <a:gd name="connsiteX21" fmla="*/ 9748 w 13762"/>
              <a:gd name="connsiteY21" fmla="*/ 9850 h 17048"/>
              <a:gd name="connsiteX22" fmla="*/ 9564 w 13762"/>
              <a:gd name="connsiteY22" fmla="*/ 9936 h 17048"/>
              <a:gd name="connsiteX23" fmla="*/ 9301 w 13762"/>
              <a:gd name="connsiteY23" fmla="*/ 10000 h 17048"/>
              <a:gd name="connsiteX24" fmla="*/ 9083 w 13762"/>
              <a:gd name="connsiteY24" fmla="*/ 10000 h 17048"/>
              <a:gd name="connsiteX25" fmla="*/ 8899 w 13762"/>
              <a:gd name="connsiteY25" fmla="*/ 10000 h 17048"/>
              <a:gd name="connsiteX26" fmla="*/ 8636 w 13762"/>
              <a:gd name="connsiteY26" fmla="*/ 9936 h 17048"/>
              <a:gd name="connsiteX27" fmla="*/ 8452 w 13762"/>
              <a:gd name="connsiteY27" fmla="*/ 9850 h 17048"/>
              <a:gd name="connsiteX28" fmla="*/ 8269 w 13762"/>
              <a:gd name="connsiteY28" fmla="*/ 9722 h 17048"/>
              <a:gd name="connsiteX29" fmla="*/ 8039 w 13762"/>
              <a:gd name="connsiteY29" fmla="*/ 9850 h 17048"/>
              <a:gd name="connsiteX30" fmla="*/ 7856 w 13762"/>
              <a:gd name="connsiteY30" fmla="*/ 9936 h 17048"/>
              <a:gd name="connsiteX31" fmla="*/ 7592 w 13762"/>
              <a:gd name="connsiteY31" fmla="*/ 10000 h 17048"/>
              <a:gd name="connsiteX32" fmla="*/ 7409 w 13762"/>
              <a:gd name="connsiteY32" fmla="*/ 10000 h 17048"/>
              <a:gd name="connsiteX33" fmla="*/ 7225 w 13762"/>
              <a:gd name="connsiteY33" fmla="*/ 10000 h 17048"/>
              <a:gd name="connsiteX34" fmla="*/ 6973 w 13762"/>
              <a:gd name="connsiteY34" fmla="*/ 9936 h 17048"/>
              <a:gd name="connsiteX35" fmla="*/ 6824 w 13762"/>
              <a:gd name="connsiteY35" fmla="*/ 9850 h 17048"/>
              <a:gd name="connsiteX36" fmla="*/ 6709 w 13762"/>
              <a:gd name="connsiteY36" fmla="*/ 9722 h 17048"/>
              <a:gd name="connsiteX37" fmla="*/ 6445 w 13762"/>
              <a:gd name="connsiteY37" fmla="*/ 9850 h 17048"/>
              <a:gd name="connsiteX38" fmla="*/ 6193 w 13762"/>
              <a:gd name="connsiteY38" fmla="*/ 9936 h 17048"/>
              <a:gd name="connsiteX39" fmla="*/ 5929 w 13762"/>
              <a:gd name="connsiteY39" fmla="*/ 10000 h 17048"/>
              <a:gd name="connsiteX40" fmla="*/ 5746 w 13762"/>
              <a:gd name="connsiteY40" fmla="*/ 10000 h 17048"/>
              <a:gd name="connsiteX41" fmla="*/ 5482 w 13762"/>
              <a:gd name="connsiteY41" fmla="*/ 10000 h 17048"/>
              <a:gd name="connsiteX42" fmla="*/ 5230 w 13762"/>
              <a:gd name="connsiteY42" fmla="*/ 9936 h 17048"/>
              <a:gd name="connsiteX43" fmla="*/ 5000 w 13762"/>
              <a:gd name="connsiteY43" fmla="*/ 9850 h 17048"/>
              <a:gd name="connsiteX44" fmla="*/ 4817 w 13762"/>
              <a:gd name="connsiteY44" fmla="*/ 9722 h 17048"/>
              <a:gd name="connsiteX45" fmla="*/ 4633 w 13762"/>
              <a:gd name="connsiteY45" fmla="*/ 9850 h 17048"/>
              <a:gd name="connsiteX46" fmla="*/ 4450 w 13762"/>
              <a:gd name="connsiteY46" fmla="*/ 9936 h 17048"/>
              <a:gd name="connsiteX47" fmla="*/ 4232 w 13762"/>
              <a:gd name="connsiteY47" fmla="*/ 10000 h 17048"/>
              <a:gd name="connsiteX48" fmla="*/ 4037 w 13762"/>
              <a:gd name="connsiteY48" fmla="*/ 10000 h 17048"/>
              <a:gd name="connsiteX49" fmla="*/ 3785 w 13762"/>
              <a:gd name="connsiteY49" fmla="*/ 10000 h 17048"/>
              <a:gd name="connsiteX50" fmla="*/ 3521 w 13762"/>
              <a:gd name="connsiteY50" fmla="*/ 9936 h 17048"/>
              <a:gd name="connsiteX51" fmla="*/ 3337 w 13762"/>
              <a:gd name="connsiteY51" fmla="*/ 9850 h 17048"/>
              <a:gd name="connsiteX52" fmla="*/ 3303 w 13762"/>
              <a:gd name="connsiteY52" fmla="*/ 9786 h 17048"/>
              <a:gd name="connsiteX53" fmla="*/ 3303 w 13762"/>
              <a:gd name="connsiteY53" fmla="*/ 13752 h 17048"/>
              <a:gd name="connsiteX0" fmla="*/ 1101 w 13762"/>
              <a:gd name="connsiteY0" fmla="*/ 8039 h 8490"/>
              <a:gd name="connsiteX1" fmla="*/ 0 w 13762"/>
              <a:gd name="connsiteY1" fmla="*/ 4245 h 8490"/>
              <a:gd name="connsiteX2" fmla="*/ 3303 w 13762"/>
              <a:gd name="connsiteY2" fmla="*/ 4245 h 8490"/>
              <a:gd name="connsiteX3" fmla="*/ 13762 w 13762"/>
              <a:gd name="connsiteY3" fmla="*/ 4245 h 8490"/>
              <a:gd name="connsiteX4" fmla="*/ 13303 w 13762"/>
              <a:gd name="connsiteY4" fmla="*/ 1228 h 8490"/>
              <a:gd name="connsiteX5" fmla="*/ 13234 w 13762"/>
              <a:gd name="connsiteY5" fmla="*/ 1292 h 8490"/>
              <a:gd name="connsiteX6" fmla="*/ 12970 w 13762"/>
              <a:gd name="connsiteY6" fmla="*/ 1378 h 8490"/>
              <a:gd name="connsiteX7" fmla="*/ 12787 w 13762"/>
              <a:gd name="connsiteY7" fmla="*/ 1442 h 8490"/>
              <a:gd name="connsiteX8" fmla="*/ 12523 w 13762"/>
              <a:gd name="connsiteY8" fmla="*/ 1442 h 8490"/>
              <a:gd name="connsiteX9" fmla="*/ 12340 w 13762"/>
              <a:gd name="connsiteY9" fmla="*/ 1442 h 8490"/>
              <a:gd name="connsiteX10" fmla="*/ 12076 w 13762"/>
              <a:gd name="connsiteY10" fmla="*/ 1378 h 8490"/>
              <a:gd name="connsiteX11" fmla="*/ 11858 w 13762"/>
              <a:gd name="connsiteY11" fmla="*/ 1292 h 8490"/>
              <a:gd name="connsiteX12" fmla="*/ 11675 w 13762"/>
              <a:gd name="connsiteY12" fmla="*/ 1164 h 8490"/>
              <a:gd name="connsiteX13" fmla="*/ 11491 w 13762"/>
              <a:gd name="connsiteY13" fmla="*/ 1292 h 8490"/>
              <a:gd name="connsiteX14" fmla="*/ 11308 w 13762"/>
              <a:gd name="connsiteY14" fmla="*/ 1378 h 8490"/>
              <a:gd name="connsiteX15" fmla="*/ 11044 w 13762"/>
              <a:gd name="connsiteY15" fmla="*/ 1442 h 8490"/>
              <a:gd name="connsiteX16" fmla="*/ 10860 w 13762"/>
              <a:gd name="connsiteY16" fmla="*/ 1442 h 8490"/>
              <a:gd name="connsiteX17" fmla="*/ 10597 w 13762"/>
              <a:gd name="connsiteY17" fmla="*/ 1442 h 8490"/>
              <a:gd name="connsiteX18" fmla="*/ 10344 w 13762"/>
              <a:gd name="connsiteY18" fmla="*/ 1378 h 8490"/>
              <a:gd name="connsiteX19" fmla="*/ 10081 w 13762"/>
              <a:gd name="connsiteY19" fmla="*/ 1292 h 8490"/>
              <a:gd name="connsiteX20" fmla="*/ 9863 w 13762"/>
              <a:gd name="connsiteY20" fmla="*/ 1164 h 8490"/>
              <a:gd name="connsiteX21" fmla="*/ 9748 w 13762"/>
              <a:gd name="connsiteY21" fmla="*/ 1292 h 8490"/>
              <a:gd name="connsiteX22" fmla="*/ 9564 w 13762"/>
              <a:gd name="connsiteY22" fmla="*/ 1378 h 8490"/>
              <a:gd name="connsiteX23" fmla="*/ 9301 w 13762"/>
              <a:gd name="connsiteY23" fmla="*/ 1442 h 8490"/>
              <a:gd name="connsiteX24" fmla="*/ 9083 w 13762"/>
              <a:gd name="connsiteY24" fmla="*/ 1442 h 8490"/>
              <a:gd name="connsiteX25" fmla="*/ 8899 w 13762"/>
              <a:gd name="connsiteY25" fmla="*/ 1442 h 8490"/>
              <a:gd name="connsiteX26" fmla="*/ 8636 w 13762"/>
              <a:gd name="connsiteY26" fmla="*/ 1378 h 8490"/>
              <a:gd name="connsiteX27" fmla="*/ 8452 w 13762"/>
              <a:gd name="connsiteY27" fmla="*/ 1292 h 8490"/>
              <a:gd name="connsiteX28" fmla="*/ 8269 w 13762"/>
              <a:gd name="connsiteY28" fmla="*/ 1164 h 8490"/>
              <a:gd name="connsiteX29" fmla="*/ 8039 w 13762"/>
              <a:gd name="connsiteY29" fmla="*/ 1292 h 8490"/>
              <a:gd name="connsiteX30" fmla="*/ 7856 w 13762"/>
              <a:gd name="connsiteY30" fmla="*/ 1378 h 8490"/>
              <a:gd name="connsiteX31" fmla="*/ 7592 w 13762"/>
              <a:gd name="connsiteY31" fmla="*/ 1442 h 8490"/>
              <a:gd name="connsiteX32" fmla="*/ 7409 w 13762"/>
              <a:gd name="connsiteY32" fmla="*/ 1442 h 8490"/>
              <a:gd name="connsiteX33" fmla="*/ 7225 w 13762"/>
              <a:gd name="connsiteY33" fmla="*/ 1442 h 8490"/>
              <a:gd name="connsiteX34" fmla="*/ 6973 w 13762"/>
              <a:gd name="connsiteY34" fmla="*/ 1378 h 8490"/>
              <a:gd name="connsiteX35" fmla="*/ 6824 w 13762"/>
              <a:gd name="connsiteY35" fmla="*/ 1292 h 8490"/>
              <a:gd name="connsiteX36" fmla="*/ 6709 w 13762"/>
              <a:gd name="connsiteY36" fmla="*/ 1164 h 8490"/>
              <a:gd name="connsiteX37" fmla="*/ 6445 w 13762"/>
              <a:gd name="connsiteY37" fmla="*/ 1292 h 8490"/>
              <a:gd name="connsiteX38" fmla="*/ 6193 w 13762"/>
              <a:gd name="connsiteY38" fmla="*/ 1378 h 8490"/>
              <a:gd name="connsiteX39" fmla="*/ 5929 w 13762"/>
              <a:gd name="connsiteY39" fmla="*/ 1442 h 8490"/>
              <a:gd name="connsiteX40" fmla="*/ 5746 w 13762"/>
              <a:gd name="connsiteY40" fmla="*/ 1442 h 8490"/>
              <a:gd name="connsiteX41" fmla="*/ 5482 w 13762"/>
              <a:gd name="connsiteY41" fmla="*/ 1442 h 8490"/>
              <a:gd name="connsiteX42" fmla="*/ 5230 w 13762"/>
              <a:gd name="connsiteY42" fmla="*/ 1378 h 8490"/>
              <a:gd name="connsiteX43" fmla="*/ 5000 w 13762"/>
              <a:gd name="connsiteY43" fmla="*/ 1292 h 8490"/>
              <a:gd name="connsiteX44" fmla="*/ 4817 w 13762"/>
              <a:gd name="connsiteY44" fmla="*/ 1164 h 8490"/>
              <a:gd name="connsiteX45" fmla="*/ 4633 w 13762"/>
              <a:gd name="connsiteY45" fmla="*/ 1292 h 8490"/>
              <a:gd name="connsiteX46" fmla="*/ 4450 w 13762"/>
              <a:gd name="connsiteY46" fmla="*/ 1378 h 8490"/>
              <a:gd name="connsiteX47" fmla="*/ 4232 w 13762"/>
              <a:gd name="connsiteY47" fmla="*/ 1442 h 8490"/>
              <a:gd name="connsiteX48" fmla="*/ 4037 w 13762"/>
              <a:gd name="connsiteY48" fmla="*/ 1442 h 8490"/>
              <a:gd name="connsiteX49" fmla="*/ 3785 w 13762"/>
              <a:gd name="connsiteY49" fmla="*/ 1442 h 8490"/>
              <a:gd name="connsiteX50" fmla="*/ 3521 w 13762"/>
              <a:gd name="connsiteY50" fmla="*/ 1378 h 8490"/>
              <a:gd name="connsiteX51" fmla="*/ 3337 w 13762"/>
              <a:gd name="connsiteY51" fmla="*/ 1292 h 8490"/>
              <a:gd name="connsiteX52" fmla="*/ 3303 w 13762"/>
              <a:gd name="connsiteY52" fmla="*/ 1228 h 8490"/>
              <a:gd name="connsiteX53" fmla="*/ 3303 w 13762"/>
              <a:gd name="connsiteY53" fmla="*/ 5194 h 8490"/>
              <a:gd name="connsiteX0" fmla="*/ 0 w 10000"/>
              <a:gd name="connsiteY0" fmla="*/ 5000 h 10000"/>
              <a:gd name="connsiteX1" fmla="*/ 2400 w 10000"/>
              <a:gd name="connsiteY1" fmla="*/ 5000 h 10000"/>
              <a:gd name="connsiteX2" fmla="*/ 10000 w 10000"/>
              <a:gd name="connsiteY2" fmla="*/ 5000 h 10000"/>
              <a:gd name="connsiteX3" fmla="*/ 9666 w 10000"/>
              <a:gd name="connsiteY3" fmla="*/ 1446 h 10000"/>
              <a:gd name="connsiteX4" fmla="*/ 9616 w 10000"/>
              <a:gd name="connsiteY4" fmla="*/ 1522 h 10000"/>
              <a:gd name="connsiteX5" fmla="*/ 9425 w 10000"/>
              <a:gd name="connsiteY5" fmla="*/ 1623 h 10000"/>
              <a:gd name="connsiteX6" fmla="*/ 9292 w 10000"/>
              <a:gd name="connsiteY6" fmla="*/ 1698 h 10000"/>
              <a:gd name="connsiteX7" fmla="*/ 9100 w 10000"/>
              <a:gd name="connsiteY7" fmla="*/ 1698 h 10000"/>
              <a:gd name="connsiteX8" fmla="*/ 8967 w 10000"/>
              <a:gd name="connsiteY8" fmla="*/ 1698 h 10000"/>
              <a:gd name="connsiteX9" fmla="*/ 8775 w 10000"/>
              <a:gd name="connsiteY9" fmla="*/ 1623 h 10000"/>
              <a:gd name="connsiteX10" fmla="*/ 8616 w 10000"/>
              <a:gd name="connsiteY10" fmla="*/ 1522 h 10000"/>
              <a:gd name="connsiteX11" fmla="*/ 8484 w 10000"/>
              <a:gd name="connsiteY11" fmla="*/ 1371 h 10000"/>
              <a:gd name="connsiteX12" fmla="*/ 8350 w 10000"/>
              <a:gd name="connsiteY12" fmla="*/ 1522 h 10000"/>
              <a:gd name="connsiteX13" fmla="*/ 8217 w 10000"/>
              <a:gd name="connsiteY13" fmla="*/ 1623 h 10000"/>
              <a:gd name="connsiteX14" fmla="*/ 8025 w 10000"/>
              <a:gd name="connsiteY14" fmla="*/ 1698 h 10000"/>
              <a:gd name="connsiteX15" fmla="*/ 7891 w 10000"/>
              <a:gd name="connsiteY15" fmla="*/ 1698 h 10000"/>
              <a:gd name="connsiteX16" fmla="*/ 7700 w 10000"/>
              <a:gd name="connsiteY16" fmla="*/ 1698 h 10000"/>
              <a:gd name="connsiteX17" fmla="*/ 7516 w 10000"/>
              <a:gd name="connsiteY17" fmla="*/ 1623 h 10000"/>
              <a:gd name="connsiteX18" fmla="*/ 7325 w 10000"/>
              <a:gd name="connsiteY18" fmla="*/ 1522 h 10000"/>
              <a:gd name="connsiteX19" fmla="*/ 7167 w 10000"/>
              <a:gd name="connsiteY19" fmla="*/ 1371 h 10000"/>
              <a:gd name="connsiteX20" fmla="*/ 7083 w 10000"/>
              <a:gd name="connsiteY20" fmla="*/ 1522 h 10000"/>
              <a:gd name="connsiteX21" fmla="*/ 6950 w 10000"/>
              <a:gd name="connsiteY21" fmla="*/ 1623 h 10000"/>
              <a:gd name="connsiteX22" fmla="*/ 6758 w 10000"/>
              <a:gd name="connsiteY22" fmla="*/ 1698 h 10000"/>
              <a:gd name="connsiteX23" fmla="*/ 6600 w 10000"/>
              <a:gd name="connsiteY23" fmla="*/ 1698 h 10000"/>
              <a:gd name="connsiteX24" fmla="*/ 6466 w 10000"/>
              <a:gd name="connsiteY24" fmla="*/ 1698 h 10000"/>
              <a:gd name="connsiteX25" fmla="*/ 6275 w 10000"/>
              <a:gd name="connsiteY25" fmla="*/ 1623 h 10000"/>
              <a:gd name="connsiteX26" fmla="*/ 6142 w 10000"/>
              <a:gd name="connsiteY26" fmla="*/ 1522 h 10000"/>
              <a:gd name="connsiteX27" fmla="*/ 6009 w 10000"/>
              <a:gd name="connsiteY27" fmla="*/ 1371 h 10000"/>
              <a:gd name="connsiteX28" fmla="*/ 5841 w 10000"/>
              <a:gd name="connsiteY28" fmla="*/ 1522 h 10000"/>
              <a:gd name="connsiteX29" fmla="*/ 5708 w 10000"/>
              <a:gd name="connsiteY29" fmla="*/ 1623 h 10000"/>
              <a:gd name="connsiteX30" fmla="*/ 5517 w 10000"/>
              <a:gd name="connsiteY30" fmla="*/ 1698 h 10000"/>
              <a:gd name="connsiteX31" fmla="*/ 5384 w 10000"/>
              <a:gd name="connsiteY31" fmla="*/ 1698 h 10000"/>
              <a:gd name="connsiteX32" fmla="*/ 5250 w 10000"/>
              <a:gd name="connsiteY32" fmla="*/ 1698 h 10000"/>
              <a:gd name="connsiteX33" fmla="*/ 5067 w 10000"/>
              <a:gd name="connsiteY33" fmla="*/ 1623 h 10000"/>
              <a:gd name="connsiteX34" fmla="*/ 4959 w 10000"/>
              <a:gd name="connsiteY34" fmla="*/ 1522 h 10000"/>
              <a:gd name="connsiteX35" fmla="*/ 4875 w 10000"/>
              <a:gd name="connsiteY35" fmla="*/ 1371 h 10000"/>
              <a:gd name="connsiteX36" fmla="*/ 4683 w 10000"/>
              <a:gd name="connsiteY36" fmla="*/ 1522 h 10000"/>
              <a:gd name="connsiteX37" fmla="*/ 4500 w 10000"/>
              <a:gd name="connsiteY37" fmla="*/ 1623 h 10000"/>
              <a:gd name="connsiteX38" fmla="*/ 4308 w 10000"/>
              <a:gd name="connsiteY38" fmla="*/ 1698 h 10000"/>
              <a:gd name="connsiteX39" fmla="*/ 4175 w 10000"/>
              <a:gd name="connsiteY39" fmla="*/ 1698 h 10000"/>
              <a:gd name="connsiteX40" fmla="*/ 3983 w 10000"/>
              <a:gd name="connsiteY40" fmla="*/ 1698 h 10000"/>
              <a:gd name="connsiteX41" fmla="*/ 3800 w 10000"/>
              <a:gd name="connsiteY41" fmla="*/ 1623 h 10000"/>
              <a:gd name="connsiteX42" fmla="*/ 3633 w 10000"/>
              <a:gd name="connsiteY42" fmla="*/ 1522 h 10000"/>
              <a:gd name="connsiteX43" fmla="*/ 3500 w 10000"/>
              <a:gd name="connsiteY43" fmla="*/ 1371 h 10000"/>
              <a:gd name="connsiteX44" fmla="*/ 3367 w 10000"/>
              <a:gd name="connsiteY44" fmla="*/ 1522 h 10000"/>
              <a:gd name="connsiteX45" fmla="*/ 3234 w 10000"/>
              <a:gd name="connsiteY45" fmla="*/ 1623 h 10000"/>
              <a:gd name="connsiteX46" fmla="*/ 3075 w 10000"/>
              <a:gd name="connsiteY46" fmla="*/ 1698 h 10000"/>
              <a:gd name="connsiteX47" fmla="*/ 2933 w 10000"/>
              <a:gd name="connsiteY47" fmla="*/ 1698 h 10000"/>
              <a:gd name="connsiteX48" fmla="*/ 2750 w 10000"/>
              <a:gd name="connsiteY48" fmla="*/ 1698 h 10000"/>
              <a:gd name="connsiteX49" fmla="*/ 2558 w 10000"/>
              <a:gd name="connsiteY49" fmla="*/ 1623 h 10000"/>
              <a:gd name="connsiteX50" fmla="*/ 2425 w 10000"/>
              <a:gd name="connsiteY50" fmla="*/ 1522 h 10000"/>
              <a:gd name="connsiteX51" fmla="*/ 2400 w 10000"/>
              <a:gd name="connsiteY51" fmla="*/ 1446 h 10000"/>
              <a:gd name="connsiteX52" fmla="*/ 2400 w 10000"/>
              <a:gd name="connsiteY52" fmla="*/ 6118 h 10000"/>
              <a:gd name="connsiteX0" fmla="*/ 0 w 7600"/>
              <a:gd name="connsiteY0" fmla="*/ 3629 h 4747"/>
              <a:gd name="connsiteX1" fmla="*/ 7600 w 7600"/>
              <a:gd name="connsiteY1" fmla="*/ 3629 h 4747"/>
              <a:gd name="connsiteX2" fmla="*/ 7266 w 7600"/>
              <a:gd name="connsiteY2" fmla="*/ 75 h 4747"/>
              <a:gd name="connsiteX3" fmla="*/ 7216 w 7600"/>
              <a:gd name="connsiteY3" fmla="*/ 151 h 4747"/>
              <a:gd name="connsiteX4" fmla="*/ 7025 w 7600"/>
              <a:gd name="connsiteY4" fmla="*/ 252 h 4747"/>
              <a:gd name="connsiteX5" fmla="*/ 6892 w 7600"/>
              <a:gd name="connsiteY5" fmla="*/ 327 h 4747"/>
              <a:gd name="connsiteX6" fmla="*/ 6700 w 7600"/>
              <a:gd name="connsiteY6" fmla="*/ 327 h 4747"/>
              <a:gd name="connsiteX7" fmla="*/ 6567 w 7600"/>
              <a:gd name="connsiteY7" fmla="*/ 327 h 4747"/>
              <a:gd name="connsiteX8" fmla="*/ 6375 w 7600"/>
              <a:gd name="connsiteY8" fmla="*/ 252 h 4747"/>
              <a:gd name="connsiteX9" fmla="*/ 6216 w 7600"/>
              <a:gd name="connsiteY9" fmla="*/ 151 h 4747"/>
              <a:gd name="connsiteX10" fmla="*/ 6084 w 7600"/>
              <a:gd name="connsiteY10" fmla="*/ 0 h 4747"/>
              <a:gd name="connsiteX11" fmla="*/ 5950 w 7600"/>
              <a:gd name="connsiteY11" fmla="*/ 151 h 4747"/>
              <a:gd name="connsiteX12" fmla="*/ 5817 w 7600"/>
              <a:gd name="connsiteY12" fmla="*/ 252 h 4747"/>
              <a:gd name="connsiteX13" fmla="*/ 5625 w 7600"/>
              <a:gd name="connsiteY13" fmla="*/ 327 h 4747"/>
              <a:gd name="connsiteX14" fmla="*/ 5491 w 7600"/>
              <a:gd name="connsiteY14" fmla="*/ 327 h 4747"/>
              <a:gd name="connsiteX15" fmla="*/ 5300 w 7600"/>
              <a:gd name="connsiteY15" fmla="*/ 327 h 4747"/>
              <a:gd name="connsiteX16" fmla="*/ 5116 w 7600"/>
              <a:gd name="connsiteY16" fmla="*/ 252 h 4747"/>
              <a:gd name="connsiteX17" fmla="*/ 4925 w 7600"/>
              <a:gd name="connsiteY17" fmla="*/ 151 h 4747"/>
              <a:gd name="connsiteX18" fmla="*/ 4767 w 7600"/>
              <a:gd name="connsiteY18" fmla="*/ 0 h 4747"/>
              <a:gd name="connsiteX19" fmla="*/ 4683 w 7600"/>
              <a:gd name="connsiteY19" fmla="*/ 151 h 4747"/>
              <a:gd name="connsiteX20" fmla="*/ 4550 w 7600"/>
              <a:gd name="connsiteY20" fmla="*/ 252 h 4747"/>
              <a:gd name="connsiteX21" fmla="*/ 4358 w 7600"/>
              <a:gd name="connsiteY21" fmla="*/ 327 h 4747"/>
              <a:gd name="connsiteX22" fmla="*/ 4200 w 7600"/>
              <a:gd name="connsiteY22" fmla="*/ 327 h 4747"/>
              <a:gd name="connsiteX23" fmla="*/ 4066 w 7600"/>
              <a:gd name="connsiteY23" fmla="*/ 327 h 4747"/>
              <a:gd name="connsiteX24" fmla="*/ 3875 w 7600"/>
              <a:gd name="connsiteY24" fmla="*/ 252 h 4747"/>
              <a:gd name="connsiteX25" fmla="*/ 3742 w 7600"/>
              <a:gd name="connsiteY25" fmla="*/ 151 h 4747"/>
              <a:gd name="connsiteX26" fmla="*/ 3609 w 7600"/>
              <a:gd name="connsiteY26" fmla="*/ 0 h 4747"/>
              <a:gd name="connsiteX27" fmla="*/ 3441 w 7600"/>
              <a:gd name="connsiteY27" fmla="*/ 151 h 4747"/>
              <a:gd name="connsiteX28" fmla="*/ 3308 w 7600"/>
              <a:gd name="connsiteY28" fmla="*/ 252 h 4747"/>
              <a:gd name="connsiteX29" fmla="*/ 3117 w 7600"/>
              <a:gd name="connsiteY29" fmla="*/ 327 h 4747"/>
              <a:gd name="connsiteX30" fmla="*/ 2984 w 7600"/>
              <a:gd name="connsiteY30" fmla="*/ 327 h 4747"/>
              <a:gd name="connsiteX31" fmla="*/ 2850 w 7600"/>
              <a:gd name="connsiteY31" fmla="*/ 327 h 4747"/>
              <a:gd name="connsiteX32" fmla="*/ 2667 w 7600"/>
              <a:gd name="connsiteY32" fmla="*/ 252 h 4747"/>
              <a:gd name="connsiteX33" fmla="*/ 2559 w 7600"/>
              <a:gd name="connsiteY33" fmla="*/ 151 h 4747"/>
              <a:gd name="connsiteX34" fmla="*/ 2475 w 7600"/>
              <a:gd name="connsiteY34" fmla="*/ 0 h 4747"/>
              <a:gd name="connsiteX35" fmla="*/ 2283 w 7600"/>
              <a:gd name="connsiteY35" fmla="*/ 151 h 4747"/>
              <a:gd name="connsiteX36" fmla="*/ 2100 w 7600"/>
              <a:gd name="connsiteY36" fmla="*/ 252 h 4747"/>
              <a:gd name="connsiteX37" fmla="*/ 1908 w 7600"/>
              <a:gd name="connsiteY37" fmla="*/ 327 h 4747"/>
              <a:gd name="connsiteX38" fmla="*/ 1775 w 7600"/>
              <a:gd name="connsiteY38" fmla="*/ 327 h 4747"/>
              <a:gd name="connsiteX39" fmla="*/ 1583 w 7600"/>
              <a:gd name="connsiteY39" fmla="*/ 327 h 4747"/>
              <a:gd name="connsiteX40" fmla="*/ 1400 w 7600"/>
              <a:gd name="connsiteY40" fmla="*/ 252 h 4747"/>
              <a:gd name="connsiteX41" fmla="*/ 1233 w 7600"/>
              <a:gd name="connsiteY41" fmla="*/ 151 h 4747"/>
              <a:gd name="connsiteX42" fmla="*/ 1100 w 7600"/>
              <a:gd name="connsiteY42" fmla="*/ 0 h 4747"/>
              <a:gd name="connsiteX43" fmla="*/ 967 w 7600"/>
              <a:gd name="connsiteY43" fmla="*/ 151 h 4747"/>
              <a:gd name="connsiteX44" fmla="*/ 834 w 7600"/>
              <a:gd name="connsiteY44" fmla="*/ 252 h 4747"/>
              <a:gd name="connsiteX45" fmla="*/ 675 w 7600"/>
              <a:gd name="connsiteY45" fmla="*/ 327 h 4747"/>
              <a:gd name="connsiteX46" fmla="*/ 533 w 7600"/>
              <a:gd name="connsiteY46" fmla="*/ 327 h 4747"/>
              <a:gd name="connsiteX47" fmla="*/ 350 w 7600"/>
              <a:gd name="connsiteY47" fmla="*/ 327 h 4747"/>
              <a:gd name="connsiteX48" fmla="*/ 158 w 7600"/>
              <a:gd name="connsiteY48" fmla="*/ 252 h 4747"/>
              <a:gd name="connsiteX49" fmla="*/ 25 w 7600"/>
              <a:gd name="connsiteY49" fmla="*/ 151 h 4747"/>
              <a:gd name="connsiteX50" fmla="*/ 0 w 7600"/>
              <a:gd name="connsiteY50" fmla="*/ 75 h 4747"/>
              <a:gd name="connsiteX51" fmla="*/ 0 w 7600"/>
              <a:gd name="connsiteY51" fmla="*/ 4747 h 4747"/>
              <a:gd name="connsiteX0" fmla="*/ 0 w 9707"/>
              <a:gd name="connsiteY0" fmla="*/ 7645 h 10000"/>
              <a:gd name="connsiteX1" fmla="*/ 9473 w 9707"/>
              <a:gd name="connsiteY1" fmla="*/ 7645 h 10000"/>
              <a:gd name="connsiteX2" fmla="*/ 9561 w 9707"/>
              <a:gd name="connsiteY2" fmla="*/ 158 h 10000"/>
              <a:gd name="connsiteX3" fmla="*/ 9495 w 9707"/>
              <a:gd name="connsiteY3" fmla="*/ 318 h 10000"/>
              <a:gd name="connsiteX4" fmla="*/ 9243 w 9707"/>
              <a:gd name="connsiteY4" fmla="*/ 531 h 10000"/>
              <a:gd name="connsiteX5" fmla="*/ 9068 w 9707"/>
              <a:gd name="connsiteY5" fmla="*/ 689 h 10000"/>
              <a:gd name="connsiteX6" fmla="*/ 8816 w 9707"/>
              <a:gd name="connsiteY6" fmla="*/ 689 h 10000"/>
              <a:gd name="connsiteX7" fmla="*/ 8641 w 9707"/>
              <a:gd name="connsiteY7" fmla="*/ 689 h 10000"/>
              <a:gd name="connsiteX8" fmla="*/ 8388 w 9707"/>
              <a:gd name="connsiteY8" fmla="*/ 531 h 10000"/>
              <a:gd name="connsiteX9" fmla="*/ 8179 w 9707"/>
              <a:gd name="connsiteY9" fmla="*/ 318 h 10000"/>
              <a:gd name="connsiteX10" fmla="*/ 8005 w 9707"/>
              <a:gd name="connsiteY10" fmla="*/ 0 h 10000"/>
              <a:gd name="connsiteX11" fmla="*/ 7829 w 9707"/>
              <a:gd name="connsiteY11" fmla="*/ 318 h 10000"/>
              <a:gd name="connsiteX12" fmla="*/ 7654 w 9707"/>
              <a:gd name="connsiteY12" fmla="*/ 531 h 10000"/>
              <a:gd name="connsiteX13" fmla="*/ 7401 w 9707"/>
              <a:gd name="connsiteY13" fmla="*/ 689 h 10000"/>
              <a:gd name="connsiteX14" fmla="*/ 7225 w 9707"/>
              <a:gd name="connsiteY14" fmla="*/ 689 h 10000"/>
              <a:gd name="connsiteX15" fmla="*/ 6974 w 9707"/>
              <a:gd name="connsiteY15" fmla="*/ 689 h 10000"/>
              <a:gd name="connsiteX16" fmla="*/ 6732 w 9707"/>
              <a:gd name="connsiteY16" fmla="*/ 531 h 10000"/>
              <a:gd name="connsiteX17" fmla="*/ 6480 w 9707"/>
              <a:gd name="connsiteY17" fmla="*/ 318 h 10000"/>
              <a:gd name="connsiteX18" fmla="*/ 6272 w 9707"/>
              <a:gd name="connsiteY18" fmla="*/ 0 h 10000"/>
              <a:gd name="connsiteX19" fmla="*/ 6162 w 9707"/>
              <a:gd name="connsiteY19" fmla="*/ 318 h 10000"/>
              <a:gd name="connsiteX20" fmla="*/ 5987 w 9707"/>
              <a:gd name="connsiteY20" fmla="*/ 531 h 10000"/>
              <a:gd name="connsiteX21" fmla="*/ 5734 w 9707"/>
              <a:gd name="connsiteY21" fmla="*/ 689 h 10000"/>
              <a:gd name="connsiteX22" fmla="*/ 5526 w 9707"/>
              <a:gd name="connsiteY22" fmla="*/ 689 h 10000"/>
              <a:gd name="connsiteX23" fmla="*/ 5350 w 9707"/>
              <a:gd name="connsiteY23" fmla="*/ 689 h 10000"/>
              <a:gd name="connsiteX24" fmla="*/ 5099 w 9707"/>
              <a:gd name="connsiteY24" fmla="*/ 531 h 10000"/>
              <a:gd name="connsiteX25" fmla="*/ 4924 w 9707"/>
              <a:gd name="connsiteY25" fmla="*/ 318 h 10000"/>
              <a:gd name="connsiteX26" fmla="*/ 4749 w 9707"/>
              <a:gd name="connsiteY26" fmla="*/ 0 h 10000"/>
              <a:gd name="connsiteX27" fmla="*/ 4528 w 9707"/>
              <a:gd name="connsiteY27" fmla="*/ 318 h 10000"/>
              <a:gd name="connsiteX28" fmla="*/ 4353 w 9707"/>
              <a:gd name="connsiteY28" fmla="*/ 531 h 10000"/>
              <a:gd name="connsiteX29" fmla="*/ 4101 w 9707"/>
              <a:gd name="connsiteY29" fmla="*/ 689 h 10000"/>
              <a:gd name="connsiteX30" fmla="*/ 3926 w 9707"/>
              <a:gd name="connsiteY30" fmla="*/ 689 h 10000"/>
              <a:gd name="connsiteX31" fmla="*/ 3750 w 9707"/>
              <a:gd name="connsiteY31" fmla="*/ 689 h 10000"/>
              <a:gd name="connsiteX32" fmla="*/ 3509 w 9707"/>
              <a:gd name="connsiteY32" fmla="*/ 531 h 10000"/>
              <a:gd name="connsiteX33" fmla="*/ 3367 w 9707"/>
              <a:gd name="connsiteY33" fmla="*/ 318 h 10000"/>
              <a:gd name="connsiteX34" fmla="*/ 3257 w 9707"/>
              <a:gd name="connsiteY34" fmla="*/ 0 h 10000"/>
              <a:gd name="connsiteX35" fmla="*/ 3004 w 9707"/>
              <a:gd name="connsiteY35" fmla="*/ 318 h 10000"/>
              <a:gd name="connsiteX36" fmla="*/ 2763 w 9707"/>
              <a:gd name="connsiteY36" fmla="*/ 531 h 10000"/>
              <a:gd name="connsiteX37" fmla="*/ 2511 w 9707"/>
              <a:gd name="connsiteY37" fmla="*/ 689 h 10000"/>
              <a:gd name="connsiteX38" fmla="*/ 2336 w 9707"/>
              <a:gd name="connsiteY38" fmla="*/ 689 h 10000"/>
              <a:gd name="connsiteX39" fmla="*/ 2083 w 9707"/>
              <a:gd name="connsiteY39" fmla="*/ 689 h 10000"/>
              <a:gd name="connsiteX40" fmla="*/ 1842 w 9707"/>
              <a:gd name="connsiteY40" fmla="*/ 531 h 10000"/>
              <a:gd name="connsiteX41" fmla="*/ 1622 w 9707"/>
              <a:gd name="connsiteY41" fmla="*/ 318 h 10000"/>
              <a:gd name="connsiteX42" fmla="*/ 1447 w 9707"/>
              <a:gd name="connsiteY42" fmla="*/ 0 h 10000"/>
              <a:gd name="connsiteX43" fmla="*/ 1272 w 9707"/>
              <a:gd name="connsiteY43" fmla="*/ 318 h 10000"/>
              <a:gd name="connsiteX44" fmla="*/ 1097 w 9707"/>
              <a:gd name="connsiteY44" fmla="*/ 531 h 10000"/>
              <a:gd name="connsiteX45" fmla="*/ 888 w 9707"/>
              <a:gd name="connsiteY45" fmla="*/ 689 h 10000"/>
              <a:gd name="connsiteX46" fmla="*/ 701 w 9707"/>
              <a:gd name="connsiteY46" fmla="*/ 689 h 10000"/>
              <a:gd name="connsiteX47" fmla="*/ 461 w 9707"/>
              <a:gd name="connsiteY47" fmla="*/ 689 h 10000"/>
              <a:gd name="connsiteX48" fmla="*/ 208 w 9707"/>
              <a:gd name="connsiteY48" fmla="*/ 531 h 10000"/>
              <a:gd name="connsiteX49" fmla="*/ 33 w 9707"/>
              <a:gd name="connsiteY49" fmla="*/ 318 h 10000"/>
              <a:gd name="connsiteX50" fmla="*/ 0 w 9707"/>
              <a:gd name="connsiteY50" fmla="*/ 158 h 10000"/>
              <a:gd name="connsiteX51" fmla="*/ 0 w 9707"/>
              <a:gd name="connsiteY51" fmla="*/ 10000 h 10000"/>
              <a:gd name="connsiteX0" fmla="*/ 1627 w 11627"/>
              <a:gd name="connsiteY0" fmla="*/ 7645 h 7645"/>
              <a:gd name="connsiteX1" fmla="*/ 11386 w 11627"/>
              <a:gd name="connsiteY1" fmla="*/ 7645 h 7645"/>
              <a:gd name="connsiteX2" fmla="*/ 11477 w 11627"/>
              <a:gd name="connsiteY2" fmla="*/ 158 h 7645"/>
              <a:gd name="connsiteX3" fmla="*/ 11409 w 11627"/>
              <a:gd name="connsiteY3" fmla="*/ 318 h 7645"/>
              <a:gd name="connsiteX4" fmla="*/ 11149 w 11627"/>
              <a:gd name="connsiteY4" fmla="*/ 531 h 7645"/>
              <a:gd name="connsiteX5" fmla="*/ 10969 w 11627"/>
              <a:gd name="connsiteY5" fmla="*/ 689 h 7645"/>
              <a:gd name="connsiteX6" fmla="*/ 10709 w 11627"/>
              <a:gd name="connsiteY6" fmla="*/ 689 h 7645"/>
              <a:gd name="connsiteX7" fmla="*/ 10529 w 11627"/>
              <a:gd name="connsiteY7" fmla="*/ 689 h 7645"/>
              <a:gd name="connsiteX8" fmla="*/ 10268 w 11627"/>
              <a:gd name="connsiteY8" fmla="*/ 531 h 7645"/>
              <a:gd name="connsiteX9" fmla="*/ 10053 w 11627"/>
              <a:gd name="connsiteY9" fmla="*/ 318 h 7645"/>
              <a:gd name="connsiteX10" fmla="*/ 9874 w 11627"/>
              <a:gd name="connsiteY10" fmla="*/ 0 h 7645"/>
              <a:gd name="connsiteX11" fmla="*/ 9692 w 11627"/>
              <a:gd name="connsiteY11" fmla="*/ 318 h 7645"/>
              <a:gd name="connsiteX12" fmla="*/ 9512 w 11627"/>
              <a:gd name="connsiteY12" fmla="*/ 531 h 7645"/>
              <a:gd name="connsiteX13" fmla="*/ 9251 w 11627"/>
              <a:gd name="connsiteY13" fmla="*/ 689 h 7645"/>
              <a:gd name="connsiteX14" fmla="*/ 9070 w 11627"/>
              <a:gd name="connsiteY14" fmla="*/ 689 h 7645"/>
              <a:gd name="connsiteX15" fmla="*/ 8812 w 11627"/>
              <a:gd name="connsiteY15" fmla="*/ 689 h 7645"/>
              <a:gd name="connsiteX16" fmla="*/ 8562 w 11627"/>
              <a:gd name="connsiteY16" fmla="*/ 531 h 7645"/>
              <a:gd name="connsiteX17" fmla="*/ 8303 w 11627"/>
              <a:gd name="connsiteY17" fmla="*/ 318 h 7645"/>
              <a:gd name="connsiteX18" fmla="*/ 8088 w 11627"/>
              <a:gd name="connsiteY18" fmla="*/ 0 h 7645"/>
              <a:gd name="connsiteX19" fmla="*/ 7975 w 11627"/>
              <a:gd name="connsiteY19" fmla="*/ 318 h 7645"/>
              <a:gd name="connsiteX20" fmla="*/ 7795 w 11627"/>
              <a:gd name="connsiteY20" fmla="*/ 531 h 7645"/>
              <a:gd name="connsiteX21" fmla="*/ 7534 w 11627"/>
              <a:gd name="connsiteY21" fmla="*/ 689 h 7645"/>
              <a:gd name="connsiteX22" fmla="*/ 7320 w 11627"/>
              <a:gd name="connsiteY22" fmla="*/ 689 h 7645"/>
              <a:gd name="connsiteX23" fmla="*/ 7138 w 11627"/>
              <a:gd name="connsiteY23" fmla="*/ 689 h 7645"/>
              <a:gd name="connsiteX24" fmla="*/ 6880 w 11627"/>
              <a:gd name="connsiteY24" fmla="*/ 531 h 7645"/>
              <a:gd name="connsiteX25" fmla="*/ 6700 w 11627"/>
              <a:gd name="connsiteY25" fmla="*/ 318 h 7645"/>
              <a:gd name="connsiteX26" fmla="*/ 6519 w 11627"/>
              <a:gd name="connsiteY26" fmla="*/ 0 h 7645"/>
              <a:gd name="connsiteX27" fmla="*/ 6292 w 11627"/>
              <a:gd name="connsiteY27" fmla="*/ 318 h 7645"/>
              <a:gd name="connsiteX28" fmla="*/ 6111 w 11627"/>
              <a:gd name="connsiteY28" fmla="*/ 531 h 7645"/>
              <a:gd name="connsiteX29" fmla="*/ 5852 w 11627"/>
              <a:gd name="connsiteY29" fmla="*/ 689 h 7645"/>
              <a:gd name="connsiteX30" fmla="*/ 5672 w 11627"/>
              <a:gd name="connsiteY30" fmla="*/ 689 h 7645"/>
              <a:gd name="connsiteX31" fmla="*/ 5490 w 11627"/>
              <a:gd name="connsiteY31" fmla="*/ 689 h 7645"/>
              <a:gd name="connsiteX32" fmla="*/ 5242 w 11627"/>
              <a:gd name="connsiteY32" fmla="*/ 531 h 7645"/>
              <a:gd name="connsiteX33" fmla="*/ 5096 w 11627"/>
              <a:gd name="connsiteY33" fmla="*/ 318 h 7645"/>
              <a:gd name="connsiteX34" fmla="*/ 4982 w 11627"/>
              <a:gd name="connsiteY34" fmla="*/ 0 h 7645"/>
              <a:gd name="connsiteX35" fmla="*/ 4722 w 11627"/>
              <a:gd name="connsiteY35" fmla="*/ 318 h 7645"/>
              <a:gd name="connsiteX36" fmla="*/ 4473 w 11627"/>
              <a:gd name="connsiteY36" fmla="*/ 531 h 7645"/>
              <a:gd name="connsiteX37" fmla="*/ 4214 w 11627"/>
              <a:gd name="connsiteY37" fmla="*/ 689 h 7645"/>
              <a:gd name="connsiteX38" fmla="*/ 4034 w 11627"/>
              <a:gd name="connsiteY38" fmla="*/ 689 h 7645"/>
              <a:gd name="connsiteX39" fmla="*/ 3773 w 11627"/>
              <a:gd name="connsiteY39" fmla="*/ 689 h 7645"/>
              <a:gd name="connsiteX40" fmla="*/ 3525 w 11627"/>
              <a:gd name="connsiteY40" fmla="*/ 531 h 7645"/>
              <a:gd name="connsiteX41" fmla="*/ 3298 w 11627"/>
              <a:gd name="connsiteY41" fmla="*/ 318 h 7645"/>
              <a:gd name="connsiteX42" fmla="*/ 3118 w 11627"/>
              <a:gd name="connsiteY42" fmla="*/ 0 h 7645"/>
              <a:gd name="connsiteX43" fmla="*/ 2937 w 11627"/>
              <a:gd name="connsiteY43" fmla="*/ 318 h 7645"/>
              <a:gd name="connsiteX44" fmla="*/ 2757 w 11627"/>
              <a:gd name="connsiteY44" fmla="*/ 531 h 7645"/>
              <a:gd name="connsiteX45" fmla="*/ 2542 w 11627"/>
              <a:gd name="connsiteY45" fmla="*/ 689 h 7645"/>
              <a:gd name="connsiteX46" fmla="*/ 2349 w 11627"/>
              <a:gd name="connsiteY46" fmla="*/ 689 h 7645"/>
              <a:gd name="connsiteX47" fmla="*/ 2102 w 11627"/>
              <a:gd name="connsiteY47" fmla="*/ 689 h 7645"/>
              <a:gd name="connsiteX48" fmla="*/ 1841 w 11627"/>
              <a:gd name="connsiteY48" fmla="*/ 531 h 7645"/>
              <a:gd name="connsiteX49" fmla="*/ 1661 w 11627"/>
              <a:gd name="connsiteY49" fmla="*/ 318 h 7645"/>
              <a:gd name="connsiteX50" fmla="*/ 1627 w 11627"/>
              <a:gd name="connsiteY50" fmla="*/ 158 h 7645"/>
              <a:gd name="connsiteX51" fmla="*/ 0 w 11627"/>
              <a:gd name="connsiteY51" fmla="*/ 7060 h 7645"/>
              <a:gd name="connsiteX0" fmla="*/ 0 w 8601"/>
              <a:gd name="connsiteY0" fmla="*/ 10000 h 10773"/>
              <a:gd name="connsiteX1" fmla="*/ 8394 w 8601"/>
              <a:gd name="connsiteY1" fmla="*/ 10000 h 10773"/>
              <a:gd name="connsiteX2" fmla="*/ 8472 w 8601"/>
              <a:gd name="connsiteY2" fmla="*/ 207 h 10773"/>
              <a:gd name="connsiteX3" fmla="*/ 8414 w 8601"/>
              <a:gd name="connsiteY3" fmla="*/ 416 h 10773"/>
              <a:gd name="connsiteX4" fmla="*/ 8190 w 8601"/>
              <a:gd name="connsiteY4" fmla="*/ 695 h 10773"/>
              <a:gd name="connsiteX5" fmla="*/ 8035 w 8601"/>
              <a:gd name="connsiteY5" fmla="*/ 901 h 10773"/>
              <a:gd name="connsiteX6" fmla="*/ 7811 w 8601"/>
              <a:gd name="connsiteY6" fmla="*/ 901 h 10773"/>
              <a:gd name="connsiteX7" fmla="*/ 7657 w 8601"/>
              <a:gd name="connsiteY7" fmla="*/ 901 h 10773"/>
              <a:gd name="connsiteX8" fmla="*/ 7432 w 8601"/>
              <a:gd name="connsiteY8" fmla="*/ 695 h 10773"/>
              <a:gd name="connsiteX9" fmla="*/ 7247 w 8601"/>
              <a:gd name="connsiteY9" fmla="*/ 416 h 10773"/>
              <a:gd name="connsiteX10" fmla="*/ 7093 w 8601"/>
              <a:gd name="connsiteY10" fmla="*/ 0 h 10773"/>
              <a:gd name="connsiteX11" fmla="*/ 6937 w 8601"/>
              <a:gd name="connsiteY11" fmla="*/ 416 h 10773"/>
              <a:gd name="connsiteX12" fmla="*/ 6782 w 8601"/>
              <a:gd name="connsiteY12" fmla="*/ 695 h 10773"/>
              <a:gd name="connsiteX13" fmla="*/ 6557 w 8601"/>
              <a:gd name="connsiteY13" fmla="*/ 901 h 10773"/>
              <a:gd name="connsiteX14" fmla="*/ 6402 w 8601"/>
              <a:gd name="connsiteY14" fmla="*/ 901 h 10773"/>
              <a:gd name="connsiteX15" fmla="*/ 6180 w 8601"/>
              <a:gd name="connsiteY15" fmla="*/ 901 h 10773"/>
              <a:gd name="connsiteX16" fmla="*/ 5965 w 8601"/>
              <a:gd name="connsiteY16" fmla="*/ 695 h 10773"/>
              <a:gd name="connsiteX17" fmla="*/ 5742 w 8601"/>
              <a:gd name="connsiteY17" fmla="*/ 416 h 10773"/>
              <a:gd name="connsiteX18" fmla="*/ 5557 w 8601"/>
              <a:gd name="connsiteY18" fmla="*/ 0 h 10773"/>
              <a:gd name="connsiteX19" fmla="*/ 5460 w 8601"/>
              <a:gd name="connsiteY19" fmla="*/ 416 h 10773"/>
              <a:gd name="connsiteX20" fmla="*/ 5305 w 8601"/>
              <a:gd name="connsiteY20" fmla="*/ 695 h 10773"/>
              <a:gd name="connsiteX21" fmla="*/ 5081 w 8601"/>
              <a:gd name="connsiteY21" fmla="*/ 901 h 10773"/>
              <a:gd name="connsiteX22" fmla="*/ 4897 w 8601"/>
              <a:gd name="connsiteY22" fmla="*/ 901 h 10773"/>
              <a:gd name="connsiteX23" fmla="*/ 4740 w 8601"/>
              <a:gd name="connsiteY23" fmla="*/ 901 h 10773"/>
              <a:gd name="connsiteX24" fmla="*/ 4518 w 8601"/>
              <a:gd name="connsiteY24" fmla="*/ 695 h 10773"/>
              <a:gd name="connsiteX25" fmla="*/ 4363 w 8601"/>
              <a:gd name="connsiteY25" fmla="*/ 416 h 10773"/>
              <a:gd name="connsiteX26" fmla="*/ 4208 w 8601"/>
              <a:gd name="connsiteY26" fmla="*/ 0 h 10773"/>
              <a:gd name="connsiteX27" fmla="*/ 4013 w 8601"/>
              <a:gd name="connsiteY27" fmla="*/ 416 h 10773"/>
              <a:gd name="connsiteX28" fmla="*/ 3857 w 8601"/>
              <a:gd name="connsiteY28" fmla="*/ 695 h 10773"/>
              <a:gd name="connsiteX29" fmla="*/ 3634 w 8601"/>
              <a:gd name="connsiteY29" fmla="*/ 901 h 10773"/>
              <a:gd name="connsiteX30" fmla="*/ 3479 w 8601"/>
              <a:gd name="connsiteY30" fmla="*/ 901 h 10773"/>
              <a:gd name="connsiteX31" fmla="*/ 3323 w 8601"/>
              <a:gd name="connsiteY31" fmla="*/ 901 h 10773"/>
              <a:gd name="connsiteX32" fmla="*/ 3109 w 8601"/>
              <a:gd name="connsiteY32" fmla="*/ 695 h 10773"/>
              <a:gd name="connsiteX33" fmla="*/ 2984 w 8601"/>
              <a:gd name="connsiteY33" fmla="*/ 416 h 10773"/>
              <a:gd name="connsiteX34" fmla="*/ 2886 w 8601"/>
              <a:gd name="connsiteY34" fmla="*/ 0 h 10773"/>
              <a:gd name="connsiteX35" fmla="*/ 2662 w 8601"/>
              <a:gd name="connsiteY35" fmla="*/ 416 h 10773"/>
              <a:gd name="connsiteX36" fmla="*/ 2448 w 8601"/>
              <a:gd name="connsiteY36" fmla="*/ 695 h 10773"/>
              <a:gd name="connsiteX37" fmla="*/ 2225 w 8601"/>
              <a:gd name="connsiteY37" fmla="*/ 901 h 10773"/>
              <a:gd name="connsiteX38" fmla="*/ 2071 w 8601"/>
              <a:gd name="connsiteY38" fmla="*/ 901 h 10773"/>
              <a:gd name="connsiteX39" fmla="*/ 1846 w 8601"/>
              <a:gd name="connsiteY39" fmla="*/ 901 h 10773"/>
              <a:gd name="connsiteX40" fmla="*/ 1633 w 8601"/>
              <a:gd name="connsiteY40" fmla="*/ 695 h 10773"/>
              <a:gd name="connsiteX41" fmla="*/ 1438 w 8601"/>
              <a:gd name="connsiteY41" fmla="*/ 416 h 10773"/>
              <a:gd name="connsiteX42" fmla="*/ 1283 w 8601"/>
              <a:gd name="connsiteY42" fmla="*/ 0 h 10773"/>
              <a:gd name="connsiteX43" fmla="*/ 1127 w 8601"/>
              <a:gd name="connsiteY43" fmla="*/ 416 h 10773"/>
              <a:gd name="connsiteX44" fmla="*/ 972 w 8601"/>
              <a:gd name="connsiteY44" fmla="*/ 695 h 10773"/>
              <a:gd name="connsiteX45" fmla="*/ 787 w 8601"/>
              <a:gd name="connsiteY45" fmla="*/ 901 h 10773"/>
              <a:gd name="connsiteX46" fmla="*/ 621 w 8601"/>
              <a:gd name="connsiteY46" fmla="*/ 901 h 10773"/>
              <a:gd name="connsiteX47" fmla="*/ 409 w 8601"/>
              <a:gd name="connsiteY47" fmla="*/ 901 h 10773"/>
              <a:gd name="connsiteX48" fmla="*/ 184 w 8601"/>
              <a:gd name="connsiteY48" fmla="*/ 695 h 10773"/>
              <a:gd name="connsiteX49" fmla="*/ 30 w 8601"/>
              <a:gd name="connsiteY49" fmla="*/ 416 h 10773"/>
              <a:gd name="connsiteX50" fmla="*/ 0 w 8601"/>
              <a:gd name="connsiteY50" fmla="*/ 207 h 10773"/>
              <a:gd name="connsiteX51" fmla="*/ 0 w 8601"/>
              <a:gd name="connsiteY51" fmla="*/ 10773 h 10773"/>
              <a:gd name="connsiteX0" fmla="*/ 0 w 10000"/>
              <a:gd name="connsiteY0" fmla="*/ 9282 h 10000"/>
              <a:gd name="connsiteX1" fmla="*/ 9759 w 10000"/>
              <a:gd name="connsiteY1" fmla="*/ 9282 h 10000"/>
              <a:gd name="connsiteX2" fmla="*/ 9850 w 10000"/>
              <a:gd name="connsiteY2" fmla="*/ 192 h 10000"/>
              <a:gd name="connsiteX3" fmla="*/ 9783 w 10000"/>
              <a:gd name="connsiteY3" fmla="*/ 386 h 10000"/>
              <a:gd name="connsiteX4" fmla="*/ 9522 w 10000"/>
              <a:gd name="connsiteY4" fmla="*/ 645 h 10000"/>
              <a:gd name="connsiteX5" fmla="*/ 9342 w 10000"/>
              <a:gd name="connsiteY5" fmla="*/ 836 h 10000"/>
              <a:gd name="connsiteX6" fmla="*/ 9082 w 10000"/>
              <a:gd name="connsiteY6" fmla="*/ 836 h 10000"/>
              <a:gd name="connsiteX7" fmla="*/ 8902 w 10000"/>
              <a:gd name="connsiteY7" fmla="*/ 836 h 10000"/>
              <a:gd name="connsiteX8" fmla="*/ 8641 w 10000"/>
              <a:gd name="connsiteY8" fmla="*/ 645 h 10000"/>
              <a:gd name="connsiteX9" fmla="*/ 8426 w 10000"/>
              <a:gd name="connsiteY9" fmla="*/ 386 h 10000"/>
              <a:gd name="connsiteX10" fmla="*/ 8247 w 10000"/>
              <a:gd name="connsiteY10" fmla="*/ 0 h 10000"/>
              <a:gd name="connsiteX11" fmla="*/ 8065 w 10000"/>
              <a:gd name="connsiteY11" fmla="*/ 386 h 10000"/>
              <a:gd name="connsiteX12" fmla="*/ 7885 w 10000"/>
              <a:gd name="connsiteY12" fmla="*/ 645 h 10000"/>
              <a:gd name="connsiteX13" fmla="*/ 7624 w 10000"/>
              <a:gd name="connsiteY13" fmla="*/ 836 h 10000"/>
              <a:gd name="connsiteX14" fmla="*/ 7443 w 10000"/>
              <a:gd name="connsiteY14" fmla="*/ 836 h 10000"/>
              <a:gd name="connsiteX15" fmla="*/ 7185 w 10000"/>
              <a:gd name="connsiteY15" fmla="*/ 836 h 10000"/>
              <a:gd name="connsiteX16" fmla="*/ 6935 w 10000"/>
              <a:gd name="connsiteY16" fmla="*/ 645 h 10000"/>
              <a:gd name="connsiteX17" fmla="*/ 6676 w 10000"/>
              <a:gd name="connsiteY17" fmla="*/ 386 h 10000"/>
              <a:gd name="connsiteX18" fmla="*/ 6461 w 10000"/>
              <a:gd name="connsiteY18" fmla="*/ 0 h 10000"/>
              <a:gd name="connsiteX19" fmla="*/ 6348 w 10000"/>
              <a:gd name="connsiteY19" fmla="*/ 386 h 10000"/>
              <a:gd name="connsiteX20" fmla="*/ 6168 w 10000"/>
              <a:gd name="connsiteY20" fmla="*/ 645 h 10000"/>
              <a:gd name="connsiteX21" fmla="*/ 5907 w 10000"/>
              <a:gd name="connsiteY21" fmla="*/ 836 h 10000"/>
              <a:gd name="connsiteX22" fmla="*/ 5694 w 10000"/>
              <a:gd name="connsiteY22" fmla="*/ 836 h 10000"/>
              <a:gd name="connsiteX23" fmla="*/ 5511 w 10000"/>
              <a:gd name="connsiteY23" fmla="*/ 836 h 10000"/>
              <a:gd name="connsiteX24" fmla="*/ 5253 w 10000"/>
              <a:gd name="connsiteY24" fmla="*/ 645 h 10000"/>
              <a:gd name="connsiteX25" fmla="*/ 5073 w 10000"/>
              <a:gd name="connsiteY25" fmla="*/ 386 h 10000"/>
              <a:gd name="connsiteX26" fmla="*/ 4892 w 10000"/>
              <a:gd name="connsiteY26" fmla="*/ 0 h 10000"/>
              <a:gd name="connsiteX27" fmla="*/ 4666 w 10000"/>
              <a:gd name="connsiteY27" fmla="*/ 386 h 10000"/>
              <a:gd name="connsiteX28" fmla="*/ 4484 w 10000"/>
              <a:gd name="connsiteY28" fmla="*/ 645 h 10000"/>
              <a:gd name="connsiteX29" fmla="*/ 4225 w 10000"/>
              <a:gd name="connsiteY29" fmla="*/ 836 h 10000"/>
              <a:gd name="connsiteX30" fmla="*/ 4045 w 10000"/>
              <a:gd name="connsiteY30" fmla="*/ 836 h 10000"/>
              <a:gd name="connsiteX31" fmla="*/ 3864 w 10000"/>
              <a:gd name="connsiteY31" fmla="*/ 836 h 10000"/>
              <a:gd name="connsiteX32" fmla="*/ 3615 w 10000"/>
              <a:gd name="connsiteY32" fmla="*/ 645 h 10000"/>
              <a:gd name="connsiteX33" fmla="*/ 3469 w 10000"/>
              <a:gd name="connsiteY33" fmla="*/ 386 h 10000"/>
              <a:gd name="connsiteX34" fmla="*/ 3355 w 10000"/>
              <a:gd name="connsiteY34" fmla="*/ 0 h 10000"/>
              <a:gd name="connsiteX35" fmla="*/ 3095 w 10000"/>
              <a:gd name="connsiteY35" fmla="*/ 386 h 10000"/>
              <a:gd name="connsiteX36" fmla="*/ 2846 w 10000"/>
              <a:gd name="connsiteY36" fmla="*/ 645 h 10000"/>
              <a:gd name="connsiteX37" fmla="*/ 2587 w 10000"/>
              <a:gd name="connsiteY37" fmla="*/ 836 h 10000"/>
              <a:gd name="connsiteX38" fmla="*/ 2408 w 10000"/>
              <a:gd name="connsiteY38" fmla="*/ 836 h 10000"/>
              <a:gd name="connsiteX39" fmla="*/ 2146 w 10000"/>
              <a:gd name="connsiteY39" fmla="*/ 836 h 10000"/>
              <a:gd name="connsiteX40" fmla="*/ 1899 w 10000"/>
              <a:gd name="connsiteY40" fmla="*/ 645 h 10000"/>
              <a:gd name="connsiteX41" fmla="*/ 1672 w 10000"/>
              <a:gd name="connsiteY41" fmla="*/ 386 h 10000"/>
              <a:gd name="connsiteX42" fmla="*/ 1492 w 10000"/>
              <a:gd name="connsiteY42" fmla="*/ 0 h 10000"/>
              <a:gd name="connsiteX43" fmla="*/ 1310 w 10000"/>
              <a:gd name="connsiteY43" fmla="*/ 386 h 10000"/>
              <a:gd name="connsiteX44" fmla="*/ 1130 w 10000"/>
              <a:gd name="connsiteY44" fmla="*/ 645 h 10000"/>
              <a:gd name="connsiteX45" fmla="*/ 915 w 10000"/>
              <a:gd name="connsiteY45" fmla="*/ 836 h 10000"/>
              <a:gd name="connsiteX46" fmla="*/ 722 w 10000"/>
              <a:gd name="connsiteY46" fmla="*/ 836 h 10000"/>
              <a:gd name="connsiteX47" fmla="*/ 476 w 10000"/>
              <a:gd name="connsiteY47" fmla="*/ 836 h 10000"/>
              <a:gd name="connsiteX48" fmla="*/ 214 w 10000"/>
              <a:gd name="connsiteY48" fmla="*/ 645 h 10000"/>
              <a:gd name="connsiteX49" fmla="*/ 35 w 10000"/>
              <a:gd name="connsiteY49" fmla="*/ 386 h 10000"/>
              <a:gd name="connsiteX50" fmla="*/ 0 w 10000"/>
              <a:gd name="connsiteY50" fmla="*/ 192 h 10000"/>
              <a:gd name="connsiteX51" fmla="*/ 0 w 10000"/>
              <a:gd name="connsiteY51" fmla="*/ 10000 h 10000"/>
              <a:gd name="connsiteX52" fmla="*/ 0 w 10000"/>
              <a:gd name="connsiteY52" fmla="*/ 9282 h 10000"/>
              <a:gd name="connsiteX0" fmla="*/ 0 w 10301"/>
              <a:gd name="connsiteY0" fmla="*/ 9282 h 10000"/>
              <a:gd name="connsiteX1" fmla="*/ 10301 w 10301"/>
              <a:gd name="connsiteY1" fmla="*/ 10000 h 10000"/>
              <a:gd name="connsiteX2" fmla="*/ 9850 w 10301"/>
              <a:gd name="connsiteY2" fmla="*/ 192 h 10000"/>
              <a:gd name="connsiteX3" fmla="*/ 9783 w 10301"/>
              <a:gd name="connsiteY3" fmla="*/ 386 h 10000"/>
              <a:gd name="connsiteX4" fmla="*/ 9522 w 10301"/>
              <a:gd name="connsiteY4" fmla="*/ 645 h 10000"/>
              <a:gd name="connsiteX5" fmla="*/ 9342 w 10301"/>
              <a:gd name="connsiteY5" fmla="*/ 836 h 10000"/>
              <a:gd name="connsiteX6" fmla="*/ 9082 w 10301"/>
              <a:gd name="connsiteY6" fmla="*/ 836 h 10000"/>
              <a:gd name="connsiteX7" fmla="*/ 8902 w 10301"/>
              <a:gd name="connsiteY7" fmla="*/ 836 h 10000"/>
              <a:gd name="connsiteX8" fmla="*/ 8641 w 10301"/>
              <a:gd name="connsiteY8" fmla="*/ 645 h 10000"/>
              <a:gd name="connsiteX9" fmla="*/ 8426 w 10301"/>
              <a:gd name="connsiteY9" fmla="*/ 386 h 10000"/>
              <a:gd name="connsiteX10" fmla="*/ 8247 w 10301"/>
              <a:gd name="connsiteY10" fmla="*/ 0 h 10000"/>
              <a:gd name="connsiteX11" fmla="*/ 8065 w 10301"/>
              <a:gd name="connsiteY11" fmla="*/ 386 h 10000"/>
              <a:gd name="connsiteX12" fmla="*/ 7885 w 10301"/>
              <a:gd name="connsiteY12" fmla="*/ 645 h 10000"/>
              <a:gd name="connsiteX13" fmla="*/ 7624 w 10301"/>
              <a:gd name="connsiteY13" fmla="*/ 836 h 10000"/>
              <a:gd name="connsiteX14" fmla="*/ 7443 w 10301"/>
              <a:gd name="connsiteY14" fmla="*/ 836 h 10000"/>
              <a:gd name="connsiteX15" fmla="*/ 7185 w 10301"/>
              <a:gd name="connsiteY15" fmla="*/ 836 h 10000"/>
              <a:gd name="connsiteX16" fmla="*/ 6935 w 10301"/>
              <a:gd name="connsiteY16" fmla="*/ 645 h 10000"/>
              <a:gd name="connsiteX17" fmla="*/ 6676 w 10301"/>
              <a:gd name="connsiteY17" fmla="*/ 386 h 10000"/>
              <a:gd name="connsiteX18" fmla="*/ 6461 w 10301"/>
              <a:gd name="connsiteY18" fmla="*/ 0 h 10000"/>
              <a:gd name="connsiteX19" fmla="*/ 6348 w 10301"/>
              <a:gd name="connsiteY19" fmla="*/ 386 h 10000"/>
              <a:gd name="connsiteX20" fmla="*/ 6168 w 10301"/>
              <a:gd name="connsiteY20" fmla="*/ 645 h 10000"/>
              <a:gd name="connsiteX21" fmla="*/ 5907 w 10301"/>
              <a:gd name="connsiteY21" fmla="*/ 836 h 10000"/>
              <a:gd name="connsiteX22" fmla="*/ 5694 w 10301"/>
              <a:gd name="connsiteY22" fmla="*/ 836 h 10000"/>
              <a:gd name="connsiteX23" fmla="*/ 5511 w 10301"/>
              <a:gd name="connsiteY23" fmla="*/ 836 h 10000"/>
              <a:gd name="connsiteX24" fmla="*/ 5253 w 10301"/>
              <a:gd name="connsiteY24" fmla="*/ 645 h 10000"/>
              <a:gd name="connsiteX25" fmla="*/ 5073 w 10301"/>
              <a:gd name="connsiteY25" fmla="*/ 386 h 10000"/>
              <a:gd name="connsiteX26" fmla="*/ 4892 w 10301"/>
              <a:gd name="connsiteY26" fmla="*/ 0 h 10000"/>
              <a:gd name="connsiteX27" fmla="*/ 4666 w 10301"/>
              <a:gd name="connsiteY27" fmla="*/ 386 h 10000"/>
              <a:gd name="connsiteX28" fmla="*/ 4484 w 10301"/>
              <a:gd name="connsiteY28" fmla="*/ 645 h 10000"/>
              <a:gd name="connsiteX29" fmla="*/ 4225 w 10301"/>
              <a:gd name="connsiteY29" fmla="*/ 836 h 10000"/>
              <a:gd name="connsiteX30" fmla="*/ 4045 w 10301"/>
              <a:gd name="connsiteY30" fmla="*/ 836 h 10000"/>
              <a:gd name="connsiteX31" fmla="*/ 3864 w 10301"/>
              <a:gd name="connsiteY31" fmla="*/ 836 h 10000"/>
              <a:gd name="connsiteX32" fmla="*/ 3615 w 10301"/>
              <a:gd name="connsiteY32" fmla="*/ 645 h 10000"/>
              <a:gd name="connsiteX33" fmla="*/ 3469 w 10301"/>
              <a:gd name="connsiteY33" fmla="*/ 386 h 10000"/>
              <a:gd name="connsiteX34" fmla="*/ 3355 w 10301"/>
              <a:gd name="connsiteY34" fmla="*/ 0 h 10000"/>
              <a:gd name="connsiteX35" fmla="*/ 3095 w 10301"/>
              <a:gd name="connsiteY35" fmla="*/ 386 h 10000"/>
              <a:gd name="connsiteX36" fmla="*/ 2846 w 10301"/>
              <a:gd name="connsiteY36" fmla="*/ 645 h 10000"/>
              <a:gd name="connsiteX37" fmla="*/ 2587 w 10301"/>
              <a:gd name="connsiteY37" fmla="*/ 836 h 10000"/>
              <a:gd name="connsiteX38" fmla="*/ 2408 w 10301"/>
              <a:gd name="connsiteY38" fmla="*/ 836 h 10000"/>
              <a:gd name="connsiteX39" fmla="*/ 2146 w 10301"/>
              <a:gd name="connsiteY39" fmla="*/ 836 h 10000"/>
              <a:gd name="connsiteX40" fmla="*/ 1899 w 10301"/>
              <a:gd name="connsiteY40" fmla="*/ 645 h 10000"/>
              <a:gd name="connsiteX41" fmla="*/ 1672 w 10301"/>
              <a:gd name="connsiteY41" fmla="*/ 386 h 10000"/>
              <a:gd name="connsiteX42" fmla="*/ 1492 w 10301"/>
              <a:gd name="connsiteY42" fmla="*/ 0 h 10000"/>
              <a:gd name="connsiteX43" fmla="*/ 1310 w 10301"/>
              <a:gd name="connsiteY43" fmla="*/ 386 h 10000"/>
              <a:gd name="connsiteX44" fmla="*/ 1130 w 10301"/>
              <a:gd name="connsiteY44" fmla="*/ 645 h 10000"/>
              <a:gd name="connsiteX45" fmla="*/ 915 w 10301"/>
              <a:gd name="connsiteY45" fmla="*/ 836 h 10000"/>
              <a:gd name="connsiteX46" fmla="*/ 722 w 10301"/>
              <a:gd name="connsiteY46" fmla="*/ 836 h 10000"/>
              <a:gd name="connsiteX47" fmla="*/ 476 w 10301"/>
              <a:gd name="connsiteY47" fmla="*/ 836 h 10000"/>
              <a:gd name="connsiteX48" fmla="*/ 214 w 10301"/>
              <a:gd name="connsiteY48" fmla="*/ 645 h 10000"/>
              <a:gd name="connsiteX49" fmla="*/ 35 w 10301"/>
              <a:gd name="connsiteY49" fmla="*/ 386 h 10000"/>
              <a:gd name="connsiteX50" fmla="*/ 0 w 10301"/>
              <a:gd name="connsiteY50" fmla="*/ 192 h 10000"/>
              <a:gd name="connsiteX51" fmla="*/ 0 w 10301"/>
              <a:gd name="connsiteY51" fmla="*/ 10000 h 10000"/>
              <a:gd name="connsiteX52" fmla="*/ 0 w 10301"/>
              <a:gd name="connsiteY52" fmla="*/ 9282 h 10000"/>
              <a:gd name="connsiteX0" fmla="*/ 0 w 10411"/>
              <a:gd name="connsiteY0" fmla="*/ 9282 h 12231"/>
              <a:gd name="connsiteX1" fmla="*/ 10301 w 10411"/>
              <a:gd name="connsiteY1" fmla="*/ 10000 h 12231"/>
              <a:gd name="connsiteX2" fmla="*/ 9850 w 10411"/>
              <a:gd name="connsiteY2" fmla="*/ 192 h 12231"/>
              <a:gd name="connsiteX3" fmla="*/ 9783 w 10411"/>
              <a:gd name="connsiteY3" fmla="*/ 386 h 12231"/>
              <a:gd name="connsiteX4" fmla="*/ 9522 w 10411"/>
              <a:gd name="connsiteY4" fmla="*/ 645 h 12231"/>
              <a:gd name="connsiteX5" fmla="*/ 9342 w 10411"/>
              <a:gd name="connsiteY5" fmla="*/ 836 h 12231"/>
              <a:gd name="connsiteX6" fmla="*/ 9082 w 10411"/>
              <a:gd name="connsiteY6" fmla="*/ 836 h 12231"/>
              <a:gd name="connsiteX7" fmla="*/ 8902 w 10411"/>
              <a:gd name="connsiteY7" fmla="*/ 836 h 12231"/>
              <a:gd name="connsiteX8" fmla="*/ 8641 w 10411"/>
              <a:gd name="connsiteY8" fmla="*/ 645 h 12231"/>
              <a:gd name="connsiteX9" fmla="*/ 8426 w 10411"/>
              <a:gd name="connsiteY9" fmla="*/ 386 h 12231"/>
              <a:gd name="connsiteX10" fmla="*/ 8247 w 10411"/>
              <a:gd name="connsiteY10" fmla="*/ 0 h 12231"/>
              <a:gd name="connsiteX11" fmla="*/ 8065 w 10411"/>
              <a:gd name="connsiteY11" fmla="*/ 386 h 12231"/>
              <a:gd name="connsiteX12" fmla="*/ 7885 w 10411"/>
              <a:gd name="connsiteY12" fmla="*/ 645 h 12231"/>
              <a:gd name="connsiteX13" fmla="*/ 7624 w 10411"/>
              <a:gd name="connsiteY13" fmla="*/ 836 h 12231"/>
              <a:gd name="connsiteX14" fmla="*/ 7443 w 10411"/>
              <a:gd name="connsiteY14" fmla="*/ 836 h 12231"/>
              <a:gd name="connsiteX15" fmla="*/ 7185 w 10411"/>
              <a:gd name="connsiteY15" fmla="*/ 836 h 12231"/>
              <a:gd name="connsiteX16" fmla="*/ 6935 w 10411"/>
              <a:gd name="connsiteY16" fmla="*/ 645 h 12231"/>
              <a:gd name="connsiteX17" fmla="*/ 6676 w 10411"/>
              <a:gd name="connsiteY17" fmla="*/ 386 h 12231"/>
              <a:gd name="connsiteX18" fmla="*/ 6461 w 10411"/>
              <a:gd name="connsiteY18" fmla="*/ 0 h 12231"/>
              <a:gd name="connsiteX19" fmla="*/ 6348 w 10411"/>
              <a:gd name="connsiteY19" fmla="*/ 386 h 12231"/>
              <a:gd name="connsiteX20" fmla="*/ 6168 w 10411"/>
              <a:gd name="connsiteY20" fmla="*/ 645 h 12231"/>
              <a:gd name="connsiteX21" fmla="*/ 5907 w 10411"/>
              <a:gd name="connsiteY21" fmla="*/ 836 h 12231"/>
              <a:gd name="connsiteX22" fmla="*/ 5694 w 10411"/>
              <a:gd name="connsiteY22" fmla="*/ 836 h 12231"/>
              <a:gd name="connsiteX23" fmla="*/ 5511 w 10411"/>
              <a:gd name="connsiteY23" fmla="*/ 836 h 12231"/>
              <a:gd name="connsiteX24" fmla="*/ 5253 w 10411"/>
              <a:gd name="connsiteY24" fmla="*/ 645 h 12231"/>
              <a:gd name="connsiteX25" fmla="*/ 5073 w 10411"/>
              <a:gd name="connsiteY25" fmla="*/ 386 h 12231"/>
              <a:gd name="connsiteX26" fmla="*/ 4892 w 10411"/>
              <a:gd name="connsiteY26" fmla="*/ 0 h 12231"/>
              <a:gd name="connsiteX27" fmla="*/ 4666 w 10411"/>
              <a:gd name="connsiteY27" fmla="*/ 386 h 12231"/>
              <a:gd name="connsiteX28" fmla="*/ 4484 w 10411"/>
              <a:gd name="connsiteY28" fmla="*/ 645 h 12231"/>
              <a:gd name="connsiteX29" fmla="*/ 4225 w 10411"/>
              <a:gd name="connsiteY29" fmla="*/ 836 h 12231"/>
              <a:gd name="connsiteX30" fmla="*/ 4045 w 10411"/>
              <a:gd name="connsiteY30" fmla="*/ 836 h 12231"/>
              <a:gd name="connsiteX31" fmla="*/ 3864 w 10411"/>
              <a:gd name="connsiteY31" fmla="*/ 836 h 12231"/>
              <a:gd name="connsiteX32" fmla="*/ 3615 w 10411"/>
              <a:gd name="connsiteY32" fmla="*/ 645 h 12231"/>
              <a:gd name="connsiteX33" fmla="*/ 3469 w 10411"/>
              <a:gd name="connsiteY33" fmla="*/ 386 h 12231"/>
              <a:gd name="connsiteX34" fmla="*/ 3355 w 10411"/>
              <a:gd name="connsiteY34" fmla="*/ 0 h 12231"/>
              <a:gd name="connsiteX35" fmla="*/ 3095 w 10411"/>
              <a:gd name="connsiteY35" fmla="*/ 386 h 12231"/>
              <a:gd name="connsiteX36" fmla="*/ 2846 w 10411"/>
              <a:gd name="connsiteY36" fmla="*/ 645 h 12231"/>
              <a:gd name="connsiteX37" fmla="*/ 2587 w 10411"/>
              <a:gd name="connsiteY37" fmla="*/ 836 h 12231"/>
              <a:gd name="connsiteX38" fmla="*/ 2408 w 10411"/>
              <a:gd name="connsiteY38" fmla="*/ 836 h 12231"/>
              <a:gd name="connsiteX39" fmla="*/ 2146 w 10411"/>
              <a:gd name="connsiteY39" fmla="*/ 836 h 12231"/>
              <a:gd name="connsiteX40" fmla="*/ 1899 w 10411"/>
              <a:gd name="connsiteY40" fmla="*/ 645 h 12231"/>
              <a:gd name="connsiteX41" fmla="*/ 1672 w 10411"/>
              <a:gd name="connsiteY41" fmla="*/ 386 h 12231"/>
              <a:gd name="connsiteX42" fmla="*/ 1492 w 10411"/>
              <a:gd name="connsiteY42" fmla="*/ 0 h 12231"/>
              <a:gd name="connsiteX43" fmla="*/ 1310 w 10411"/>
              <a:gd name="connsiteY43" fmla="*/ 386 h 12231"/>
              <a:gd name="connsiteX44" fmla="*/ 1130 w 10411"/>
              <a:gd name="connsiteY44" fmla="*/ 645 h 12231"/>
              <a:gd name="connsiteX45" fmla="*/ 915 w 10411"/>
              <a:gd name="connsiteY45" fmla="*/ 836 h 12231"/>
              <a:gd name="connsiteX46" fmla="*/ 722 w 10411"/>
              <a:gd name="connsiteY46" fmla="*/ 836 h 12231"/>
              <a:gd name="connsiteX47" fmla="*/ 476 w 10411"/>
              <a:gd name="connsiteY47" fmla="*/ 836 h 12231"/>
              <a:gd name="connsiteX48" fmla="*/ 214 w 10411"/>
              <a:gd name="connsiteY48" fmla="*/ 645 h 12231"/>
              <a:gd name="connsiteX49" fmla="*/ 35 w 10411"/>
              <a:gd name="connsiteY49" fmla="*/ 386 h 12231"/>
              <a:gd name="connsiteX50" fmla="*/ 0 w 10411"/>
              <a:gd name="connsiteY50" fmla="*/ 192 h 12231"/>
              <a:gd name="connsiteX51" fmla="*/ 0 w 10411"/>
              <a:gd name="connsiteY51" fmla="*/ 10000 h 12231"/>
              <a:gd name="connsiteX52" fmla="*/ 0 w 10411"/>
              <a:gd name="connsiteY52" fmla="*/ 9282 h 12231"/>
              <a:gd name="connsiteX0" fmla="*/ 0 w 10411"/>
              <a:gd name="connsiteY0" fmla="*/ 9282 h 12231"/>
              <a:gd name="connsiteX1" fmla="*/ 10301 w 10411"/>
              <a:gd name="connsiteY1" fmla="*/ 10000 h 12231"/>
              <a:gd name="connsiteX2" fmla="*/ 9850 w 10411"/>
              <a:gd name="connsiteY2" fmla="*/ 192 h 12231"/>
              <a:gd name="connsiteX3" fmla="*/ 9783 w 10411"/>
              <a:gd name="connsiteY3" fmla="*/ 386 h 12231"/>
              <a:gd name="connsiteX4" fmla="*/ 9522 w 10411"/>
              <a:gd name="connsiteY4" fmla="*/ 645 h 12231"/>
              <a:gd name="connsiteX5" fmla="*/ 9342 w 10411"/>
              <a:gd name="connsiteY5" fmla="*/ 836 h 12231"/>
              <a:gd name="connsiteX6" fmla="*/ 9082 w 10411"/>
              <a:gd name="connsiteY6" fmla="*/ 836 h 12231"/>
              <a:gd name="connsiteX7" fmla="*/ 8902 w 10411"/>
              <a:gd name="connsiteY7" fmla="*/ 836 h 12231"/>
              <a:gd name="connsiteX8" fmla="*/ 8641 w 10411"/>
              <a:gd name="connsiteY8" fmla="*/ 645 h 12231"/>
              <a:gd name="connsiteX9" fmla="*/ 8426 w 10411"/>
              <a:gd name="connsiteY9" fmla="*/ 386 h 12231"/>
              <a:gd name="connsiteX10" fmla="*/ 8247 w 10411"/>
              <a:gd name="connsiteY10" fmla="*/ 0 h 12231"/>
              <a:gd name="connsiteX11" fmla="*/ 8065 w 10411"/>
              <a:gd name="connsiteY11" fmla="*/ 386 h 12231"/>
              <a:gd name="connsiteX12" fmla="*/ 7885 w 10411"/>
              <a:gd name="connsiteY12" fmla="*/ 645 h 12231"/>
              <a:gd name="connsiteX13" fmla="*/ 7624 w 10411"/>
              <a:gd name="connsiteY13" fmla="*/ 836 h 12231"/>
              <a:gd name="connsiteX14" fmla="*/ 7443 w 10411"/>
              <a:gd name="connsiteY14" fmla="*/ 836 h 12231"/>
              <a:gd name="connsiteX15" fmla="*/ 7185 w 10411"/>
              <a:gd name="connsiteY15" fmla="*/ 836 h 12231"/>
              <a:gd name="connsiteX16" fmla="*/ 6935 w 10411"/>
              <a:gd name="connsiteY16" fmla="*/ 645 h 12231"/>
              <a:gd name="connsiteX17" fmla="*/ 6676 w 10411"/>
              <a:gd name="connsiteY17" fmla="*/ 386 h 12231"/>
              <a:gd name="connsiteX18" fmla="*/ 6461 w 10411"/>
              <a:gd name="connsiteY18" fmla="*/ 0 h 12231"/>
              <a:gd name="connsiteX19" fmla="*/ 6348 w 10411"/>
              <a:gd name="connsiteY19" fmla="*/ 386 h 12231"/>
              <a:gd name="connsiteX20" fmla="*/ 6168 w 10411"/>
              <a:gd name="connsiteY20" fmla="*/ 645 h 12231"/>
              <a:gd name="connsiteX21" fmla="*/ 5907 w 10411"/>
              <a:gd name="connsiteY21" fmla="*/ 836 h 12231"/>
              <a:gd name="connsiteX22" fmla="*/ 5694 w 10411"/>
              <a:gd name="connsiteY22" fmla="*/ 836 h 12231"/>
              <a:gd name="connsiteX23" fmla="*/ 5511 w 10411"/>
              <a:gd name="connsiteY23" fmla="*/ 836 h 12231"/>
              <a:gd name="connsiteX24" fmla="*/ 5253 w 10411"/>
              <a:gd name="connsiteY24" fmla="*/ 645 h 12231"/>
              <a:gd name="connsiteX25" fmla="*/ 5073 w 10411"/>
              <a:gd name="connsiteY25" fmla="*/ 386 h 12231"/>
              <a:gd name="connsiteX26" fmla="*/ 4892 w 10411"/>
              <a:gd name="connsiteY26" fmla="*/ 0 h 12231"/>
              <a:gd name="connsiteX27" fmla="*/ 4666 w 10411"/>
              <a:gd name="connsiteY27" fmla="*/ 386 h 12231"/>
              <a:gd name="connsiteX28" fmla="*/ 4484 w 10411"/>
              <a:gd name="connsiteY28" fmla="*/ 645 h 12231"/>
              <a:gd name="connsiteX29" fmla="*/ 4225 w 10411"/>
              <a:gd name="connsiteY29" fmla="*/ 836 h 12231"/>
              <a:gd name="connsiteX30" fmla="*/ 4045 w 10411"/>
              <a:gd name="connsiteY30" fmla="*/ 836 h 12231"/>
              <a:gd name="connsiteX31" fmla="*/ 3864 w 10411"/>
              <a:gd name="connsiteY31" fmla="*/ 836 h 12231"/>
              <a:gd name="connsiteX32" fmla="*/ 3615 w 10411"/>
              <a:gd name="connsiteY32" fmla="*/ 645 h 12231"/>
              <a:gd name="connsiteX33" fmla="*/ 3469 w 10411"/>
              <a:gd name="connsiteY33" fmla="*/ 386 h 12231"/>
              <a:gd name="connsiteX34" fmla="*/ 3355 w 10411"/>
              <a:gd name="connsiteY34" fmla="*/ 0 h 12231"/>
              <a:gd name="connsiteX35" fmla="*/ 3095 w 10411"/>
              <a:gd name="connsiteY35" fmla="*/ 386 h 12231"/>
              <a:gd name="connsiteX36" fmla="*/ 2846 w 10411"/>
              <a:gd name="connsiteY36" fmla="*/ 645 h 12231"/>
              <a:gd name="connsiteX37" fmla="*/ 2587 w 10411"/>
              <a:gd name="connsiteY37" fmla="*/ 836 h 12231"/>
              <a:gd name="connsiteX38" fmla="*/ 2408 w 10411"/>
              <a:gd name="connsiteY38" fmla="*/ 836 h 12231"/>
              <a:gd name="connsiteX39" fmla="*/ 2146 w 10411"/>
              <a:gd name="connsiteY39" fmla="*/ 836 h 12231"/>
              <a:gd name="connsiteX40" fmla="*/ 1899 w 10411"/>
              <a:gd name="connsiteY40" fmla="*/ 645 h 12231"/>
              <a:gd name="connsiteX41" fmla="*/ 1672 w 10411"/>
              <a:gd name="connsiteY41" fmla="*/ 386 h 12231"/>
              <a:gd name="connsiteX42" fmla="*/ 1492 w 10411"/>
              <a:gd name="connsiteY42" fmla="*/ 0 h 12231"/>
              <a:gd name="connsiteX43" fmla="*/ 1310 w 10411"/>
              <a:gd name="connsiteY43" fmla="*/ 386 h 12231"/>
              <a:gd name="connsiteX44" fmla="*/ 1130 w 10411"/>
              <a:gd name="connsiteY44" fmla="*/ 645 h 12231"/>
              <a:gd name="connsiteX45" fmla="*/ 915 w 10411"/>
              <a:gd name="connsiteY45" fmla="*/ 836 h 12231"/>
              <a:gd name="connsiteX46" fmla="*/ 722 w 10411"/>
              <a:gd name="connsiteY46" fmla="*/ 836 h 12231"/>
              <a:gd name="connsiteX47" fmla="*/ 476 w 10411"/>
              <a:gd name="connsiteY47" fmla="*/ 836 h 12231"/>
              <a:gd name="connsiteX48" fmla="*/ 214 w 10411"/>
              <a:gd name="connsiteY48" fmla="*/ 645 h 12231"/>
              <a:gd name="connsiteX49" fmla="*/ 35 w 10411"/>
              <a:gd name="connsiteY49" fmla="*/ 386 h 12231"/>
              <a:gd name="connsiteX50" fmla="*/ 0 w 10411"/>
              <a:gd name="connsiteY50" fmla="*/ 192 h 12231"/>
              <a:gd name="connsiteX51" fmla="*/ 0 w 10411"/>
              <a:gd name="connsiteY51" fmla="*/ 10000 h 12231"/>
              <a:gd name="connsiteX52" fmla="*/ 0 w 10411"/>
              <a:gd name="connsiteY52" fmla="*/ 9282 h 12231"/>
              <a:gd name="connsiteX0" fmla="*/ 0 w 10301"/>
              <a:gd name="connsiteY0" fmla="*/ 9282 h 10000"/>
              <a:gd name="connsiteX1" fmla="*/ 10301 w 10301"/>
              <a:gd name="connsiteY1" fmla="*/ 10000 h 10000"/>
              <a:gd name="connsiteX2" fmla="*/ 9850 w 10301"/>
              <a:gd name="connsiteY2" fmla="*/ 192 h 10000"/>
              <a:gd name="connsiteX3" fmla="*/ 9783 w 10301"/>
              <a:gd name="connsiteY3" fmla="*/ 386 h 10000"/>
              <a:gd name="connsiteX4" fmla="*/ 9522 w 10301"/>
              <a:gd name="connsiteY4" fmla="*/ 645 h 10000"/>
              <a:gd name="connsiteX5" fmla="*/ 9342 w 10301"/>
              <a:gd name="connsiteY5" fmla="*/ 836 h 10000"/>
              <a:gd name="connsiteX6" fmla="*/ 9082 w 10301"/>
              <a:gd name="connsiteY6" fmla="*/ 836 h 10000"/>
              <a:gd name="connsiteX7" fmla="*/ 8902 w 10301"/>
              <a:gd name="connsiteY7" fmla="*/ 836 h 10000"/>
              <a:gd name="connsiteX8" fmla="*/ 8641 w 10301"/>
              <a:gd name="connsiteY8" fmla="*/ 645 h 10000"/>
              <a:gd name="connsiteX9" fmla="*/ 8426 w 10301"/>
              <a:gd name="connsiteY9" fmla="*/ 386 h 10000"/>
              <a:gd name="connsiteX10" fmla="*/ 8247 w 10301"/>
              <a:gd name="connsiteY10" fmla="*/ 0 h 10000"/>
              <a:gd name="connsiteX11" fmla="*/ 8065 w 10301"/>
              <a:gd name="connsiteY11" fmla="*/ 386 h 10000"/>
              <a:gd name="connsiteX12" fmla="*/ 7885 w 10301"/>
              <a:gd name="connsiteY12" fmla="*/ 645 h 10000"/>
              <a:gd name="connsiteX13" fmla="*/ 7624 w 10301"/>
              <a:gd name="connsiteY13" fmla="*/ 836 h 10000"/>
              <a:gd name="connsiteX14" fmla="*/ 7443 w 10301"/>
              <a:gd name="connsiteY14" fmla="*/ 836 h 10000"/>
              <a:gd name="connsiteX15" fmla="*/ 7185 w 10301"/>
              <a:gd name="connsiteY15" fmla="*/ 836 h 10000"/>
              <a:gd name="connsiteX16" fmla="*/ 6935 w 10301"/>
              <a:gd name="connsiteY16" fmla="*/ 645 h 10000"/>
              <a:gd name="connsiteX17" fmla="*/ 6676 w 10301"/>
              <a:gd name="connsiteY17" fmla="*/ 386 h 10000"/>
              <a:gd name="connsiteX18" fmla="*/ 6461 w 10301"/>
              <a:gd name="connsiteY18" fmla="*/ 0 h 10000"/>
              <a:gd name="connsiteX19" fmla="*/ 6348 w 10301"/>
              <a:gd name="connsiteY19" fmla="*/ 386 h 10000"/>
              <a:gd name="connsiteX20" fmla="*/ 6168 w 10301"/>
              <a:gd name="connsiteY20" fmla="*/ 645 h 10000"/>
              <a:gd name="connsiteX21" fmla="*/ 5907 w 10301"/>
              <a:gd name="connsiteY21" fmla="*/ 836 h 10000"/>
              <a:gd name="connsiteX22" fmla="*/ 5694 w 10301"/>
              <a:gd name="connsiteY22" fmla="*/ 836 h 10000"/>
              <a:gd name="connsiteX23" fmla="*/ 5511 w 10301"/>
              <a:gd name="connsiteY23" fmla="*/ 836 h 10000"/>
              <a:gd name="connsiteX24" fmla="*/ 5253 w 10301"/>
              <a:gd name="connsiteY24" fmla="*/ 645 h 10000"/>
              <a:gd name="connsiteX25" fmla="*/ 5073 w 10301"/>
              <a:gd name="connsiteY25" fmla="*/ 386 h 10000"/>
              <a:gd name="connsiteX26" fmla="*/ 4892 w 10301"/>
              <a:gd name="connsiteY26" fmla="*/ 0 h 10000"/>
              <a:gd name="connsiteX27" fmla="*/ 4666 w 10301"/>
              <a:gd name="connsiteY27" fmla="*/ 386 h 10000"/>
              <a:gd name="connsiteX28" fmla="*/ 4484 w 10301"/>
              <a:gd name="connsiteY28" fmla="*/ 645 h 10000"/>
              <a:gd name="connsiteX29" fmla="*/ 4225 w 10301"/>
              <a:gd name="connsiteY29" fmla="*/ 836 h 10000"/>
              <a:gd name="connsiteX30" fmla="*/ 4045 w 10301"/>
              <a:gd name="connsiteY30" fmla="*/ 836 h 10000"/>
              <a:gd name="connsiteX31" fmla="*/ 3864 w 10301"/>
              <a:gd name="connsiteY31" fmla="*/ 836 h 10000"/>
              <a:gd name="connsiteX32" fmla="*/ 3615 w 10301"/>
              <a:gd name="connsiteY32" fmla="*/ 645 h 10000"/>
              <a:gd name="connsiteX33" fmla="*/ 3469 w 10301"/>
              <a:gd name="connsiteY33" fmla="*/ 386 h 10000"/>
              <a:gd name="connsiteX34" fmla="*/ 3355 w 10301"/>
              <a:gd name="connsiteY34" fmla="*/ 0 h 10000"/>
              <a:gd name="connsiteX35" fmla="*/ 3095 w 10301"/>
              <a:gd name="connsiteY35" fmla="*/ 386 h 10000"/>
              <a:gd name="connsiteX36" fmla="*/ 2846 w 10301"/>
              <a:gd name="connsiteY36" fmla="*/ 645 h 10000"/>
              <a:gd name="connsiteX37" fmla="*/ 2587 w 10301"/>
              <a:gd name="connsiteY37" fmla="*/ 836 h 10000"/>
              <a:gd name="connsiteX38" fmla="*/ 2408 w 10301"/>
              <a:gd name="connsiteY38" fmla="*/ 836 h 10000"/>
              <a:gd name="connsiteX39" fmla="*/ 2146 w 10301"/>
              <a:gd name="connsiteY39" fmla="*/ 836 h 10000"/>
              <a:gd name="connsiteX40" fmla="*/ 1899 w 10301"/>
              <a:gd name="connsiteY40" fmla="*/ 645 h 10000"/>
              <a:gd name="connsiteX41" fmla="*/ 1672 w 10301"/>
              <a:gd name="connsiteY41" fmla="*/ 386 h 10000"/>
              <a:gd name="connsiteX42" fmla="*/ 1492 w 10301"/>
              <a:gd name="connsiteY42" fmla="*/ 0 h 10000"/>
              <a:gd name="connsiteX43" fmla="*/ 1310 w 10301"/>
              <a:gd name="connsiteY43" fmla="*/ 386 h 10000"/>
              <a:gd name="connsiteX44" fmla="*/ 1130 w 10301"/>
              <a:gd name="connsiteY44" fmla="*/ 645 h 10000"/>
              <a:gd name="connsiteX45" fmla="*/ 915 w 10301"/>
              <a:gd name="connsiteY45" fmla="*/ 836 h 10000"/>
              <a:gd name="connsiteX46" fmla="*/ 722 w 10301"/>
              <a:gd name="connsiteY46" fmla="*/ 836 h 10000"/>
              <a:gd name="connsiteX47" fmla="*/ 476 w 10301"/>
              <a:gd name="connsiteY47" fmla="*/ 836 h 10000"/>
              <a:gd name="connsiteX48" fmla="*/ 214 w 10301"/>
              <a:gd name="connsiteY48" fmla="*/ 645 h 10000"/>
              <a:gd name="connsiteX49" fmla="*/ 35 w 10301"/>
              <a:gd name="connsiteY49" fmla="*/ 386 h 10000"/>
              <a:gd name="connsiteX50" fmla="*/ 0 w 10301"/>
              <a:gd name="connsiteY50" fmla="*/ 192 h 10000"/>
              <a:gd name="connsiteX51" fmla="*/ 0 w 10301"/>
              <a:gd name="connsiteY51" fmla="*/ 10000 h 10000"/>
              <a:gd name="connsiteX52" fmla="*/ 0 w 10301"/>
              <a:gd name="connsiteY52" fmla="*/ 9282 h 10000"/>
              <a:gd name="connsiteX0" fmla="*/ 0 w 10301"/>
              <a:gd name="connsiteY0" fmla="*/ 9282 h 10000"/>
              <a:gd name="connsiteX1" fmla="*/ 10301 w 10301"/>
              <a:gd name="connsiteY1" fmla="*/ 10000 h 10000"/>
              <a:gd name="connsiteX2" fmla="*/ 9850 w 10301"/>
              <a:gd name="connsiteY2" fmla="*/ 192 h 10000"/>
              <a:gd name="connsiteX3" fmla="*/ 9783 w 10301"/>
              <a:gd name="connsiteY3" fmla="*/ 386 h 10000"/>
              <a:gd name="connsiteX4" fmla="*/ 9522 w 10301"/>
              <a:gd name="connsiteY4" fmla="*/ 645 h 10000"/>
              <a:gd name="connsiteX5" fmla="*/ 9342 w 10301"/>
              <a:gd name="connsiteY5" fmla="*/ 836 h 10000"/>
              <a:gd name="connsiteX6" fmla="*/ 9082 w 10301"/>
              <a:gd name="connsiteY6" fmla="*/ 836 h 10000"/>
              <a:gd name="connsiteX7" fmla="*/ 8902 w 10301"/>
              <a:gd name="connsiteY7" fmla="*/ 836 h 10000"/>
              <a:gd name="connsiteX8" fmla="*/ 8641 w 10301"/>
              <a:gd name="connsiteY8" fmla="*/ 645 h 10000"/>
              <a:gd name="connsiteX9" fmla="*/ 8426 w 10301"/>
              <a:gd name="connsiteY9" fmla="*/ 386 h 10000"/>
              <a:gd name="connsiteX10" fmla="*/ 8247 w 10301"/>
              <a:gd name="connsiteY10" fmla="*/ 0 h 10000"/>
              <a:gd name="connsiteX11" fmla="*/ 8065 w 10301"/>
              <a:gd name="connsiteY11" fmla="*/ 386 h 10000"/>
              <a:gd name="connsiteX12" fmla="*/ 7885 w 10301"/>
              <a:gd name="connsiteY12" fmla="*/ 645 h 10000"/>
              <a:gd name="connsiteX13" fmla="*/ 7624 w 10301"/>
              <a:gd name="connsiteY13" fmla="*/ 836 h 10000"/>
              <a:gd name="connsiteX14" fmla="*/ 7443 w 10301"/>
              <a:gd name="connsiteY14" fmla="*/ 836 h 10000"/>
              <a:gd name="connsiteX15" fmla="*/ 7185 w 10301"/>
              <a:gd name="connsiteY15" fmla="*/ 836 h 10000"/>
              <a:gd name="connsiteX16" fmla="*/ 6935 w 10301"/>
              <a:gd name="connsiteY16" fmla="*/ 645 h 10000"/>
              <a:gd name="connsiteX17" fmla="*/ 6676 w 10301"/>
              <a:gd name="connsiteY17" fmla="*/ 386 h 10000"/>
              <a:gd name="connsiteX18" fmla="*/ 6461 w 10301"/>
              <a:gd name="connsiteY18" fmla="*/ 0 h 10000"/>
              <a:gd name="connsiteX19" fmla="*/ 6348 w 10301"/>
              <a:gd name="connsiteY19" fmla="*/ 386 h 10000"/>
              <a:gd name="connsiteX20" fmla="*/ 6168 w 10301"/>
              <a:gd name="connsiteY20" fmla="*/ 645 h 10000"/>
              <a:gd name="connsiteX21" fmla="*/ 5907 w 10301"/>
              <a:gd name="connsiteY21" fmla="*/ 836 h 10000"/>
              <a:gd name="connsiteX22" fmla="*/ 5694 w 10301"/>
              <a:gd name="connsiteY22" fmla="*/ 836 h 10000"/>
              <a:gd name="connsiteX23" fmla="*/ 5511 w 10301"/>
              <a:gd name="connsiteY23" fmla="*/ 836 h 10000"/>
              <a:gd name="connsiteX24" fmla="*/ 5253 w 10301"/>
              <a:gd name="connsiteY24" fmla="*/ 645 h 10000"/>
              <a:gd name="connsiteX25" fmla="*/ 5073 w 10301"/>
              <a:gd name="connsiteY25" fmla="*/ 386 h 10000"/>
              <a:gd name="connsiteX26" fmla="*/ 4892 w 10301"/>
              <a:gd name="connsiteY26" fmla="*/ 0 h 10000"/>
              <a:gd name="connsiteX27" fmla="*/ 4666 w 10301"/>
              <a:gd name="connsiteY27" fmla="*/ 386 h 10000"/>
              <a:gd name="connsiteX28" fmla="*/ 4484 w 10301"/>
              <a:gd name="connsiteY28" fmla="*/ 645 h 10000"/>
              <a:gd name="connsiteX29" fmla="*/ 4225 w 10301"/>
              <a:gd name="connsiteY29" fmla="*/ 836 h 10000"/>
              <a:gd name="connsiteX30" fmla="*/ 4045 w 10301"/>
              <a:gd name="connsiteY30" fmla="*/ 836 h 10000"/>
              <a:gd name="connsiteX31" fmla="*/ 3864 w 10301"/>
              <a:gd name="connsiteY31" fmla="*/ 836 h 10000"/>
              <a:gd name="connsiteX32" fmla="*/ 3615 w 10301"/>
              <a:gd name="connsiteY32" fmla="*/ 645 h 10000"/>
              <a:gd name="connsiteX33" fmla="*/ 3469 w 10301"/>
              <a:gd name="connsiteY33" fmla="*/ 386 h 10000"/>
              <a:gd name="connsiteX34" fmla="*/ 3355 w 10301"/>
              <a:gd name="connsiteY34" fmla="*/ 0 h 10000"/>
              <a:gd name="connsiteX35" fmla="*/ 3095 w 10301"/>
              <a:gd name="connsiteY35" fmla="*/ 386 h 10000"/>
              <a:gd name="connsiteX36" fmla="*/ 2846 w 10301"/>
              <a:gd name="connsiteY36" fmla="*/ 645 h 10000"/>
              <a:gd name="connsiteX37" fmla="*/ 2587 w 10301"/>
              <a:gd name="connsiteY37" fmla="*/ 836 h 10000"/>
              <a:gd name="connsiteX38" fmla="*/ 2408 w 10301"/>
              <a:gd name="connsiteY38" fmla="*/ 836 h 10000"/>
              <a:gd name="connsiteX39" fmla="*/ 2146 w 10301"/>
              <a:gd name="connsiteY39" fmla="*/ 836 h 10000"/>
              <a:gd name="connsiteX40" fmla="*/ 1899 w 10301"/>
              <a:gd name="connsiteY40" fmla="*/ 645 h 10000"/>
              <a:gd name="connsiteX41" fmla="*/ 1672 w 10301"/>
              <a:gd name="connsiteY41" fmla="*/ 386 h 10000"/>
              <a:gd name="connsiteX42" fmla="*/ 1492 w 10301"/>
              <a:gd name="connsiteY42" fmla="*/ 0 h 10000"/>
              <a:gd name="connsiteX43" fmla="*/ 1310 w 10301"/>
              <a:gd name="connsiteY43" fmla="*/ 386 h 10000"/>
              <a:gd name="connsiteX44" fmla="*/ 1130 w 10301"/>
              <a:gd name="connsiteY44" fmla="*/ 645 h 10000"/>
              <a:gd name="connsiteX45" fmla="*/ 915 w 10301"/>
              <a:gd name="connsiteY45" fmla="*/ 836 h 10000"/>
              <a:gd name="connsiteX46" fmla="*/ 722 w 10301"/>
              <a:gd name="connsiteY46" fmla="*/ 836 h 10000"/>
              <a:gd name="connsiteX47" fmla="*/ 476 w 10301"/>
              <a:gd name="connsiteY47" fmla="*/ 836 h 10000"/>
              <a:gd name="connsiteX48" fmla="*/ 214 w 10301"/>
              <a:gd name="connsiteY48" fmla="*/ 645 h 10000"/>
              <a:gd name="connsiteX49" fmla="*/ 35 w 10301"/>
              <a:gd name="connsiteY49" fmla="*/ 386 h 10000"/>
              <a:gd name="connsiteX50" fmla="*/ 0 w 10301"/>
              <a:gd name="connsiteY50" fmla="*/ 192 h 10000"/>
              <a:gd name="connsiteX51" fmla="*/ 0 w 10301"/>
              <a:gd name="connsiteY51" fmla="*/ 10000 h 10000"/>
              <a:gd name="connsiteX52" fmla="*/ 0 w 10301"/>
              <a:gd name="connsiteY52" fmla="*/ 9282 h 10000"/>
              <a:gd name="connsiteX0" fmla="*/ 0 w 10000"/>
              <a:gd name="connsiteY0" fmla="*/ 9282 h 10000"/>
              <a:gd name="connsiteX1" fmla="*/ 9759 w 10000"/>
              <a:gd name="connsiteY1" fmla="*/ 10000 h 10000"/>
              <a:gd name="connsiteX2" fmla="*/ 9850 w 10000"/>
              <a:gd name="connsiteY2" fmla="*/ 192 h 10000"/>
              <a:gd name="connsiteX3" fmla="*/ 9783 w 10000"/>
              <a:gd name="connsiteY3" fmla="*/ 386 h 10000"/>
              <a:gd name="connsiteX4" fmla="*/ 9522 w 10000"/>
              <a:gd name="connsiteY4" fmla="*/ 645 h 10000"/>
              <a:gd name="connsiteX5" fmla="*/ 9342 w 10000"/>
              <a:gd name="connsiteY5" fmla="*/ 836 h 10000"/>
              <a:gd name="connsiteX6" fmla="*/ 9082 w 10000"/>
              <a:gd name="connsiteY6" fmla="*/ 836 h 10000"/>
              <a:gd name="connsiteX7" fmla="*/ 8902 w 10000"/>
              <a:gd name="connsiteY7" fmla="*/ 836 h 10000"/>
              <a:gd name="connsiteX8" fmla="*/ 8641 w 10000"/>
              <a:gd name="connsiteY8" fmla="*/ 645 h 10000"/>
              <a:gd name="connsiteX9" fmla="*/ 8426 w 10000"/>
              <a:gd name="connsiteY9" fmla="*/ 386 h 10000"/>
              <a:gd name="connsiteX10" fmla="*/ 8247 w 10000"/>
              <a:gd name="connsiteY10" fmla="*/ 0 h 10000"/>
              <a:gd name="connsiteX11" fmla="*/ 8065 w 10000"/>
              <a:gd name="connsiteY11" fmla="*/ 386 h 10000"/>
              <a:gd name="connsiteX12" fmla="*/ 7885 w 10000"/>
              <a:gd name="connsiteY12" fmla="*/ 645 h 10000"/>
              <a:gd name="connsiteX13" fmla="*/ 7624 w 10000"/>
              <a:gd name="connsiteY13" fmla="*/ 836 h 10000"/>
              <a:gd name="connsiteX14" fmla="*/ 7443 w 10000"/>
              <a:gd name="connsiteY14" fmla="*/ 836 h 10000"/>
              <a:gd name="connsiteX15" fmla="*/ 7185 w 10000"/>
              <a:gd name="connsiteY15" fmla="*/ 836 h 10000"/>
              <a:gd name="connsiteX16" fmla="*/ 6935 w 10000"/>
              <a:gd name="connsiteY16" fmla="*/ 645 h 10000"/>
              <a:gd name="connsiteX17" fmla="*/ 6676 w 10000"/>
              <a:gd name="connsiteY17" fmla="*/ 386 h 10000"/>
              <a:gd name="connsiteX18" fmla="*/ 6461 w 10000"/>
              <a:gd name="connsiteY18" fmla="*/ 0 h 10000"/>
              <a:gd name="connsiteX19" fmla="*/ 6348 w 10000"/>
              <a:gd name="connsiteY19" fmla="*/ 386 h 10000"/>
              <a:gd name="connsiteX20" fmla="*/ 6168 w 10000"/>
              <a:gd name="connsiteY20" fmla="*/ 645 h 10000"/>
              <a:gd name="connsiteX21" fmla="*/ 5907 w 10000"/>
              <a:gd name="connsiteY21" fmla="*/ 836 h 10000"/>
              <a:gd name="connsiteX22" fmla="*/ 5694 w 10000"/>
              <a:gd name="connsiteY22" fmla="*/ 836 h 10000"/>
              <a:gd name="connsiteX23" fmla="*/ 5511 w 10000"/>
              <a:gd name="connsiteY23" fmla="*/ 836 h 10000"/>
              <a:gd name="connsiteX24" fmla="*/ 5253 w 10000"/>
              <a:gd name="connsiteY24" fmla="*/ 645 h 10000"/>
              <a:gd name="connsiteX25" fmla="*/ 5073 w 10000"/>
              <a:gd name="connsiteY25" fmla="*/ 386 h 10000"/>
              <a:gd name="connsiteX26" fmla="*/ 4892 w 10000"/>
              <a:gd name="connsiteY26" fmla="*/ 0 h 10000"/>
              <a:gd name="connsiteX27" fmla="*/ 4666 w 10000"/>
              <a:gd name="connsiteY27" fmla="*/ 386 h 10000"/>
              <a:gd name="connsiteX28" fmla="*/ 4484 w 10000"/>
              <a:gd name="connsiteY28" fmla="*/ 645 h 10000"/>
              <a:gd name="connsiteX29" fmla="*/ 4225 w 10000"/>
              <a:gd name="connsiteY29" fmla="*/ 836 h 10000"/>
              <a:gd name="connsiteX30" fmla="*/ 4045 w 10000"/>
              <a:gd name="connsiteY30" fmla="*/ 836 h 10000"/>
              <a:gd name="connsiteX31" fmla="*/ 3864 w 10000"/>
              <a:gd name="connsiteY31" fmla="*/ 836 h 10000"/>
              <a:gd name="connsiteX32" fmla="*/ 3615 w 10000"/>
              <a:gd name="connsiteY32" fmla="*/ 645 h 10000"/>
              <a:gd name="connsiteX33" fmla="*/ 3469 w 10000"/>
              <a:gd name="connsiteY33" fmla="*/ 386 h 10000"/>
              <a:gd name="connsiteX34" fmla="*/ 3355 w 10000"/>
              <a:gd name="connsiteY34" fmla="*/ 0 h 10000"/>
              <a:gd name="connsiteX35" fmla="*/ 3095 w 10000"/>
              <a:gd name="connsiteY35" fmla="*/ 386 h 10000"/>
              <a:gd name="connsiteX36" fmla="*/ 2846 w 10000"/>
              <a:gd name="connsiteY36" fmla="*/ 645 h 10000"/>
              <a:gd name="connsiteX37" fmla="*/ 2587 w 10000"/>
              <a:gd name="connsiteY37" fmla="*/ 836 h 10000"/>
              <a:gd name="connsiteX38" fmla="*/ 2408 w 10000"/>
              <a:gd name="connsiteY38" fmla="*/ 836 h 10000"/>
              <a:gd name="connsiteX39" fmla="*/ 2146 w 10000"/>
              <a:gd name="connsiteY39" fmla="*/ 836 h 10000"/>
              <a:gd name="connsiteX40" fmla="*/ 1899 w 10000"/>
              <a:gd name="connsiteY40" fmla="*/ 645 h 10000"/>
              <a:gd name="connsiteX41" fmla="*/ 1672 w 10000"/>
              <a:gd name="connsiteY41" fmla="*/ 386 h 10000"/>
              <a:gd name="connsiteX42" fmla="*/ 1492 w 10000"/>
              <a:gd name="connsiteY42" fmla="*/ 0 h 10000"/>
              <a:gd name="connsiteX43" fmla="*/ 1310 w 10000"/>
              <a:gd name="connsiteY43" fmla="*/ 386 h 10000"/>
              <a:gd name="connsiteX44" fmla="*/ 1130 w 10000"/>
              <a:gd name="connsiteY44" fmla="*/ 645 h 10000"/>
              <a:gd name="connsiteX45" fmla="*/ 915 w 10000"/>
              <a:gd name="connsiteY45" fmla="*/ 836 h 10000"/>
              <a:gd name="connsiteX46" fmla="*/ 722 w 10000"/>
              <a:gd name="connsiteY46" fmla="*/ 836 h 10000"/>
              <a:gd name="connsiteX47" fmla="*/ 476 w 10000"/>
              <a:gd name="connsiteY47" fmla="*/ 836 h 10000"/>
              <a:gd name="connsiteX48" fmla="*/ 214 w 10000"/>
              <a:gd name="connsiteY48" fmla="*/ 645 h 10000"/>
              <a:gd name="connsiteX49" fmla="*/ 35 w 10000"/>
              <a:gd name="connsiteY49" fmla="*/ 386 h 10000"/>
              <a:gd name="connsiteX50" fmla="*/ 0 w 10000"/>
              <a:gd name="connsiteY50" fmla="*/ 192 h 10000"/>
              <a:gd name="connsiteX51" fmla="*/ 0 w 10000"/>
              <a:gd name="connsiteY51" fmla="*/ 10000 h 10000"/>
              <a:gd name="connsiteX52" fmla="*/ 0 w 10000"/>
              <a:gd name="connsiteY52" fmla="*/ 9282 h 10000"/>
              <a:gd name="connsiteX0" fmla="*/ 0 w 10301"/>
              <a:gd name="connsiteY0" fmla="*/ 9282 h 10000"/>
              <a:gd name="connsiteX1" fmla="*/ 10301 w 10301"/>
              <a:gd name="connsiteY1" fmla="*/ 10000 h 10000"/>
              <a:gd name="connsiteX2" fmla="*/ 9850 w 10301"/>
              <a:gd name="connsiteY2" fmla="*/ 192 h 10000"/>
              <a:gd name="connsiteX3" fmla="*/ 9783 w 10301"/>
              <a:gd name="connsiteY3" fmla="*/ 386 h 10000"/>
              <a:gd name="connsiteX4" fmla="*/ 9522 w 10301"/>
              <a:gd name="connsiteY4" fmla="*/ 645 h 10000"/>
              <a:gd name="connsiteX5" fmla="*/ 9342 w 10301"/>
              <a:gd name="connsiteY5" fmla="*/ 836 h 10000"/>
              <a:gd name="connsiteX6" fmla="*/ 9082 w 10301"/>
              <a:gd name="connsiteY6" fmla="*/ 836 h 10000"/>
              <a:gd name="connsiteX7" fmla="*/ 8902 w 10301"/>
              <a:gd name="connsiteY7" fmla="*/ 836 h 10000"/>
              <a:gd name="connsiteX8" fmla="*/ 8641 w 10301"/>
              <a:gd name="connsiteY8" fmla="*/ 645 h 10000"/>
              <a:gd name="connsiteX9" fmla="*/ 8426 w 10301"/>
              <a:gd name="connsiteY9" fmla="*/ 386 h 10000"/>
              <a:gd name="connsiteX10" fmla="*/ 8247 w 10301"/>
              <a:gd name="connsiteY10" fmla="*/ 0 h 10000"/>
              <a:gd name="connsiteX11" fmla="*/ 8065 w 10301"/>
              <a:gd name="connsiteY11" fmla="*/ 386 h 10000"/>
              <a:gd name="connsiteX12" fmla="*/ 7885 w 10301"/>
              <a:gd name="connsiteY12" fmla="*/ 645 h 10000"/>
              <a:gd name="connsiteX13" fmla="*/ 7624 w 10301"/>
              <a:gd name="connsiteY13" fmla="*/ 836 h 10000"/>
              <a:gd name="connsiteX14" fmla="*/ 7443 w 10301"/>
              <a:gd name="connsiteY14" fmla="*/ 836 h 10000"/>
              <a:gd name="connsiteX15" fmla="*/ 7185 w 10301"/>
              <a:gd name="connsiteY15" fmla="*/ 836 h 10000"/>
              <a:gd name="connsiteX16" fmla="*/ 6935 w 10301"/>
              <a:gd name="connsiteY16" fmla="*/ 645 h 10000"/>
              <a:gd name="connsiteX17" fmla="*/ 6676 w 10301"/>
              <a:gd name="connsiteY17" fmla="*/ 386 h 10000"/>
              <a:gd name="connsiteX18" fmla="*/ 6461 w 10301"/>
              <a:gd name="connsiteY18" fmla="*/ 0 h 10000"/>
              <a:gd name="connsiteX19" fmla="*/ 6348 w 10301"/>
              <a:gd name="connsiteY19" fmla="*/ 386 h 10000"/>
              <a:gd name="connsiteX20" fmla="*/ 6168 w 10301"/>
              <a:gd name="connsiteY20" fmla="*/ 645 h 10000"/>
              <a:gd name="connsiteX21" fmla="*/ 5907 w 10301"/>
              <a:gd name="connsiteY21" fmla="*/ 836 h 10000"/>
              <a:gd name="connsiteX22" fmla="*/ 5694 w 10301"/>
              <a:gd name="connsiteY22" fmla="*/ 836 h 10000"/>
              <a:gd name="connsiteX23" fmla="*/ 5511 w 10301"/>
              <a:gd name="connsiteY23" fmla="*/ 836 h 10000"/>
              <a:gd name="connsiteX24" fmla="*/ 5253 w 10301"/>
              <a:gd name="connsiteY24" fmla="*/ 645 h 10000"/>
              <a:gd name="connsiteX25" fmla="*/ 5073 w 10301"/>
              <a:gd name="connsiteY25" fmla="*/ 386 h 10000"/>
              <a:gd name="connsiteX26" fmla="*/ 4892 w 10301"/>
              <a:gd name="connsiteY26" fmla="*/ 0 h 10000"/>
              <a:gd name="connsiteX27" fmla="*/ 4666 w 10301"/>
              <a:gd name="connsiteY27" fmla="*/ 386 h 10000"/>
              <a:gd name="connsiteX28" fmla="*/ 4484 w 10301"/>
              <a:gd name="connsiteY28" fmla="*/ 645 h 10000"/>
              <a:gd name="connsiteX29" fmla="*/ 4225 w 10301"/>
              <a:gd name="connsiteY29" fmla="*/ 836 h 10000"/>
              <a:gd name="connsiteX30" fmla="*/ 4045 w 10301"/>
              <a:gd name="connsiteY30" fmla="*/ 836 h 10000"/>
              <a:gd name="connsiteX31" fmla="*/ 3864 w 10301"/>
              <a:gd name="connsiteY31" fmla="*/ 836 h 10000"/>
              <a:gd name="connsiteX32" fmla="*/ 3615 w 10301"/>
              <a:gd name="connsiteY32" fmla="*/ 645 h 10000"/>
              <a:gd name="connsiteX33" fmla="*/ 3469 w 10301"/>
              <a:gd name="connsiteY33" fmla="*/ 386 h 10000"/>
              <a:gd name="connsiteX34" fmla="*/ 3355 w 10301"/>
              <a:gd name="connsiteY34" fmla="*/ 0 h 10000"/>
              <a:gd name="connsiteX35" fmla="*/ 3095 w 10301"/>
              <a:gd name="connsiteY35" fmla="*/ 386 h 10000"/>
              <a:gd name="connsiteX36" fmla="*/ 2846 w 10301"/>
              <a:gd name="connsiteY36" fmla="*/ 645 h 10000"/>
              <a:gd name="connsiteX37" fmla="*/ 2587 w 10301"/>
              <a:gd name="connsiteY37" fmla="*/ 836 h 10000"/>
              <a:gd name="connsiteX38" fmla="*/ 2408 w 10301"/>
              <a:gd name="connsiteY38" fmla="*/ 836 h 10000"/>
              <a:gd name="connsiteX39" fmla="*/ 2146 w 10301"/>
              <a:gd name="connsiteY39" fmla="*/ 836 h 10000"/>
              <a:gd name="connsiteX40" fmla="*/ 1899 w 10301"/>
              <a:gd name="connsiteY40" fmla="*/ 645 h 10000"/>
              <a:gd name="connsiteX41" fmla="*/ 1672 w 10301"/>
              <a:gd name="connsiteY41" fmla="*/ 386 h 10000"/>
              <a:gd name="connsiteX42" fmla="*/ 1492 w 10301"/>
              <a:gd name="connsiteY42" fmla="*/ 0 h 10000"/>
              <a:gd name="connsiteX43" fmla="*/ 1310 w 10301"/>
              <a:gd name="connsiteY43" fmla="*/ 386 h 10000"/>
              <a:gd name="connsiteX44" fmla="*/ 1130 w 10301"/>
              <a:gd name="connsiteY44" fmla="*/ 645 h 10000"/>
              <a:gd name="connsiteX45" fmla="*/ 915 w 10301"/>
              <a:gd name="connsiteY45" fmla="*/ 836 h 10000"/>
              <a:gd name="connsiteX46" fmla="*/ 722 w 10301"/>
              <a:gd name="connsiteY46" fmla="*/ 836 h 10000"/>
              <a:gd name="connsiteX47" fmla="*/ 476 w 10301"/>
              <a:gd name="connsiteY47" fmla="*/ 836 h 10000"/>
              <a:gd name="connsiteX48" fmla="*/ 214 w 10301"/>
              <a:gd name="connsiteY48" fmla="*/ 645 h 10000"/>
              <a:gd name="connsiteX49" fmla="*/ 35 w 10301"/>
              <a:gd name="connsiteY49" fmla="*/ 386 h 10000"/>
              <a:gd name="connsiteX50" fmla="*/ 0 w 10301"/>
              <a:gd name="connsiteY50" fmla="*/ 192 h 10000"/>
              <a:gd name="connsiteX51" fmla="*/ 0 w 10301"/>
              <a:gd name="connsiteY51" fmla="*/ 10000 h 10000"/>
              <a:gd name="connsiteX52" fmla="*/ 0 w 10301"/>
              <a:gd name="connsiteY52" fmla="*/ 9282 h 10000"/>
              <a:gd name="connsiteX0" fmla="*/ 0 w 10301"/>
              <a:gd name="connsiteY0" fmla="*/ 9282 h 10000"/>
              <a:gd name="connsiteX1" fmla="*/ 10301 w 10301"/>
              <a:gd name="connsiteY1" fmla="*/ 10000 h 10000"/>
              <a:gd name="connsiteX2" fmla="*/ 9850 w 10301"/>
              <a:gd name="connsiteY2" fmla="*/ 192 h 10000"/>
              <a:gd name="connsiteX3" fmla="*/ 9783 w 10301"/>
              <a:gd name="connsiteY3" fmla="*/ 386 h 10000"/>
              <a:gd name="connsiteX4" fmla="*/ 9522 w 10301"/>
              <a:gd name="connsiteY4" fmla="*/ 645 h 10000"/>
              <a:gd name="connsiteX5" fmla="*/ 9342 w 10301"/>
              <a:gd name="connsiteY5" fmla="*/ 836 h 10000"/>
              <a:gd name="connsiteX6" fmla="*/ 9082 w 10301"/>
              <a:gd name="connsiteY6" fmla="*/ 836 h 10000"/>
              <a:gd name="connsiteX7" fmla="*/ 8902 w 10301"/>
              <a:gd name="connsiteY7" fmla="*/ 836 h 10000"/>
              <a:gd name="connsiteX8" fmla="*/ 8641 w 10301"/>
              <a:gd name="connsiteY8" fmla="*/ 645 h 10000"/>
              <a:gd name="connsiteX9" fmla="*/ 8426 w 10301"/>
              <a:gd name="connsiteY9" fmla="*/ 386 h 10000"/>
              <a:gd name="connsiteX10" fmla="*/ 8247 w 10301"/>
              <a:gd name="connsiteY10" fmla="*/ 0 h 10000"/>
              <a:gd name="connsiteX11" fmla="*/ 8065 w 10301"/>
              <a:gd name="connsiteY11" fmla="*/ 386 h 10000"/>
              <a:gd name="connsiteX12" fmla="*/ 7885 w 10301"/>
              <a:gd name="connsiteY12" fmla="*/ 645 h 10000"/>
              <a:gd name="connsiteX13" fmla="*/ 7624 w 10301"/>
              <a:gd name="connsiteY13" fmla="*/ 836 h 10000"/>
              <a:gd name="connsiteX14" fmla="*/ 7443 w 10301"/>
              <a:gd name="connsiteY14" fmla="*/ 836 h 10000"/>
              <a:gd name="connsiteX15" fmla="*/ 7185 w 10301"/>
              <a:gd name="connsiteY15" fmla="*/ 836 h 10000"/>
              <a:gd name="connsiteX16" fmla="*/ 6935 w 10301"/>
              <a:gd name="connsiteY16" fmla="*/ 645 h 10000"/>
              <a:gd name="connsiteX17" fmla="*/ 6676 w 10301"/>
              <a:gd name="connsiteY17" fmla="*/ 386 h 10000"/>
              <a:gd name="connsiteX18" fmla="*/ 6461 w 10301"/>
              <a:gd name="connsiteY18" fmla="*/ 0 h 10000"/>
              <a:gd name="connsiteX19" fmla="*/ 6348 w 10301"/>
              <a:gd name="connsiteY19" fmla="*/ 386 h 10000"/>
              <a:gd name="connsiteX20" fmla="*/ 6168 w 10301"/>
              <a:gd name="connsiteY20" fmla="*/ 645 h 10000"/>
              <a:gd name="connsiteX21" fmla="*/ 5907 w 10301"/>
              <a:gd name="connsiteY21" fmla="*/ 836 h 10000"/>
              <a:gd name="connsiteX22" fmla="*/ 5694 w 10301"/>
              <a:gd name="connsiteY22" fmla="*/ 836 h 10000"/>
              <a:gd name="connsiteX23" fmla="*/ 5511 w 10301"/>
              <a:gd name="connsiteY23" fmla="*/ 836 h 10000"/>
              <a:gd name="connsiteX24" fmla="*/ 5253 w 10301"/>
              <a:gd name="connsiteY24" fmla="*/ 645 h 10000"/>
              <a:gd name="connsiteX25" fmla="*/ 5073 w 10301"/>
              <a:gd name="connsiteY25" fmla="*/ 386 h 10000"/>
              <a:gd name="connsiteX26" fmla="*/ 4892 w 10301"/>
              <a:gd name="connsiteY26" fmla="*/ 0 h 10000"/>
              <a:gd name="connsiteX27" fmla="*/ 4666 w 10301"/>
              <a:gd name="connsiteY27" fmla="*/ 386 h 10000"/>
              <a:gd name="connsiteX28" fmla="*/ 4484 w 10301"/>
              <a:gd name="connsiteY28" fmla="*/ 645 h 10000"/>
              <a:gd name="connsiteX29" fmla="*/ 4225 w 10301"/>
              <a:gd name="connsiteY29" fmla="*/ 836 h 10000"/>
              <a:gd name="connsiteX30" fmla="*/ 4045 w 10301"/>
              <a:gd name="connsiteY30" fmla="*/ 836 h 10000"/>
              <a:gd name="connsiteX31" fmla="*/ 3864 w 10301"/>
              <a:gd name="connsiteY31" fmla="*/ 836 h 10000"/>
              <a:gd name="connsiteX32" fmla="*/ 3615 w 10301"/>
              <a:gd name="connsiteY32" fmla="*/ 645 h 10000"/>
              <a:gd name="connsiteX33" fmla="*/ 3469 w 10301"/>
              <a:gd name="connsiteY33" fmla="*/ 386 h 10000"/>
              <a:gd name="connsiteX34" fmla="*/ 3355 w 10301"/>
              <a:gd name="connsiteY34" fmla="*/ 0 h 10000"/>
              <a:gd name="connsiteX35" fmla="*/ 3095 w 10301"/>
              <a:gd name="connsiteY35" fmla="*/ 386 h 10000"/>
              <a:gd name="connsiteX36" fmla="*/ 2846 w 10301"/>
              <a:gd name="connsiteY36" fmla="*/ 645 h 10000"/>
              <a:gd name="connsiteX37" fmla="*/ 2587 w 10301"/>
              <a:gd name="connsiteY37" fmla="*/ 836 h 10000"/>
              <a:gd name="connsiteX38" fmla="*/ 2408 w 10301"/>
              <a:gd name="connsiteY38" fmla="*/ 836 h 10000"/>
              <a:gd name="connsiteX39" fmla="*/ 2146 w 10301"/>
              <a:gd name="connsiteY39" fmla="*/ 836 h 10000"/>
              <a:gd name="connsiteX40" fmla="*/ 1899 w 10301"/>
              <a:gd name="connsiteY40" fmla="*/ 645 h 10000"/>
              <a:gd name="connsiteX41" fmla="*/ 1672 w 10301"/>
              <a:gd name="connsiteY41" fmla="*/ 386 h 10000"/>
              <a:gd name="connsiteX42" fmla="*/ 1492 w 10301"/>
              <a:gd name="connsiteY42" fmla="*/ 0 h 10000"/>
              <a:gd name="connsiteX43" fmla="*/ 1310 w 10301"/>
              <a:gd name="connsiteY43" fmla="*/ 386 h 10000"/>
              <a:gd name="connsiteX44" fmla="*/ 1130 w 10301"/>
              <a:gd name="connsiteY44" fmla="*/ 645 h 10000"/>
              <a:gd name="connsiteX45" fmla="*/ 915 w 10301"/>
              <a:gd name="connsiteY45" fmla="*/ 836 h 10000"/>
              <a:gd name="connsiteX46" fmla="*/ 722 w 10301"/>
              <a:gd name="connsiteY46" fmla="*/ 836 h 10000"/>
              <a:gd name="connsiteX47" fmla="*/ 476 w 10301"/>
              <a:gd name="connsiteY47" fmla="*/ 836 h 10000"/>
              <a:gd name="connsiteX48" fmla="*/ 214 w 10301"/>
              <a:gd name="connsiteY48" fmla="*/ 645 h 10000"/>
              <a:gd name="connsiteX49" fmla="*/ 35 w 10301"/>
              <a:gd name="connsiteY49" fmla="*/ 386 h 10000"/>
              <a:gd name="connsiteX50" fmla="*/ 0 w 10301"/>
              <a:gd name="connsiteY50" fmla="*/ 192 h 10000"/>
              <a:gd name="connsiteX51" fmla="*/ 0 w 10301"/>
              <a:gd name="connsiteY51" fmla="*/ 10000 h 10000"/>
              <a:gd name="connsiteX52" fmla="*/ 0 w 10301"/>
              <a:gd name="connsiteY52" fmla="*/ 9282 h 10000"/>
              <a:gd name="connsiteX0" fmla="*/ 0 w 10000"/>
              <a:gd name="connsiteY0" fmla="*/ 9282 h 10000"/>
              <a:gd name="connsiteX1" fmla="*/ 9759 w 10000"/>
              <a:gd name="connsiteY1" fmla="*/ 10000 h 10000"/>
              <a:gd name="connsiteX2" fmla="*/ 9850 w 10000"/>
              <a:gd name="connsiteY2" fmla="*/ 192 h 10000"/>
              <a:gd name="connsiteX3" fmla="*/ 9783 w 10000"/>
              <a:gd name="connsiteY3" fmla="*/ 386 h 10000"/>
              <a:gd name="connsiteX4" fmla="*/ 9522 w 10000"/>
              <a:gd name="connsiteY4" fmla="*/ 645 h 10000"/>
              <a:gd name="connsiteX5" fmla="*/ 9342 w 10000"/>
              <a:gd name="connsiteY5" fmla="*/ 836 h 10000"/>
              <a:gd name="connsiteX6" fmla="*/ 9082 w 10000"/>
              <a:gd name="connsiteY6" fmla="*/ 836 h 10000"/>
              <a:gd name="connsiteX7" fmla="*/ 8902 w 10000"/>
              <a:gd name="connsiteY7" fmla="*/ 836 h 10000"/>
              <a:gd name="connsiteX8" fmla="*/ 8641 w 10000"/>
              <a:gd name="connsiteY8" fmla="*/ 645 h 10000"/>
              <a:gd name="connsiteX9" fmla="*/ 8426 w 10000"/>
              <a:gd name="connsiteY9" fmla="*/ 386 h 10000"/>
              <a:gd name="connsiteX10" fmla="*/ 8247 w 10000"/>
              <a:gd name="connsiteY10" fmla="*/ 0 h 10000"/>
              <a:gd name="connsiteX11" fmla="*/ 8065 w 10000"/>
              <a:gd name="connsiteY11" fmla="*/ 386 h 10000"/>
              <a:gd name="connsiteX12" fmla="*/ 7885 w 10000"/>
              <a:gd name="connsiteY12" fmla="*/ 645 h 10000"/>
              <a:gd name="connsiteX13" fmla="*/ 7624 w 10000"/>
              <a:gd name="connsiteY13" fmla="*/ 836 h 10000"/>
              <a:gd name="connsiteX14" fmla="*/ 7443 w 10000"/>
              <a:gd name="connsiteY14" fmla="*/ 836 h 10000"/>
              <a:gd name="connsiteX15" fmla="*/ 7185 w 10000"/>
              <a:gd name="connsiteY15" fmla="*/ 836 h 10000"/>
              <a:gd name="connsiteX16" fmla="*/ 6935 w 10000"/>
              <a:gd name="connsiteY16" fmla="*/ 645 h 10000"/>
              <a:gd name="connsiteX17" fmla="*/ 6676 w 10000"/>
              <a:gd name="connsiteY17" fmla="*/ 386 h 10000"/>
              <a:gd name="connsiteX18" fmla="*/ 6461 w 10000"/>
              <a:gd name="connsiteY18" fmla="*/ 0 h 10000"/>
              <a:gd name="connsiteX19" fmla="*/ 6348 w 10000"/>
              <a:gd name="connsiteY19" fmla="*/ 386 h 10000"/>
              <a:gd name="connsiteX20" fmla="*/ 6168 w 10000"/>
              <a:gd name="connsiteY20" fmla="*/ 645 h 10000"/>
              <a:gd name="connsiteX21" fmla="*/ 5907 w 10000"/>
              <a:gd name="connsiteY21" fmla="*/ 836 h 10000"/>
              <a:gd name="connsiteX22" fmla="*/ 5694 w 10000"/>
              <a:gd name="connsiteY22" fmla="*/ 836 h 10000"/>
              <a:gd name="connsiteX23" fmla="*/ 5511 w 10000"/>
              <a:gd name="connsiteY23" fmla="*/ 836 h 10000"/>
              <a:gd name="connsiteX24" fmla="*/ 5253 w 10000"/>
              <a:gd name="connsiteY24" fmla="*/ 645 h 10000"/>
              <a:gd name="connsiteX25" fmla="*/ 5073 w 10000"/>
              <a:gd name="connsiteY25" fmla="*/ 386 h 10000"/>
              <a:gd name="connsiteX26" fmla="*/ 4892 w 10000"/>
              <a:gd name="connsiteY26" fmla="*/ 0 h 10000"/>
              <a:gd name="connsiteX27" fmla="*/ 4666 w 10000"/>
              <a:gd name="connsiteY27" fmla="*/ 386 h 10000"/>
              <a:gd name="connsiteX28" fmla="*/ 4484 w 10000"/>
              <a:gd name="connsiteY28" fmla="*/ 645 h 10000"/>
              <a:gd name="connsiteX29" fmla="*/ 4225 w 10000"/>
              <a:gd name="connsiteY29" fmla="*/ 836 h 10000"/>
              <a:gd name="connsiteX30" fmla="*/ 4045 w 10000"/>
              <a:gd name="connsiteY30" fmla="*/ 836 h 10000"/>
              <a:gd name="connsiteX31" fmla="*/ 3864 w 10000"/>
              <a:gd name="connsiteY31" fmla="*/ 836 h 10000"/>
              <a:gd name="connsiteX32" fmla="*/ 3615 w 10000"/>
              <a:gd name="connsiteY32" fmla="*/ 645 h 10000"/>
              <a:gd name="connsiteX33" fmla="*/ 3469 w 10000"/>
              <a:gd name="connsiteY33" fmla="*/ 386 h 10000"/>
              <a:gd name="connsiteX34" fmla="*/ 3355 w 10000"/>
              <a:gd name="connsiteY34" fmla="*/ 0 h 10000"/>
              <a:gd name="connsiteX35" fmla="*/ 3095 w 10000"/>
              <a:gd name="connsiteY35" fmla="*/ 386 h 10000"/>
              <a:gd name="connsiteX36" fmla="*/ 2846 w 10000"/>
              <a:gd name="connsiteY36" fmla="*/ 645 h 10000"/>
              <a:gd name="connsiteX37" fmla="*/ 2587 w 10000"/>
              <a:gd name="connsiteY37" fmla="*/ 836 h 10000"/>
              <a:gd name="connsiteX38" fmla="*/ 2408 w 10000"/>
              <a:gd name="connsiteY38" fmla="*/ 836 h 10000"/>
              <a:gd name="connsiteX39" fmla="*/ 2146 w 10000"/>
              <a:gd name="connsiteY39" fmla="*/ 836 h 10000"/>
              <a:gd name="connsiteX40" fmla="*/ 1899 w 10000"/>
              <a:gd name="connsiteY40" fmla="*/ 645 h 10000"/>
              <a:gd name="connsiteX41" fmla="*/ 1672 w 10000"/>
              <a:gd name="connsiteY41" fmla="*/ 386 h 10000"/>
              <a:gd name="connsiteX42" fmla="*/ 1492 w 10000"/>
              <a:gd name="connsiteY42" fmla="*/ 0 h 10000"/>
              <a:gd name="connsiteX43" fmla="*/ 1310 w 10000"/>
              <a:gd name="connsiteY43" fmla="*/ 386 h 10000"/>
              <a:gd name="connsiteX44" fmla="*/ 1130 w 10000"/>
              <a:gd name="connsiteY44" fmla="*/ 645 h 10000"/>
              <a:gd name="connsiteX45" fmla="*/ 915 w 10000"/>
              <a:gd name="connsiteY45" fmla="*/ 836 h 10000"/>
              <a:gd name="connsiteX46" fmla="*/ 722 w 10000"/>
              <a:gd name="connsiteY46" fmla="*/ 836 h 10000"/>
              <a:gd name="connsiteX47" fmla="*/ 476 w 10000"/>
              <a:gd name="connsiteY47" fmla="*/ 836 h 10000"/>
              <a:gd name="connsiteX48" fmla="*/ 214 w 10000"/>
              <a:gd name="connsiteY48" fmla="*/ 645 h 10000"/>
              <a:gd name="connsiteX49" fmla="*/ 35 w 10000"/>
              <a:gd name="connsiteY49" fmla="*/ 386 h 10000"/>
              <a:gd name="connsiteX50" fmla="*/ 0 w 10000"/>
              <a:gd name="connsiteY50" fmla="*/ 192 h 10000"/>
              <a:gd name="connsiteX51" fmla="*/ 0 w 10000"/>
              <a:gd name="connsiteY51" fmla="*/ 10000 h 10000"/>
              <a:gd name="connsiteX52" fmla="*/ 0 w 10000"/>
              <a:gd name="connsiteY52" fmla="*/ 9282 h 10000"/>
              <a:gd name="connsiteX0" fmla="*/ 543 w 10000"/>
              <a:gd name="connsiteY0" fmla="*/ 12858 h 12858"/>
              <a:gd name="connsiteX1" fmla="*/ 9759 w 10000"/>
              <a:gd name="connsiteY1" fmla="*/ 10000 h 12858"/>
              <a:gd name="connsiteX2" fmla="*/ 9850 w 10000"/>
              <a:gd name="connsiteY2" fmla="*/ 192 h 12858"/>
              <a:gd name="connsiteX3" fmla="*/ 9783 w 10000"/>
              <a:gd name="connsiteY3" fmla="*/ 386 h 12858"/>
              <a:gd name="connsiteX4" fmla="*/ 9522 w 10000"/>
              <a:gd name="connsiteY4" fmla="*/ 645 h 12858"/>
              <a:gd name="connsiteX5" fmla="*/ 9342 w 10000"/>
              <a:gd name="connsiteY5" fmla="*/ 836 h 12858"/>
              <a:gd name="connsiteX6" fmla="*/ 9082 w 10000"/>
              <a:gd name="connsiteY6" fmla="*/ 836 h 12858"/>
              <a:gd name="connsiteX7" fmla="*/ 8902 w 10000"/>
              <a:gd name="connsiteY7" fmla="*/ 836 h 12858"/>
              <a:gd name="connsiteX8" fmla="*/ 8641 w 10000"/>
              <a:gd name="connsiteY8" fmla="*/ 645 h 12858"/>
              <a:gd name="connsiteX9" fmla="*/ 8426 w 10000"/>
              <a:gd name="connsiteY9" fmla="*/ 386 h 12858"/>
              <a:gd name="connsiteX10" fmla="*/ 8247 w 10000"/>
              <a:gd name="connsiteY10" fmla="*/ 0 h 12858"/>
              <a:gd name="connsiteX11" fmla="*/ 8065 w 10000"/>
              <a:gd name="connsiteY11" fmla="*/ 386 h 12858"/>
              <a:gd name="connsiteX12" fmla="*/ 7885 w 10000"/>
              <a:gd name="connsiteY12" fmla="*/ 645 h 12858"/>
              <a:gd name="connsiteX13" fmla="*/ 7624 w 10000"/>
              <a:gd name="connsiteY13" fmla="*/ 836 h 12858"/>
              <a:gd name="connsiteX14" fmla="*/ 7443 w 10000"/>
              <a:gd name="connsiteY14" fmla="*/ 836 h 12858"/>
              <a:gd name="connsiteX15" fmla="*/ 7185 w 10000"/>
              <a:gd name="connsiteY15" fmla="*/ 836 h 12858"/>
              <a:gd name="connsiteX16" fmla="*/ 6935 w 10000"/>
              <a:gd name="connsiteY16" fmla="*/ 645 h 12858"/>
              <a:gd name="connsiteX17" fmla="*/ 6676 w 10000"/>
              <a:gd name="connsiteY17" fmla="*/ 386 h 12858"/>
              <a:gd name="connsiteX18" fmla="*/ 6461 w 10000"/>
              <a:gd name="connsiteY18" fmla="*/ 0 h 12858"/>
              <a:gd name="connsiteX19" fmla="*/ 6348 w 10000"/>
              <a:gd name="connsiteY19" fmla="*/ 386 h 12858"/>
              <a:gd name="connsiteX20" fmla="*/ 6168 w 10000"/>
              <a:gd name="connsiteY20" fmla="*/ 645 h 12858"/>
              <a:gd name="connsiteX21" fmla="*/ 5907 w 10000"/>
              <a:gd name="connsiteY21" fmla="*/ 836 h 12858"/>
              <a:gd name="connsiteX22" fmla="*/ 5694 w 10000"/>
              <a:gd name="connsiteY22" fmla="*/ 836 h 12858"/>
              <a:gd name="connsiteX23" fmla="*/ 5511 w 10000"/>
              <a:gd name="connsiteY23" fmla="*/ 836 h 12858"/>
              <a:gd name="connsiteX24" fmla="*/ 5253 w 10000"/>
              <a:gd name="connsiteY24" fmla="*/ 645 h 12858"/>
              <a:gd name="connsiteX25" fmla="*/ 5073 w 10000"/>
              <a:gd name="connsiteY25" fmla="*/ 386 h 12858"/>
              <a:gd name="connsiteX26" fmla="*/ 4892 w 10000"/>
              <a:gd name="connsiteY26" fmla="*/ 0 h 12858"/>
              <a:gd name="connsiteX27" fmla="*/ 4666 w 10000"/>
              <a:gd name="connsiteY27" fmla="*/ 386 h 12858"/>
              <a:gd name="connsiteX28" fmla="*/ 4484 w 10000"/>
              <a:gd name="connsiteY28" fmla="*/ 645 h 12858"/>
              <a:gd name="connsiteX29" fmla="*/ 4225 w 10000"/>
              <a:gd name="connsiteY29" fmla="*/ 836 h 12858"/>
              <a:gd name="connsiteX30" fmla="*/ 4045 w 10000"/>
              <a:gd name="connsiteY30" fmla="*/ 836 h 12858"/>
              <a:gd name="connsiteX31" fmla="*/ 3864 w 10000"/>
              <a:gd name="connsiteY31" fmla="*/ 836 h 12858"/>
              <a:gd name="connsiteX32" fmla="*/ 3615 w 10000"/>
              <a:gd name="connsiteY32" fmla="*/ 645 h 12858"/>
              <a:gd name="connsiteX33" fmla="*/ 3469 w 10000"/>
              <a:gd name="connsiteY33" fmla="*/ 386 h 12858"/>
              <a:gd name="connsiteX34" fmla="*/ 3355 w 10000"/>
              <a:gd name="connsiteY34" fmla="*/ 0 h 12858"/>
              <a:gd name="connsiteX35" fmla="*/ 3095 w 10000"/>
              <a:gd name="connsiteY35" fmla="*/ 386 h 12858"/>
              <a:gd name="connsiteX36" fmla="*/ 2846 w 10000"/>
              <a:gd name="connsiteY36" fmla="*/ 645 h 12858"/>
              <a:gd name="connsiteX37" fmla="*/ 2587 w 10000"/>
              <a:gd name="connsiteY37" fmla="*/ 836 h 12858"/>
              <a:gd name="connsiteX38" fmla="*/ 2408 w 10000"/>
              <a:gd name="connsiteY38" fmla="*/ 836 h 12858"/>
              <a:gd name="connsiteX39" fmla="*/ 2146 w 10000"/>
              <a:gd name="connsiteY39" fmla="*/ 836 h 12858"/>
              <a:gd name="connsiteX40" fmla="*/ 1899 w 10000"/>
              <a:gd name="connsiteY40" fmla="*/ 645 h 12858"/>
              <a:gd name="connsiteX41" fmla="*/ 1672 w 10000"/>
              <a:gd name="connsiteY41" fmla="*/ 386 h 12858"/>
              <a:gd name="connsiteX42" fmla="*/ 1492 w 10000"/>
              <a:gd name="connsiteY42" fmla="*/ 0 h 12858"/>
              <a:gd name="connsiteX43" fmla="*/ 1310 w 10000"/>
              <a:gd name="connsiteY43" fmla="*/ 386 h 12858"/>
              <a:gd name="connsiteX44" fmla="*/ 1130 w 10000"/>
              <a:gd name="connsiteY44" fmla="*/ 645 h 12858"/>
              <a:gd name="connsiteX45" fmla="*/ 915 w 10000"/>
              <a:gd name="connsiteY45" fmla="*/ 836 h 12858"/>
              <a:gd name="connsiteX46" fmla="*/ 722 w 10000"/>
              <a:gd name="connsiteY46" fmla="*/ 836 h 12858"/>
              <a:gd name="connsiteX47" fmla="*/ 476 w 10000"/>
              <a:gd name="connsiteY47" fmla="*/ 836 h 12858"/>
              <a:gd name="connsiteX48" fmla="*/ 214 w 10000"/>
              <a:gd name="connsiteY48" fmla="*/ 645 h 12858"/>
              <a:gd name="connsiteX49" fmla="*/ 35 w 10000"/>
              <a:gd name="connsiteY49" fmla="*/ 386 h 12858"/>
              <a:gd name="connsiteX50" fmla="*/ 0 w 10000"/>
              <a:gd name="connsiteY50" fmla="*/ 192 h 12858"/>
              <a:gd name="connsiteX51" fmla="*/ 0 w 10000"/>
              <a:gd name="connsiteY51" fmla="*/ 10000 h 12858"/>
              <a:gd name="connsiteX52" fmla="*/ 543 w 10000"/>
              <a:gd name="connsiteY52" fmla="*/ 12858 h 12858"/>
              <a:gd name="connsiteX0" fmla="*/ 0 w 10000"/>
              <a:gd name="connsiteY0" fmla="*/ 10000 h 10000"/>
              <a:gd name="connsiteX1" fmla="*/ 9759 w 10000"/>
              <a:gd name="connsiteY1" fmla="*/ 10000 h 10000"/>
              <a:gd name="connsiteX2" fmla="*/ 9850 w 10000"/>
              <a:gd name="connsiteY2" fmla="*/ 192 h 10000"/>
              <a:gd name="connsiteX3" fmla="*/ 9783 w 10000"/>
              <a:gd name="connsiteY3" fmla="*/ 386 h 10000"/>
              <a:gd name="connsiteX4" fmla="*/ 9522 w 10000"/>
              <a:gd name="connsiteY4" fmla="*/ 645 h 10000"/>
              <a:gd name="connsiteX5" fmla="*/ 9342 w 10000"/>
              <a:gd name="connsiteY5" fmla="*/ 836 h 10000"/>
              <a:gd name="connsiteX6" fmla="*/ 9082 w 10000"/>
              <a:gd name="connsiteY6" fmla="*/ 836 h 10000"/>
              <a:gd name="connsiteX7" fmla="*/ 8902 w 10000"/>
              <a:gd name="connsiteY7" fmla="*/ 836 h 10000"/>
              <a:gd name="connsiteX8" fmla="*/ 8641 w 10000"/>
              <a:gd name="connsiteY8" fmla="*/ 645 h 10000"/>
              <a:gd name="connsiteX9" fmla="*/ 8426 w 10000"/>
              <a:gd name="connsiteY9" fmla="*/ 386 h 10000"/>
              <a:gd name="connsiteX10" fmla="*/ 8247 w 10000"/>
              <a:gd name="connsiteY10" fmla="*/ 0 h 10000"/>
              <a:gd name="connsiteX11" fmla="*/ 8065 w 10000"/>
              <a:gd name="connsiteY11" fmla="*/ 386 h 10000"/>
              <a:gd name="connsiteX12" fmla="*/ 7885 w 10000"/>
              <a:gd name="connsiteY12" fmla="*/ 645 h 10000"/>
              <a:gd name="connsiteX13" fmla="*/ 7624 w 10000"/>
              <a:gd name="connsiteY13" fmla="*/ 836 h 10000"/>
              <a:gd name="connsiteX14" fmla="*/ 7443 w 10000"/>
              <a:gd name="connsiteY14" fmla="*/ 836 h 10000"/>
              <a:gd name="connsiteX15" fmla="*/ 7185 w 10000"/>
              <a:gd name="connsiteY15" fmla="*/ 836 h 10000"/>
              <a:gd name="connsiteX16" fmla="*/ 6935 w 10000"/>
              <a:gd name="connsiteY16" fmla="*/ 645 h 10000"/>
              <a:gd name="connsiteX17" fmla="*/ 6676 w 10000"/>
              <a:gd name="connsiteY17" fmla="*/ 386 h 10000"/>
              <a:gd name="connsiteX18" fmla="*/ 6461 w 10000"/>
              <a:gd name="connsiteY18" fmla="*/ 0 h 10000"/>
              <a:gd name="connsiteX19" fmla="*/ 6348 w 10000"/>
              <a:gd name="connsiteY19" fmla="*/ 386 h 10000"/>
              <a:gd name="connsiteX20" fmla="*/ 6168 w 10000"/>
              <a:gd name="connsiteY20" fmla="*/ 645 h 10000"/>
              <a:gd name="connsiteX21" fmla="*/ 5907 w 10000"/>
              <a:gd name="connsiteY21" fmla="*/ 836 h 10000"/>
              <a:gd name="connsiteX22" fmla="*/ 5694 w 10000"/>
              <a:gd name="connsiteY22" fmla="*/ 836 h 10000"/>
              <a:gd name="connsiteX23" fmla="*/ 5511 w 10000"/>
              <a:gd name="connsiteY23" fmla="*/ 836 h 10000"/>
              <a:gd name="connsiteX24" fmla="*/ 5253 w 10000"/>
              <a:gd name="connsiteY24" fmla="*/ 645 h 10000"/>
              <a:gd name="connsiteX25" fmla="*/ 5073 w 10000"/>
              <a:gd name="connsiteY25" fmla="*/ 386 h 10000"/>
              <a:gd name="connsiteX26" fmla="*/ 4892 w 10000"/>
              <a:gd name="connsiteY26" fmla="*/ 0 h 10000"/>
              <a:gd name="connsiteX27" fmla="*/ 4666 w 10000"/>
              <a:gd name="connsiteY27" fmla="*/ 386 h 10000"/>
              <a:gd name="connsiteX28" fmla="*/ 4484 w 10000"/>
              <a:gd name="connsiteY28" fmla="*/ 645 h 10000"/>
              <a:gd name="connsiteX29" fmla="*/ 4225 w 10000"/>
              <a:gd name="connsiteY29" fmla="*/ 836 h 10000"/>
              <a:gd name="connsiteX30" fmla="*/ 4045 w 10000"/>
              <a:gd name="connsiteY30" fmla="*/ 836 h 10000"/>
              <a:gd name="connsiteX31" fmla="*/ 3864 w 10000"/>
              <a:gd name="connsiteY31" fmla="*/ 836 h 10000"/>
              <a:gd name="connsiteX32" fmla="*/ 3615 w 10000"/>
              <a:gd name="connsiteY32" fmla="*/ 645 h 10000"/>
              <a:gd name="connsiteX33" fmla="*/ 3469 w 10000"/>
              <a:gd name="connsiteY33" fmla="*/ 386 h 10000"/>
              <a:gd name="connsiteX34" fmla="*/ 3355 w 10000"/>
              <a:gd name="connsiteY34" fmla="*/ 0 h 10000"/>
              <a:gd name="connsiteX35" fmla="*/ 3095 w 10000"/>
              <a:gd name="connsiteY35" fmla="*/ 386 h 10000"/>
              <a:gd name="connsiteX36" fmla="*/ 2846 w 10000"/>
              <a:gd name="connsiteY36" fmla="*/ 645 h 10000"/>
              <a:gd name="connsiteX37" fmla="*/ 2587 w 10000"/>
              <a:gd name="connsiteY37" fmla="*/ 836 h 10000"/>
              <a:gd name="connsiteX38" fmla="*/ 2408 w 10000"/>
              <a:gd name="connsiteY38" fmla="*/ 836 h 10000"/>
              <a:gd name="connsiteX39" fmla="*/ 2146 w 10000"/>
              <a:gd name="connsiteY39" fmla="*/ 836 h 10000"/>
              <a:gd name="connsiteX40" fmla="*/ 1899 w 10000"/>
              <a:gd name="connsiteY40" fmla="*/ 645 h 10000"/>
              <a:gd name="connsiteX41" fmla="*/ 1672 w 10000"/>
              <a:gd name="connsiteY41" fmla="*/ 386 h 10000"/>
              <a:gd name="connsiteX42" fmla="*/ 1492 w 10000"/>
              <a:gd name="connsiteY42" fmla="*/ 0 h 10000"/>
              <a:gd name="connsiteX43" fmla="*/ 1310 w 10000"/>
              <a:gd name="connsiteY43" fmla="*/ 386 h 10000"/>
              <a:gd name="connsiteX44" fmla="*/ 1130 w 10000"/>
              <a:gd name="connsiteY44" fmla="*/ 645 h 10000"/>
              <a:gd name="connsiteX45" fmla="*/ 915 w 10000"/>
              <a:gd name="connsiteY45" fmla="*/ 836 h 10000"/>
              <a:gd name="connsiteX46" fmla="*/ 722 w 10000"/>
              <a:gd name="connsiteY46" fmla="*/ 836 h 10000"/>
              <a:gd name="connsiteX47" fmla="*/ 476 w 10000"/>
              <a:gd name="connsiteY47" fmla="*/ 836 h 10000"/>
              <a:gd name="connsiteX48" fmla="*/ 214 w 10000"/>
              <a:gd name="connsiteY48" fmla="*/ 645 h 10000"/>
              <a:gd name="connsiteX49" fmla="*/ 35 w 10000"/>
              <a:gd name="connsiteY49" fmla="*/ 386 h 10000"/>
              <a:gd name="connsiteX50" fmla="*/ 0 w 10000"/>
              <a:gd name="connsiteY50" fmla="*/ 192 h 10000"/>
              <a:gd name="connsiteX51" fmla="*/ 0 w 10000"/>
              <a:gd name="connsiteY51" fmla="*/ 10000 h 10000"/>
              <a:gd name="connsiteX0" fmla="*/ 0 w 9850"/>
              <a:gd name="connsiteY0" fmla="*/ 10000 h 10000"/>
              <a:gd name="connsiteX1" fmla="*/ 9759 w 9850"/>
              <a:gd name="connsiteY1" fmla="*/ 10000 h 10000"/>
              <a:gd name="connsiteX2" fmla="*/ 9850 w 9850"/>
              <a:gd name="connsiteY2" fmla="*/ 192 h 10000"/>
              <a:gd name="connsiteX3" fmla="*/ 9783 w 9850"/>
              <a:gd name="connsiteY3" fmla="*/ 386 h 10000"/>
              <a:gd name="connsiteX4" fmla="*/ 9522 w 9850"/>
              <a:gd name="connsiteY4" fmla="*/ 645 h 10000"/>
              <a:gd name="connsiteX5" fmla="*/ 9342 w 9850"/>
              <a:gd name="connsiteY5" fmla="*/ 836 h 10000"/>
              <a:gd name="connsiteX6" fmla="*/ 9082 w 9850"/>
              <a:gd name="connsiteY6" fmla="*/ 836 h 10000"/>
              <a:gd name="connsiteX7" fmla="*/ 8902 w 9850"/>
              <a:gd name="connsiteY7" fmla="*/ 836 h 10000"/>
              <a:gd name="connsiteX8" fmla="*/ 8641 w 9850"/>
              <a:gd name="connsiteY8" fmla="*/ 645 h 10000"/>
              <a:gd name="connsiteX9" fmla="*/ 8426 w 9850"/>
              <a:gd name="connsiteY9" fmla="*/ 386 h 10000"/>
              <a:gd name="connsiteX10" fmla="*/ 8247 w 9850"/>
              <a:gd name="connsiteY10" fmla="*/ 0 h 10000"/>
              <a:gd name="connsiteX11" fmla="*/ 8065 w 9850"/>
              <a:gd name="connsiteY11" fmla="*/ 386 h 10000"/>
              <a:gd name="connsiteX12" fmla="*/ 7885 w 9850"/>
              <a:gd name="connsiteY12" fmla="*/ 645 h 10000"/>
              <a:gd name="connsiteX13" fmla="*/ 7624 w 9850"/>
              <a:gd name="connsiteY13" fmla="*/ 836 h 10000"/>
              <a:gd name="connsiteX14" fmla="*/ 7443 w 9850"/>
              <a:gd name="connsiteY14" fmla="*/ 836 h 10000"/>
              <a:gd name="connsiteX15" fmla="*/ 7185 w 9850"/>
              <a:gd name="connsiteY15" fmla="*/ 836 h 10000"/>
              <a:gd name="connsiteX16" fmla="*/ 6935 w 9850"/>
              <a:gd name="connsiteY16" fmla="*/ 645 h 10000"/>
              <a:gd name="connsiteX17" fmla="*/ 6676 w 9850"/>
              <a:gd name="connsiteY17" fmla="*/ 386 h 10000"/>
              <a:gd name="connsiteX18" fmla="*/ 6461 w 9850"/>
              <a:gd name="connsiteY18" fmla="*/ 0 h 10000"/>
              <a:gd name="connsiteX19" fmla="*/ 6348 w 9850"/>
              <a:gd name="connsiteY19" fmla="*/ 386 h 10000"/>
              <a:gd name="connsiteX20" fmla="*/ 6168 w 9850"/>
              <a:gd name="connsiteY20" fmla="*/ 645 h 10000"/>
              <a:gd name="connsiteX21" fmla="*/ 5907 w 9850"/>
              <a:gd name="connsiteY21" fmla="*/ 836 h 10000"/>
              <a:gd name="connsiteX22" fmla="*/ 5694 w 9850"/>
              <a:gd name="connsiteY22" fmla="*/ 836 h 10000"/>
              <a:gd name="connsiteX23" fmla="*/ 5511 w 9850"/>
              <a:gd name="connsiteY23" fmla="*/ 836 h 10000"/>
              <a:gd name="connsiteX24" fmla="*/ 5253 w 9850"/>
              <a:gd name="connsiteY24" fmla="*/ 645 h 10000"/>
              <a:gd name="connsiteX25" fmla="*/ 5073 w 9850"/>
              <a:gd name="connsiteY25" fmla="*/ 386 h 10000"/>
              <a:gd name="connsiteX26" fmla="*/ 4892 w 9850"/>
              <a:gd name="connsiteY26" fmla="*/ 0 h 10000"/>
              <a:gd name="connsiteX27" fmla="*/ 4666 w 9850"/>
              <a:gd name="connsiteY27" fmla="*/ 386 h 10000"/>
              <a:gd name="connsiteX28" fmla="*/ 4484 w 9850"/>
              <a:gd name="connsiteY28" fmla="*/ 645 h 10000"/>
              <a:gd name="connsiteX29" fmla="*/ 4225 w 9850"/>
              <a:gd name="connsiteY29" fmla="*/ 836 h 10000"/>
              <a:gd name="connsiteX30" fmla="*/ 4045 w 9850"/>
              <a:gd name="connsiteY30" fmla="*/ 836 h 10000"/>
              <a:gd name="connsiteX31" fmla="*/ 3864 w 9850"/>
              <a:gd name="connsiteY31" fmla="*/ 836 h 10000"/>
              <a:gd name="connsiteX32" fmla="*/ 3615 w 9850"/>
              <a:gd name="connsiteY32" fmla="*/ 645 h 10000"/>
              <a:gd name="connsiteX33" fmla="*/ 3469 w 9850"/>
              <a:gd name="connsiteY33" fmla="*/ 386 h 10000"/>
              <a:gd name="connsiteX34" fmla="*/ 3355 w 9850"/>
              <a:gd name="connsiteY34" fmla="*/ 0 h 10000"/>
              <a:gd name="connsiteX35" fmla="*/ 3095 w 9850"/>
              <a:gd name="connsiteY35" fmla="*/ 386 h 10000"/>
              <a:gd name="connsiteX36" fmla="*/ 2846 w 9850"/>
              <a:gd name="connsiteY36" fmla="*/ 645 h 10000"/>
              <a:gd name="connsiteX37" fmla="*/ 2587 w 9850"/>
              <a:gd name="connsiteY37" fmla="*/ 836 h 10000"/>
              <a:gd name="connsiteX38" fmla="*/ 2408 w 9850"/>
              <a:gd name="connsiteY38" fmla="*/ 836 h 10000"/>
              <a:gd name="connsiteX39" fmla="*/ 2146 w 9850"/>
              <a:gd name="connsiteY39" fmla="*/ 836 h 10000"/>
              <a:gd name="connsiteX40" fmla="*/ 1899 w 9850"/>
              <a:gd name="connsiteY40" fmla="*/ 645 h 10000"/>
              <a:gd name="connsiteX41" fmla="*/ 1672 w 9850"/>
              <a:gd name="connsiteY41" fmla="*/ 386 h 10000"/>
              <a:gd name="connsiteX42" fmla="*/ 1492 w 9850"/>
              <a:gd name="connsiteY42" fmla="*/ 0 h 10000"/>
              <a:gd name="connsiteX43" fmla="*/ 1310 w 9850"/>
              <a:gd name="connsiteY43" fmla="*/ 386 h 10000"/>
              <a:gd name="connsiteX44" fmla="*/ 1130 w 9850"/>
              <a:gd name="connsiteY44" fmla="*/ 645 h 10000"/>
              <a:gd name="connsiteX45" fmla="*/ 915 w 9850"/>
              <a:gd name="connsiteY45" fmla="*/ 836 h 10000"/>
              <a:gd name="connsiteX46" fmla="*/ 722 w 9850"/>
              <a:gd name="connsiteY46" fmla="*/ 836 h 10000"/>
              <a:gd name="connsiteX47" fmla="*/ 476 w 9850"/>
              <a:gd name="connsiteY47" fmla="*/ 836 h 10000"/>
              <a:gd name="connsiteX48" fmla="*/ 214 w 9850"/>
              <a:gd name="connsiteY48" fmla="*/ 645 h 10000"/>
              <a:gd name="connsiteX49" fmla="*/ 35 w 9850"/>
              <a:gd name="connsiteY49" fmla="*/ 386 h 10000"/>
              <a:gd name="connsiteX50" fmla="*/ 0 w 9850"/>
              <a:gd name="connsiteY50" fmla="*/ 192 h 10000"/>
              <a:gd name="connsiteX51" fmla="*/ 0 w 9850"/>
              <a:gd name="connsiteY51" fmla="*/ 10000 h 10000"/>
              <a:gd name="connsiteX0" fmla="*/ 0 w 10000"/>
              <a:gd name="connsiteY0" fmla="*/ 10000 h 10000"/>
              <a:gd name="connsiteX1" fmla="*/ 9908 w 10000"/>
              <a:gd name="connsiteY1" fmla="*/ 10000 h 10000"/>
              <a:gd name="connsiteX2" fmla="*/ 10000 w 10000"/>
              <a:gd name="connsiteY2" fmla="*/ 192 h 10000"/>
              <a:gd name="connsiteX3" fmla="*/ 9932 w 10000"/>
              <a:gd name="connsiteY3" fmla="*/ 386 h 10000"/>
              <a:gd name="connsiteX4" fmla="*/ 9667 w 10000"/>
              <a:gd name="connsiteY4" fmla="*/ 645 h 10000"/>
              <a:gd name="connsiteX5" fmla="*/ 9484 w 10000"/>
              <a:gd name="connsiteY5" fmla="*/ 836 h 10000"/>
              <a:gd name="connsiteX6" fmla="*/ 9220 w 10000"/>
              <a:gd name="connsiteY6" fmla="*/ 836 h 10000"/>
              <a:gd name="connsiteX7" fmla="*/ 9038 w 10000"/>
              <a:gd name="connsiteY7" fmla="*/ 836 h 10000"/>
              <a:gd name="connsiteX8" fmla="*/ 8773 w 10000"/>
              <a:gd name="connsiteY8" fmla="*/ 645 h 10000"/>
              <a:gd name="connsiteX9" fmla="*/ 8554 w 10000"/>
              <a:gd name="connsiteY9" fmla="*/ 386 h 10000"/>
              <a:gd name="connsiteX10" fmla="*/ 8373 w 10000"/>
              <a:gd name="connsiteY10" fmla="*/ 0 h 10000"/>
              <a:gd name="connsiteX11" fmla="*/ 8188 w 10000"/>
              <a:gd name="connsiteY11" fmla="*/ 386 h 10000"/>
              <a:gd name="connsiteX12" fmla="*/ 8005 w 10000"/>
              <a:gd name="connsiteY12" fmla="*/ 645 h 10000"/>
              <a:gd name="connsiteX13" fmla="*/ 7740 w 10000"/>
              <a:gd name="connsiteY13" fmla="*/ 836 h 10000"/>
              <a:gd name="connsiteX14" fmla="*/ 7556 w 10000"/>
              <a:gd name="connsiteY14" fmla="*/ 836 h 10000"/>
              <a:gd name="connsiteX15" fmla="*/ 7294 w 10000"/>
              <a:gd name="connsiteY15" fmla="*/ 836 h 10000"/>
              <a:gd name="connsiteX16" fmla="*/ 7041 w 10000"/>
              <a:gd name="connsiteY16" fmla="*/ 645 h 10000"/>
              <a:gd name="connsiteX17" fmla="*/ 6778 w 10000"/>
              <a:gd name="connsiteY17" fmla="*/ 386 h 10000"/>
              <a:gd name="connsiteX18" fmla="*/ 6559 w 10000"/>
              <a:gd name="connsiteY18" fmla="*/ 0 h 10000"/>
              <a:gd name="connsiteX19" fmla="*/ 6445 w 10000"/>
              <a:gd name="connsiteY19" fmla="*/ 386 h 10000"/>
              <a:gd name="connsiteX20" fmla="*/ 6262 w 10000"/>
              <a:gd name="connsiteY20" fmla="*/ 645 h 10000"/>
              <a:gd name="connsiteX21" fmla="*/ 5997 w 10000"/>
              <a:gd name="connsiteY21" fmla="*/ 836 h 10000"/>
              <a:gd name="connsiteX22" fmla="*/ 5781 w 10000"/>
              <a:gd name="connsiteY22" fmla="*/ 836 h 10000"/>
              <a:gd name="connsiteX23" fmla="*/ 5595 w 10000"/>
              <a:gd name="connsiteY23" fmla="*/ 836 h 10000"/>
              <a:gd name="connsiteX24" fmla="*/ 5333 w 10000"/>
              <a:gd name="connsiteY24" fmla="*/ 645 h 10000"/>
              <a:gd name="connsiteX25" fmla="*/ 5150 w 10000"/>
              <a:gd name="connsiteY25" fmla="*/ 386 h 10000"/>
              <a:gd name="connsiteX26" fmla="*/ 4966 w 10000"/>
              <a:gd name="connsiteY26" fmla="*/ 0 h 10000"/>
              <a:gd name="connsiteX27" fmla="*/ 4737 w 10000"/>
              <a:gd name="connsiteY27" fmla="*/ 386 h 10000"/>
              <a:gd name="connsiteX28" fmla="*/ 4552 w 10000"/>
              <a:gd name="connsiteY28" fmla="*/ 645 h 10000"/>
              <a:gd name="connsiteX29" fmla="*/ 4289 w 10000"/>
              <a:gd name="connsiteY29" fmla="*/ 836 h 10000"/>
              <a:gd name="connsiteX30" fmla="*/ 4107 w 10000"/>
              <a:gd name="connsiteY30" fmla="*/ 836 h 10000"/>
              <a:gd name="connsiteX31" fmla="*/ 3923 w 10000"/>
              <a:gd name="connsiteY31" fmla="*/ 836 h 10000"/>
              <a:gd name="connsiteX32" fmla="*/ 3670 w 10000"/>
              <a:gd name="connsiteY32" fmla="*/ 645 h 10000"/>
              <a:gd name="connsiteX33" fmla="*/ 3522 w 10000"/>
              <a:gd name="connsiteY33" fmla="*/ 386 h 10000"/>
              <a:gd name="connsiteX34" fmla="*/ 3406 w 10000"/>
              <a:gd name="connsiteY34" fmla="*/ 0 h 10000"/>
              <a:gd name="connsiteX35" fmla="*/ 3142 w 10000"/>
              <a:gd name="connsiteY35" fmla="*/ 386 h 10000"/>
              <a:gd name="connsiteX36" fmla="*/ 2889 w 10000"/>
              <a:gd name="connsiteY36" fmla="*/ 645 h 10000"/>
              <a:gd name="connsiteX37" fmla="*/ 2626 w 10000"/>
              <a:gd name="connsiteY37" fmla="*/ 836 h 10000"/>
              <a:gd name="connsiteX38" fmla="*/ 2445 w 10000"/>
              <a:gd name="connsiteY38" fmla="*/ 836 h 10000"/>
              <a:gd name="connsiteX39" fmla="*/ 2179 w 10000"/>
              <a:gd name="connsiteY39" fmla="*/ 836 h 10000"/>
              <a:gd name="connsiteX40" fmla="*/ 1928 w 10000"/>
              <a:gd name="connsiteY40" fmla="*/ 645 h 10000"/>
              <a:gd name="connsiteX41" fmla="*/ 1697 w 10000"/>
              <a:gd name="connsiteY41" fmla="*/ 386 h 10000"/>
              <a:gd name="connsiteX42" fmla="*/ 1515 w 10000"/>
              <a:gd name="connsiteY42" fmla="*/ 0 h 10000"/>
              <a:gd name="connsiteX43" fmla="*/ 1330 w 10000"/>
              <a:gd name="connsiteY43" fmla="*/ 386 h 10000"/>
              <a:gd name="connsiteX44" fmla="*/ 1147 w 10000"/>
              <a:gd name="connsiteY44" fmla="*/ 645 h 10000"/>
              <a:gd name="connsiteX45" fmla="*/ 929 w 10000"/>
              <a:gd name="connsiteY45" fmla="*/ 836 h 10000"/>
              <a:gd name="connsiteX46" fmla="*/ 733 w 10000"/>
              <a:gd name="connsiteY46" fmla="*/ 836 h 10000"/>
              <a:gd name="connsiteX47" fmla="*/ 483 w 10000"/>
              <a:gd name="connsiteY47" fmla="*/ 836 h 10000"/>
              <a:gd name="connsiteX48" fmla="*/ 217 w 10000"/>
              <a:gd name="connsiteY48" fmla="*/ 645 h 10000"/>
              <a:gd name="connsiteX49" fmla="*/ 36 w 10000"/>
              <a:gd name="connsiteY49" fmla="*/ 386 h 10000"/>
              <a:gd name="connsiteX50" fmla="*/ 0 w 10000"/>
              <a:gd name="connsiteY50" fmla="*/ 192 h 10000"/>
              <a:gd name="connsiteX51" fmla="*/ 0 w 10000"/>
              <a:gd name="connsiteY51" fmla="*/ 10000 h 10000"/>
              <a:gd name="connsiteX0" fmla="*/ 0 w 10033"/>
              <a:gd name="connsiteY0" fmla="*/ 10000 h 10000"/>
              <a:gd name="connsiteX1" fmla="*/ 10003 w 10033"/>
              <a:gd name="connsiteY1" fmla="*/ 10000 h 10000"/>
              <a:gd name="connsiteX2" fmla="*/ 10000 w 10033"/>
              <a:gd name="connsiteY2" fmla="*/ 192 h 10000"/>
              <a:gd name="connsiteX3" fmla="*/ 9932 w 10033"/>
              <a:gd name="connsiteY3" fmla="*/ 386 h 10000"/>
              <a:gd name="connsiteX4" fmla="*/ 9667 w 10033"/>
              <a:gd name="connsiteY4" fmla="*/ 645 h 10000"/>
              <a:gd name="connsiteX5" fmla="*/ 9484 w 10033"/>
              <a:gd name="connsiteY5" fmla="*/ 836 h 10000"/>
              <a:gd name="connsiteX6" fmla="*/ 9220 w 10033"/>
              <a:gd name="connsiteY6" fmla="*/ 836 h 10000"/>
              <a:gd name="connsiteX7" fmla="*/ 9038 w 10033"/>
              <a:gd name="connsiteY7" fmla="*/ 836 h 10000"/>
              <a:gd name="connsiteX8" fmla="*/ 8773 w 10033"/>
              <a:gd name="connsiteY8" fmla="*/ 645 h 10000"/>
              <a:gd name="connsiteX9" fmla="*/ 8554 w 10033"/>
              <a:gd name="connsiteY9" fmla="*/ 386 h 10000"/>
              <a:gd name="connsiteX10" fmla="*/ 8373 w 10033"/>
              <a:gd name="connsiteY10" fmla="*/ 0 h 10000"/>
              <a:gd name="connsiteX11" fmla="*/ 8188 w 10033"/>
              <a:gd name="connsiteY11" fmla="*/ 386 h 10000"/>
              <a:gd name="connsiteX12" fmla="*/ 8005 w 10033"/>
              <a:gd name="connsiteY12" fmla="*/ 645 h 10000"/>
              <a:gd name="connsiteX13" fmla="*/ 7740 w 10033"/>
              <a:gd name="connsiteY13" fmla="*/ 836 h 10000"/>
              <a:gd name="connsiteX14" fmla="*/ 7556 w 10033"/>
              <a:gd name="connsiteY14" fmla="*/ 836 h 10000"/>
              <a:gd name="connsiteX15" fmla="*/ 7294 w 10033"/>
              <a:gd name="connsiteY15" fmla="*/ 836 h 10000"/>
              <a:gd name="connsiteX16" fmla="*/ 7041 w 10033"/>
              <a:gd name="connsiteY16" fmla="*/ 645 h 10000"/>
              <a:gd name="connsiteX17" fmla="*/ 6778 w 10033"/>
              <a:gd name="connsiteY17" fmla="*/ 386 h 10000"/>
              <a:gd name="connsiteX18" fmla="*/ 6559 w 10033"/>
              <a:gd name="connsiteY18" fmla="*/ 0 h 10000"/>
              <a:gd name="connsiteX19" fmla="*/ 6445 w 10033"/>
              <a:gd name="connsiteY19" fmla="*/ 386 h 10000"/>
              <a:gd name="connsiteX20" fmla="*/ 6262 w 10033"/>
              <a:gd name="connsiteY20" fmla="*/ 645 h 10000"/>
              <a:gd name="connsiteX21" fmla="*/ 5997 w 10033"/>
              <a:gd name="connsiteY21" fmla="*/ 836 h 10000"/>
              <a:gd name="connsiteX22" fmla="*/ 5781 w 10033"/>
              <a:gd name="connsiteY22" fmla="*/ 836 h 10000"/>
              <a:gd name="connsiteX23" fmla="*/ 5595 w 10033"/>
              <a:gd name="connsiteY23" fmla="*/ 836 h 10000"/>
              <a:gd name="connsiteX24" fmla="*/ 5333 w 10033"/>
              <a:gd name="connsiteY24" fmla="*/ 645 h 10000"/>
              <a:gd name="connsiteX25" fmla="*/ 5150 w 10033"/>
              <a:gd name="connsiteY25" fmla="*/ 386 h 10000"/>
              <a:gd name="connsiteX26" fmla="*/ 4966 w 10033"/>
              <a:gd name="connsiteY26" fmla="*/ 0 h 10000"/>
              <a:gd name="connsiteX27" fmla="*/ 4737 w 10033"/>
              <a:gd name="connsiteY27" fmla="*/ 386 h 10000"/>
              <a:gd name="connsiteX28" fmla="*/ 4552 w 10033"/>
              <a:gd name="connsiteY28" fmla="*/ 645 h 10000"/>
              <a:gd name="connsiteX29" fmla="*/ 4289 w 10033"/>
              <a:gd name="connsiteY29" fmla="*/ 836 h 10000"/>
              <a:gd name="connsiteX30" fmla="*/ 4107 w 10033"/>
              <a:gd name="connsiteY30" fmla="*/ 836 h 10000"/>
              <a:gd name="connsiteX31" fmla="*/ 3923 w 10033"/>
              <a:gd name="connsiteY31" fmla="*/ 836 h 10000"/>
              <a:gd name="connsiteX32" fmla="*/ 3670 w 10033"/>
              <a:gd name="connsiteY32" fmla="*/ 645 h 10000"/>
              <a:gd name="connsiteX33" fmla="*/ 3522 w 10033"/>
              <a:gd name="connsiteY33" fmla="*/ 386 h 10000"/>
              <a:gd name="connsiteX34" fmla="*/ 3406 w 10033"/>
              <a:gd name="connsiteY34" fmla="*/ 0 h 10000"/>
              <a:gd name="connsiteX35" fmla="*/ 3142 w 10033"/>
              <a:gd name="connsiteY35" fmla="*/ 386 h 10000"/>
              <a:gd name="connsiteX36" fmla="*/ 2889 w 10033"/>
              <a:gd name="connsiteY36" fmla="*/ 645 h 10000"/>
              <a:gd name="connsiteX37" fmla="*/ 2626 w 10033"/>
              <a:gd name="connsiteY37" fmla="*/ 836 h 10000"/>
              <a:gd name="connsiteX38" fmla="*/ 2445 w 10033"/>
              <a:gd name="connsiteY38" fmla="*/ 836 h 10000"/>
              <a:gd name="connsiteX39" fmla="*/ 2179 w 10033"/>
              <a:gd name="connsiteY39" fmla="*/ 836 h 10000"/>
              <a:gd name="connsiteX40" fmla="*/ 1928 w 10033"/>
              <a:gd name="connsiteY40" fmla="*/ 645 h 10000"/>
              <a:gd name="connsiteX41" fmla="*/ 1697 w 10033"/>
              <a:gd name="connsiteY41" fmla="*/ 386 h 10000"/>
              <a:gd name="connsiteX42" fmla="*/ 1515 w 10033"/>
              <a:gd name="connsiteY42" fmla="*/ 0 h 10000"/>
              <a:gd name="connsiteX43" fmla="*/ 1330 w 10033"/>
              <a:gd name="connsiteY43" fmla="*/ 386 h 10000"/>
              <a:gd name="connsiteX44" fmla="*/ 1147 w 10033"/>
              <a:gd name="connsiteY44" fmla="*/ 645 h 10000"/>
              <a:gd name="connsiteX45" fmla="*/ 929 w 10033"/>
              <a:gd name="connsiteY45" fmla="*/ 836 h 10000"/>
              <a:gd name="connsiteX46" fmla="*/ 733 w 10033"/>
              <a:gd name="connsiteY46" fmla="*/ 836 h 10000"/>
              <a:gd name="connsiteX47" fmla="*/ 483 w 10033"/>
              <a:gd name="connsiteY47" fmla="*/ 836 h 10000"/>
              <a:gd name="connsiteX48" fmla="*/ 217 w 10033"/>
              <a:gd name="connsiteY48" fmla="*/ 645 h 10000"/>
              <a:gd name="connsiteX49" fmla="*/ 36 w 10033"/>
              <a:gd name="connsiteY49" fmla="*/ 386 h 10000"/>
              <a:gd name="connsiteX50" fmla="*/ 0 w 10033"/>
              <a:gd name="connsiteY50" fmla="*/ 192 h 10000"/>
              <a:gd name="connsiteX51" fmla="*/ 0 w 10033"/>
              <a:gd name="connsiteY5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033" h="10000">
                <a:moveTo>
                  <a:pt x="0" y="10000"/>
                </a:moveTo>
                <a:lnTo>
                  <a:pt x="10003" y="10000"/>
                </a:lnTo>
                <a:cubicBezTo>
                  <a:pt x="10033" y="6731"/>
                  <a:pt x="9970" y="3461"/>
                  <a:pt x="10000" y="192"/>
                </a:cubicBezTo>
                <a:cubicBezTo>
                  <a:pt x="9977" y="256"/>
                  <a:pt x="9953" y="322"/>
                  <a:pt x="9932" y="386"/>
                </a:cubicBezTo>
                <a:lnTo>
                  <a:pt x="9667" y="645"/>
                </a:lnTo>
                <a:cubicBezTo>
                  <a:pt x="9606" y="709"/>
                  <a:pt x="9544" y="772"/>
                  <a:pt x="9484" y="836"/>
                </a:cubicBezTo>
                <a:lnTo>
                  <a:pt x="9220" y="836"/>
                </a:lnTo>
                <a:lnTo>
                  <a:pt x="9038" y="836"/>
                </a:lnTo>
                <a:lnTo>
                  <a:pt x="8773" y="645"/>
                </a:lnTo>
                <a:cubicBezTo>
                  <a:pt x="8699" y="559"/>
                  <a:pt x="8627" y="472"/>
                  <a:pt x="8554" y="386"/>
                </a:cubicBezTo>
                <a:cubicBezTo>
                  <a:pt x="8493" y="257"/>
                  <a:pt x="8432" y="129"/>
                  <a:pt x="8373" y="0"/>
                </a:cubicBezTo>
                <a:cubicBezTo>
                  <a:pt x="8311" y="127"/>
                  <a:pt x="8250" y="259"/>
                  <a:pt x="8188" y="386"/>
                </a:cubicBezTo>
                <a:cubicBezTo>
                  <a:pt x="8128" y="473"/>
                  <a:pt x="8067" y="557"/>
                  <a:pt x="8005" y="645"/>
                </a:cubicBezTo>
                <a:lnTo>
                  <a:pt x="7740" y="836"/>
                </a:lnTo>
                <a:lnTo>
                  <a:pt x="7556" y="836"/>
                </a:lnTo>
                <a:lnTo>
                  <a:pt x="7294" y="836"/>
                </a:lnTo>
                <a:lnTo>
                  <a:pt x="7041" y="645"/>
                </a:lnTo>
                <a:lnTo>
                  <a:pt x="6778" y="386"/>
                </a:lnTo>
                <a:cubicBezTo>
                  <a:pt x="6706" y="259"/>
                  <a:pt x="6632" y="127"/>
                  <a:pt x="6559" y="0"/>
                </a:cubicBezTo>
                <a:cubicBezTo>
                  <a:pt x="6522" y="130"/>
                  <a:pt x="6483" y="256"/>
                  <a:pt x="6445" y="386"/>
                </a:cubicBezTo>
                <a:cubicBezTo>
                  <a:pt x="6384" y="473"/>
                  <a:pt x="6322" y="557"/>
                  <a:pt x="6262" y="645"/>
                </a:cubicBezTo>
                <a:lnTo>
                  <a:pt x="5997" y="836"/>
                </a:lnTo>
                <a:lnTo>
                  <a:pt x="5781" y="836"/>
                </a:lnTo>
                <a:lnTo>
                  <a:pt x="5595" y="836"/>
                </a:lnTo>
                <a:lnTo>
                  <a:pt x="5333" y="645"/>
                </a:lnTo>
                <a:cubicBezTo>
                  <a:pt x="5273" y="557"/>
                  <a:pt x="5210" y="473"/>
                  <a:pt x="5150" y="386"/>
                </a:cubicBezTo>
                <a:cubicBezTo>
                  <a:pt x="5088" y="257"/>
                  <a:pt x="5028" y="129"/>
                  <a:pt x="4966" y="0"/>
                </a:cubicBezTo>
                <a:cubicBezTo>
                  <a:pt x="4890" y="129"/>
                  <a:pt x="4813" y="257"/>
                  <a:pt x="4737" y="386"/>
                </a:cubicBezTo>
                <a:cubicBezTo>
                  <a:pt x="4675" y="473"/>
                  <a:pt x="4613" y="557"/>
                  <a:pt x="4552" y="645"/>
                </a:cubicBezTo>
                <a:lnTo>
                  <a:pt x="4289" y="836"/>
                </a:lnTo>
                <a:lnTo>
                  <a:pt x="4107" y="836"/>
                </a:lnTo>
                <a:lnTo>
                  <a:pt x="3923" y="836"/>
                </a:lnTo>
                <a:lnTo>
                  <a:pt x="3670" y="645"/>
                </a:lnTo>
                <a:cubicBezTo>
                  <a:pt x="3620" y="559"/>
                  <a:pt x="3572" y="472"/>
                  <a:pt x="3522" y="386"/>
                </a:cubicBezTo>
                <a:cubicBezTo>
                  <a:pt x="3483" y="257"/>
                  <a:pt x="3445" y="129"/>
                  <a:pt x="3406" y="0"/>
                </a:cubicBezTo>
                <a:lnTo>
                  <a:pt x="3142" y="386"/>
                </a:lnTo>
                <a:lnTo>
                  <a:pt x="2889" y="645"/>
                </a:lnTo>
                <a:lnTo>
                  <a:pt x="2626" y="836"/>
                </a:lnTo>
                <a:lnTo>
                  <a:pt x="2445" y="836"/>
                </a:lnTo>
                <a:lnTo>
                  <a:pt x="2179" y="836"/>
                </a:lnTo>
                <a:lnTo>
                  <a:pt x="1928" y="645"/>
                </a:lnTo>
                <a:lnTo>
                  <a:pt x="1697" y="386"/>
                </a:lnTo>
                <a:cubicBezTo>
                  <a:pt x="1636" y="257"/>
                  <a:pt x="1574" y="129"/>
                  <a:pt x="1515" y="0"/>
                </a:cubicBezTo>
                <a:lnTo>
                  <a:pt x="1330" y="386"/>
                </a:lnTo>
                <a:cubicBezTo>
                  <a:pt x="1270" y="473"/>
                  <a:pt x="1209" y="557"/>
                  <a:pt x="1147" y="645"/>
                </a:cubicBezTo>
                <a:lnTo>
                  <a:pt x="929" y="836"/>
                </a:lnTo>
                <a:lnTo>
                  <a:pt x="733" y="836"/>
                </a:lnTo>
                <a:lnTo>
                  <a:pt x="483" y="836"/>
                </a:lnTo>
                <a:lnTo>
                  <a:pt x="217" y="645"/>
                </a:lnTo>
                <a:cubicBezTo>
                  <a:pt x="158" y="557"/>
                  <a:pt x="95" y="473"/>
                  <a:pt x="36" y="386"/>
                </a:cubicBezTo>
                <a:cubicBezTo>
                  <a:pt x="23" y="322"/>
                  <a:pt x="12" y="256"/>
                  <a:pt x="0" y="192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1C1C1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Rectangle 17"/>
          <p:cNvSpPr>
            <a:spLocks noChangeArrowheads="1"/>
          </p:cNvSpPr>
          <p:nvPr/>
        </p:nvSpPr>
        <p:spPr bwMode="auto">
          <a:xfrm>
            <a:off x="6096000" y="5758190"/>
            <a:ext cx="2459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2B3337"/>
                </a:solidFill>
                <a:effectLst/>
                <a:latin typeface="Humanst521 BT" pitchFamily="34" charset="0"/>
              </a:rPr>
              <a:t>Pre-patterned 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dirty="0" smtClean="0">
                <a:solidFill>
                  <a:srgbClr val="2B3337"/>
                </a:solidFill>
                <a:latin typeface="Humanst521 BT" pitchFamily="34" charset="0"/>
              </a:rPr>
              <a:t>(precursor for new AAO)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91617" name="Object 1"/>
          <p:cNvGraphicFramePr>
            <a:graphicFrameLocks noChangeAspect="1"/>
          </p:cNvGraphicFramePr>
          <p:nvPr/>
        </p:nvGraphicFramePr>
        <p:xfrm>
          <a:off x="5943600" y="381000"/>
          <a:ext cx="2619375" cy="1970088"/>
        </p:xfrm>
        <a:graphic>
          <a:graphicData uri="http://schemas.openxmlformats.org/presentationml/2006/ole">
            <p:oleObj spid="_x0000_s1391617" name="Document" r:id="rId3" imgW="2620080" imgH="1969920" progId="Word.Document.8">
              <p:embed/>
            </p:oleObj>
          </a:graphicData>
        </a:graphic>
      </p:graphicFrame>
      <p:sp>
        <p:nvSpPr>
          <p:cNvPr id="81" name="Arc 80"/>
          <p:cNvSpPr/>
          <p:nvPr/>
        </p:nvSpPr>
        <p:spPr bwMode="auto">
          <a:xfrm>
            <a:off x="7315200" y="2362200"/>
            <a:ext cx="1524000" cy="2743200"/>
          </a:xfrm>
          <a:prstGeom prst="arc">
            <a:avLst>
              <a:gd name="adj1" fmla="val 16618869"/>
              <a:gd name="adj2" fmla="val 5188534"/>
            </a:avLst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triangle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81600" cy="533400"/>
          </a:xfrm>
        </p:spPr>
        <p:txBody>
          <a:bodyPr/>
          <a:lstStyle/>
          <a:p>
            <a:r>
              <a:rPr lang="en-US" dirty="0" smtClean="0"/>
              <a:t>AAO SCALE-UP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685800" y="1370013"/>
            <a:ext cx="4419600" cy="4419600"/>
          </a:xfrm>
        </p:spPr>
        <p:txBody>
          <a:bodyPr/>
          <a:lstStyle/>
          <a:p>
            <a:r>
              <a:rPr lang="en-US" dirty="0" smtClean="0"/>
              <a:t>Free-standing AAO (“membranes”)</a:t>
            </a:r>
          </a:p>
          <a:p>
            <a:pPr lvl="1"/>
            <a:r>
              <a:rPr lang="en-US" dirty="0" smtClean="0"/>
              <a:t>Commercial production, open sales </a:t>
            </a:r>
          </a:p>
          <a:p>
            <a:pPr lvl="1"/>
            <a:r>
              <a:rPr lang="en-US" dirty="0" smtClean="0"/>
              <a:t>Volume: 100’s per week</a:t>
            </a:r>
          </a:p>
          <a:p>
            <a:pPr lvl="1"/>
            <a:r>
              <a:rPr lang="en-US" dirty="0" smtClean="0"/>
              <a:t>Size: from 3 to 150 mm (1/4 to 6”)</a:t>
            </a:r>
          </a:p>
          <a:p>
            <a:pPr lvl="1"/>
            <a:r>
              <a:rPr lang="en-US" dirty="0" smtClean="0"/>
              <a:t>Different formats and specifications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AAO membranes supported by Al rim</a:t>
            </a:r>
          </a:p>
          <a:p>
            <a:pPr lvl="1"/>
            <a:r>
              <a:rPr lang="en-US" dirty="0" smtClean="0"/>
              <a:t>Facilitates integration into modules</a:t>
            </a:r>
          </a:p>
          <a:p>
            <a:pPr lvl="1"/>
            <a:r>
              <a:rPr lang="en-US" dirty="0" smtClean="0"/>
              <a:t>Membranes up to 11x18” were produced</a:t>
            </a:r>
          </a:p>
          <a:p>
            <a:pPr lvl="1"/>
            <a:r>
              <a:rPr lang="en-US" dirty="0" smtClean="0"/>
              <a:t>Scale-up in progress for several applications, </a:t>
            </a:r>
            <a:br>
              <a:rPr lang="en-US" dirty="0" smtClean="0"/>
            </a:br>
            <a:r>
              <a:rPr lang="en-US" dirty="0" smtClean="0"/>
              <a:t>leveraged by related products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Scale-up emphasis</a:t>
            </a:r>
          </a:p>
          <a:p>
            <a:pPr lvl="1"/>
            <a:r>
              <a:rPr lang="en-US" dirty="0" smtClean="0"/>
              <a:t>achieving target performance in large format</a:t>
            </a:r>
          </a:p>
          <a:p>
            <a:pPr lvl="1"/>
            <a:r>
              <a:rPr lang="en-US" dirty="0" smtClean="0"/>
              <a:t>achieving required durability in a module</a:t>
            </a:r>
          </a:p>
          <a:p>
            <a:pPr lvl="1"/>
            <a:r>
              <a:rPr lang="en-US" dirty="0" smtClean="0"/>
              <a:t>scaling cost- and productivity-limiting steps</a:t>
            </a: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B329D-B9D8-44AE-82E8-091E57F6A2F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80002" name="Rectangle 2"/>
          <p:cNvSpPr>
            <a:spLocks noChangeArrowheads="1"/>
          </p:cNvSpPr>
          <p:nvPr/>
        </p:nvSpPr>
        <p:spPr bwMode="auto">
          <a:xfrm>
            <a:off x="5715000" y="1982788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r>
              <a:rPr lang="en-US" sz="1200"/>
              <a:t>Current AAO Membrane Products</a:t>
            </a:r>
          </a:p>
        </p:txBody>
      </p:sp>
      <p:grpSp>
        <p:nvGrpSpPr>
          <p:cNvPr id="1280003" name="Group 3"/>
          <p:cNvGrpSpPr>
            <a:grpSpLocks/>
          </p:cNvGrpSpPr>
          <p:nvPr/>
        </p:nvGrpSpPr>
        <p:grpSpPr bwMode="auto">
          <a:xfrm>
            <a:off x="6049963" y="381000"/>
            <a:ext cx="2378075" cy="1644650"/>
            <a:chOff x="3552" y="384"/>
            <a:chExt cx="1498" cy="1036"/>
          </a:xfrm>
        </p:grpSpPr>
        <p:pic>
          <p:nvPicPr>
            <p:cNvPr id="12800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2" y="384"/>
              <a:ext cx="1498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005" name="Text Box 5"/>
            <p:cNvSpPr txBox="1">
              <a:spLocks noChangeAspect="1" noChangeArrowheads="1"/>
            </p:cNvSpPr>
            <p:nvPr/>
          </p:nvSpPr>
          <p:spPr bwMode="auto">
            <a:xfrm>
              <a:off x="3733" y="510"/>
              <a:ext cx="112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900" b="0">
                  <a:solidFill>
                    <a:srgbClr val="FFFFFF"/>
                  </a:solidFill>
                </a:rPr>
                <a:t>                   25 mm</a:t>
              </a:r>
            </a:p>
            <a:p>
              <a:pPr algn="l"/>
              <a:endParaRPr lang="en-US" sz="900" b="0">
                <a:solidFill>
                  <a:srgbClr val="FFFFFF"/>
                </a:solidFill>
              </a:endParaRPr>
            </a:p>
            <a:p>
              <a:pPr algn="l"/>
              <a:r>
                <a:rPr lang="en-US" sz="900" b="0">
                  <a:solidFill>
                    <a:srgbClr val="FFFFFF"/>
                  </a:solidFill>
                </a:rPr>
                <a:t>47 mm</a:t>
              </a:r>
            </a:p>
            <a:p>
              <a:pPr algn="l"/>
              <a:endParaRPr lang="en-US" sz="900" b="0">
                <a:solidFill>
                  <a:srgbClr val="FFFFFF"/>
                </a:solidFill>
              </a:endParaRPr>
            </a:p>
            <a:p>
              <a:pPr algn="l"/>
              <a:endParaRPr lang="en-US" sz="900" b="0">
                <a:solidFill>
                  <a:srgbClr val="FFFFFF"/>
                </a:solidFill>
              </a:endParaRPr>
            </a:p>
            <a:p>
              <a:pPr algn="l"/>
              <a:endParaRPr lang="en-US" sz="900" b="0">
                <a:solidFill>
                  <a:srgbClr val="FFFFFF"/>
                </a:solidFill>
              </a:endParaRPr>
            </a:p>
            <a:p>
              <a:pPr algn="l"/>
              <a:endParaRPr lang="en-US" sz="900" b="0">
                <a:solidFill>
                  <a:srgbClr val="FFFFFF"/>
                </a:solidFill>
              </a:endParaRPr>
            </a:p>
            <a:p>
              <a:pPr algn="l"/>
              <a:endParaRPr lang="en-US" sz="900" b="0">
                <a:solidFill>
                  <a:srgbClr val="FFFFFF"/>
                </a:solidFill>
              </a:endParaRPr>
            </a:p>
            <a:p>
              <a:pPr algn="l"/>
              <a:r>
                <a:rPr lang="en-US" sz="900" b="0">
                  <a:solidFill>
                    <a:srgbClr val="FFFFFF"/>
                  </a:solidFill>
                </a:rPr>
                <a:t>                                   13 mm</a:t>
              </a:r>
            </a:p>
          </p:txBody>
        </p:sp>
        <p:sp>
          <p:nvSpPr>
            <p:cNvPr id="1280006" name="Line 6"/>
            <p:cNvSpPr>
              <a:spLocks noChangeAspect="1" noChangeShapeType="1"/>
            </p:cNvSpPr>
            <p:nvPr/>
          </p:nvSpPr>
          <p:spPr bwMode="auto">
            <a:xfrm flipV="1">
              <a:off x="4022" y="760"/>
              <a:ext cx="37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007" name="Line 7"/>
            <p:cNvSpPr>
              <a:spLocks noChangeAspect="1" noChangeShapeType="1"/>
            </p:cNvSpPr>
            <p:nvPr/>
          </p:nvSpPr>
          <p:spPr bwMode="auto">
            <a:xfrm>
              <a:off x="4022" y="760"/>
              <a:ext cx="27" cy="16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008" name="Line 8"/>
            <p:cNvSpPr>
              <a:spLocks noChangeAspect="1" noChangeShapeType="1"/>
            </p:cNvSpPr>
            <p:nvPr/>
          </p:nvSpPr>
          <p:spPr bwMode="auto">
            <a:xfrm>
              <a:off x="4347" y="610"/>
              <a:ext cx="380" cy="1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009" name="Line 9"/>
            <p:cNvSpPr>
              <a:spLocks noChangeAspect="1" noChangeShapeType="1"/>
            </p:cNvSpPr>
            <p:nvPr/>
          </p:nvSpPr>
          <p:spPr bwMode="auto">
            <a:xfrm flipH="1">
              <a:off x="4275" y="610"/>
              <a:ext cx="72" cy="35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010" name="Line 10"/>
            <p:cNvSpPr>
              <a:spLocks noChangeAspect="1" noChangeShapeType="1"/>
            </p:cNvSpPr>
            <p:nvPr/>
          </p:nvSpPr>
          <p:spPr bwMode="auto">
            <a:xfrm flipV="1">
              <a:off x="4510" y="1051"/>
              <a:ext cx="217" cy="1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011" name="Line 11"/>
            <p:cNvSpPr>
              <a:spLocks noChangeAspect="1" noChangeShapeType="1"/>
            </p:cNvSpPr>
            <p:nvPr/>
          </p:nvSpPr>
          <p:spPr bwMode="auto">
            <a:xfrm flipH="1" flipV="1">
              <a:off x="4456" y="1134"/>
              <a:ext cx="54" cy="8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012" name="Line 12"/>
            <p:cNvSpPr>
              <a:spLocks noChangeAspect="1" noChangeShapeType="1"/>
            </p:cNvSpPr>
            <p:nvPr/>
          </p:nvSpPr>
          <p:spPr bwMode="auto">
            <a:xfrm flipH="1" flipV="1">
              <a:off x="4293" y="1218"/>
              <a:ext cx="21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0015" name="Picture 15" descr="C:\DocDat\PROJECTS GOV\HSMN II NSF\Data\Scale-up\Photos\Single1x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46350"/>
            <a:ext cx="3200400" cy="1722438"/>
          </a:xfrm>
          <a:prstGeom prst="rect">
            <a:avLst/>
          </a:prstGeom>
          <a:noFill/>
        </p:spPr>
      </p:pic>
      <p:sp>
        <p:nvSpPr>
          <p:cNvPr id="1280016" name="Text Box 16"/>
          <p:cNvSpPr txBox="1">
            <a:spLocks noChangeArrowheads="1"/>
          </p:cNvSpPr>
          <p:nvPr/>
        </p:nvSpPr>
        <p:spPr bwMode="auto">
          <a:xfrm>
            <a:off x="5922963" y="2657475"/>
            <a:ext cx="2992437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 sz="1200" u="sng">
              <a:solidFill>
                <a:schemeClr val="bg1"/>
              </a:solidFill>
              <a:latin typeface="Arial" charset="0"/>
            </a:endParaRPr>
          </a:p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	                                 Al rim</a:t>
            </a:r>
          </a:p>
          <a:p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    	       AAO area</a:t>
            </a:r>
          </a:p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	1” x 5”</a:t>
            </a:r>
          </a:p>
          <a:p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r>
              <a:rPr lang="en-US" sz="1200" u="sng">
                <a:solidFill>
                  <a:schemeClr val="bg1"/>
                </a:solidFill>
                <a:latin typeface="Arial" charset="0"/>
              </a:rPr>
              <a:t>BLANK AAO MEMBRANE WITH Al RIM</a:t>
            </a:r>
          </a:p>
        </p:txBody>
      </p:sp>
      <p:sp>
        <p:nvSpPr>
          <p:cNvPr id="1280017" name="Line 17"/>
          <p:cNvSpPr>
            <a:spLocks noChangeShapeType="1"/>
          </p:cNvSpPr>
          <p:nvPr/>
        </p:nvSpPr>
        <p:spPr bwMode="auto">
          <a:xfrm>
            <a:off x="7329488" y="3338513"/>
            <a:ext cx="214312" cy="2635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80018" name="Picture 18" descr="C:\DocDat\PROJECTS GOV\HSMN II NSF\Data\Scale-up\Photos\10x20\LargestMembrane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 l="23009" t="46017" r="15929" b="7965"/>
          <a:stretch>
            <a:fillRect/>
          </a:stretch>
        </p:blipFill>
        <p:spPr bwMode="auto">
          <a:xfrm>
            <a:off x="5791200" y="4724400"/>
            <a:ext cx="3048000" cy="1722438"/>
          </a:xfrm>
          <a:prstGeom prst="rect">
            <a:avLst/>
          </a:prstGeom>
          <a:noFill/>
        </p:spPr>
      </p:pic>
      <p:sp>
        <p:nvSpPr>
          <p:cNvPr id="1280019" name="Text Box 19"/>
          <p:cNvSpPr txBox="1">
            <a:spLocks noChangeArrowheads="1"/>
          </p:cNvSpPr>
          <p:nvPr/>
        </p:nvSpPr>
        <p:spPr bwMode="auto">
          <a:xfrm>
            <a:off x="5943600" y="4724400"/>
            <a:ext cx="2819400" cy="1095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tIns="0" bIns="0">
            <a:spAutoFit/>
          </a:bodyPr>
          <a:lstStyle/>
          <a:p>
            <a:r>
              <a:rPr lang="en-US" sz="1200" u="sng">
                <a:solidFill>
                  <a:srgbClr val="1C1C1C"/>
                </a:solidFill>
                <a:latin typeface="Arial" charset="0"/>
              </a:rPr>
              <a:t>THE LARGEST AAO MEMBRANE</a:t>
            </a:r>
          </a:p>
          <a:p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Active AAO area 8”x14”,</a:t>
            </a:r>
          </a:p>
          <a:p>
            <a:endParaRPr lang="en-US" sz="1200">
              <a:solidFill>
                <a:schemeClr val="bg1"/>
              </a:solidFill>
              <a:latin typeface="Arial" charset="0"/>
            </a:endParaRPr>
          </a:p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Al support is 11”x18”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 bwMode="auto">
          <a:xfrm>
            <a:off x="3264192" y="2888512"/>
            <a:ext cx="1600200" cy="1905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678712" y="3395328"/>
            <a:ext cx="3962400" cy="1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 type="diamond" w="med" len="med"/>
            <a:tailEnd type="diamond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CC956-CF1D-408F-BAD4-8C55E9EA6E40}" type="slidenum">
              <a:rPr lang="en-US"/>
              <a:pPr/>
              <a:t>3</a:t>
            </a:fld>
            <a:endParaRPr lang="en-US"/>
          </a:p>
        </p:txBody>
      </p:sp>
      <p:sp>
        <p:nvSpPr>
          <p:cNvPr id="1201156" name="Line 4"/>
          <p:cNvSpPr>
            <a:spLocks noChangeShapeType="1"/>
          </p:cNvSpPr>
          <p:nvPr/>
        </p:nvSpPr>
        <p:spPr bwMode="auto">
          <a:xfrm flipV="1">
            <a:off x="228600" y="4098925"/>
            <a:ext cx="8686800" cy="15875"/>
          </a:xfrm>
          <a:prstGeom prst="line">
            <a:avLst/>
          </a:prstGeom>
          <a:noFill/>
          <a:ln w="25400">
            <a:solidFill>
              <a:srgbClr val="1C1C1C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609600" y="4098925"/>
            <a:ext cx="800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0.01              0.1         0.5           1            5             10 </a:t>
            </a:r>
            <a:r>
              <a:rPr lang="en-US" dirty="0" smtClean="0"/>
              <a:t>       </a:t>
            </a:r>
            <a:r>
              <a:rPr lang="en-US" dirty="0"/>
              <a:t>µm       </a:t>
            </a:r>
          </a:p>
        </p:txBody>
      </p:sp>
      <p:sp>
        <p:nvSpPr>
          <p:cNvPr id="1201158" name="Line 6"/>
          <p:cNvSpPr>
            <a:spLocks noChangeShapeType="1"/>
          </p:cNvSpPr>
          <p:nvPr/>
        </p:nvSpPr>
        <p:spPr bwMode="auto">
          <a:xfrm>
            <a:off x="1047750" y="3776246"/>
            <a:ext cx="17526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diamond" w="med" len="med"/>
            <a:tailEnd type="diamond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1160" name="Line 8"/>
          <p:cNvSpPr>
            <a:spLocks noChangeShapeType="1"/>
          </p:cNvSpPr>
          <p:nvPr/>
        </p:nvSpPr>
        <p:spPr bwMode="auto">
          <a:xfrm>
            <a:off x="5486400" y="3776246"/>
            <a:ext cx="28956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diamond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1161" name="Line 9"/>
          <p:cNvSpPr>
            <a:spLocks noChangeShapeType="1"/>
          </p:cNvSpPr>
          <p:nvPr/>
        </p:nvSpPr>
        <p:spPr bwMode="auto">
          <a:xfrm>
            <a:off x="5105400" y="3389035"/>
            <a:ext cx="3276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diamond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1162" name="Text Box 10"/>
          <p:cNvSpPr txBox="1">
            <a:spLocks noChangeArrowheads="1"/>
          </p:cNvSpPr>
          <p:nvPr/>
        </p:nvSpPr>
        <p:spPr bwMode="auto">
          <a:xfrm>
            <a:off x="6069489" y="3466684"/>
            <a:ext cx="1181735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g</a:t>
            </a:r>
            <a:r>
              <a:rPr lang="en-US" sz="1600" dirty="0" smtClean="0"/>
              <a:t>lass </a:t>
            </a:r>
            <a:r>
              <a:rPr lang="en-US" sz="1600" dirty="0"/>
              <a:t>MCPs</a:t>
            </a:r>
          </a:p>
        </p:txBody>
      </p:sp>
      <p:sp>
        <p:nvSpPr>
          <p:cNvPr id="1201164" name="Text Box 12"/>
          <p:cNvSpPr txBox="1">
            <a:spLocks noChangeArrowheads="1"/>
          </p:cNvSpPr>
          <p:nvPr/>
        </p:nvSpPr>
        <p:spPr bwMode="auto">
          <a:xfrm>
            <a:off x="5141953" y="2514600"/>
            <a:ext cx="316625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icromachined channels</a:t>
            </a:r>
            <a:endParaRPr lang="en-US" dirty="0"/>
          </a:p>
        </p:txBody>
      </p:sp>
      <p:sp>
        <p:nvSpPr>
          <p:cNvPr id="1201166" name="Text Box 14"/>
          <p:cNvSpPr txBox="1">
            <a:spLocks noChangeArrowheads="1"/>
          </p:cNvSpPr>
          <p:nvPr/>
        </p:nvSpPr>
        <p:spPr bwMode="auto">
          <a:xfrm>
            <a:off x="1449714" y="2514600"/>
            <a:ext cx="190308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intrinsic pores</a:t>
            </a:r>
          </a:p>
        </p:txBody>
      </p:sp>
      <p:sp>
        <p:nvSpPr>
          <p:cNvPr id="120116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AAO as MCP substrate</a:t>
            </a:r>
            <a:endParaRPr lang="en-US" dirty="0"/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800600" y="1081088"/>
            <a:ext cx="1981200" cy="1514475"/>
            <a:chOff x="3360" y="960"/>
            <a:chExt cx="1297" cy="991"/>
          </a:xfrm>
        </p:grpSpPr>
        <p:pic>
          <p:nvPicPr>
            <p:cNvPr id="1201173" name="Picture 21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3364" y="960"/>
              <a:ext cx="1293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1174" name="Rectangle 22"/>
            <p:cNvSpPr>
              <a:spLocks noChangeAspect="1" noChangeArrowheads="1"/>
            </p:cNvSpPr>
            <p:nvPr/>
          </p:nvSpPr>
          <p:spPr bwMode="auto">
            <a:xfrm>
              <a:off x="3360" y="1806"/>
              <a:ext cx="1297" cy="141"/>
            </a:xfrm>
            <a:prstGeom prst="rect">
              <a:avLst/>
            </a:prstGeom>
            <a:solidFill>
              <a:srgbClr val="2B33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5" name="Rectangle 23"/>
            <p:cNvSpPr>
              <a:spLocks noChangeAspect="1" noChangeArrowheads="1"/>
            </p:cNvSpPr>
            <p:nvPr/>
          </p:nvSpPr>
          <p:spPr bwMode="auto">
            <a:xfrm>
              <a:off x="3360" y="1806"/>
              <a:ext cx="1297" cy="141"/>
            </a:xfrm>
            <a:prstGeom prst="rect">
              <a:avLst/>
            </a:prstGeom>
            <a:noFill/>
            <a:ln w="0">
              <a:solidFill>
                <a:srgbClr val="354A5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6" name="Rectangle 24"/>
            <p:cNvSpPr>
              <a:spLocks noChangeAspect="1" noChangeArrowheads="1"/>
            </p:cNvSpPr>
            <p:nvPr/>
          </p:nvSpPr>
          <p:spPr bwMode="auto">
            <a:xfrm>
              <a:off x="3400" y="1874"/>
              <a:ext cx="492" cy="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7" name="Freeform 25"/>
            <p:cNvSpPr>
              <a:spLocks noChangeAspect="1"/>
            </p:cNvSpPr>
            <p:nvPr/>
          </p:nvSpPr>
          <p:spPr bwMode="auto">
            <a:xfrm>
              <a:off x="3998" y="1847"/>
              <a:ext cx="50" cy="7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" y="26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14" y="31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4" y="19"/>
                </a:cxn>
                <a:cxn ang="0">
                  <a:pos x="14" y="16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9" y="19"/>
                </a:cxn>
                <a:cxn ang="0">
                  <a:pos x="7" y="21"/>
                </a:cxn>
                <a:cxn ang="0">
                  <a:pos x="2" y="19"/>
                </a:cxn>
                <a:cxn ang="0">
                  <a:pos x="4" y="0"/>
                </a:cxn>
                <a:cxn ang="0">
                  <a:pos x="23" y="0"/>
                </a:cxn>
                <a:cxn ang="0">
                  <a:pos x="23" y="5"/>
                </a:cxn>
                <a:cxn ang="0">
                  <a:pos x="11" y="5"/>
                </a:cxn>
                <a:cxn ang="0">
                  <a:pos x="9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4" y="12"/>
                </a:cxn>
                <a:cxn ang="0">
                  <a:pos x="16" y="12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21" y="14"/>
                </a:cxn>
                <a:cxn ang="0">
                  <a:pos x="23" y="16"/>
                </a:cxn>
                <a:cxn ang="0">
                  <a:pos x="23" y="19"/>
                </a:cxn>
                <a:cxn ang="0">
                  <a:pos x="26" y="21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26" y="26"/>
                </a:cxn>
                <a:cxn ang="0">
                  <a:pos x="23" y="28"/>
                </a:cxn>
                <a:cxn ang="0">
                  <a:pos x="23" y="31"/>
                </a:cxn>
                <a:cxn ang="0">
                  <a:pos x="21" y="33"/>
                </a:cxn>
                <a:cxn ang="0">
                  <a:pos x="19" y="35"/>
                </a:cxn>
                <a:cxn ang="0">
                  <a:pos x="16" y="35"/>
                </a:cxn>
                <a:cxn ang="0">
                  <a:pos x="14" y="38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9" y="38"/>
                </a:cxn>
                <a:cxn ang="0">
                  <a:pos x="9" y="35"/>
                </a:cxn>
                <a:cxn ang="0">
                  <a:pos x="7" y="35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2" y="33"/>
                </a:cxn>
                <a:cxn ang="0">
                  <a:pos x="2" y="31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26"/>
                </a:cxn>
              </a:cxnLst>
              <a:rect l="0" t="0" r="r" b="b"/>
              <a:pathLst>
                <a:path w="26" h="38">
                  <a:moveTo>
                    <a:pt x="0" y="26"/>
                  </a:move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5"/>
                  </a:lnTo>
                  <a:lnTo>
                    <a:pt x="11" y="5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8" name="Freeform 26"/>
            <p:cNvSpPr>
              <a:spLocks noChangeAspect="1" noEditPoints="1"/>
            </p:cNvSpPr>
            <p:nvPr/>
          </p:nvSpPr>
          <p:spPr bwMode="auto">
            <a:xfrm>
              <a:off x="4052" y="1847"/>
              <a:ext cx="50" cy="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5"/>
                </a:cxn>
                <a:cxn ang="0">
                  <a:pos x="24" y="9"/>
                </a:cxn>
                <a:cxn ang="0">
                  <a:pos x="26" y="14"/>
                </a:cxn>
                <a:cxn ang="0">
                  <a:pos x="26" y="21"/>
                </a:cxn>
                <a:cxn ang="0">
                  <a:pos x="24" y="24"/>
                </a:cxn>
                <a:cxn ang="0">
                  <a:pos x="24" y="28"/>
                </a:cxn>
                <a:cxn ang="0">
                  <a:pos x="21" y="31"/>
                </a:cxn>
                <a:cxn ang="0">
                  <a:pos x="19" y="35"/>
                </a:cxn>
                <a:cxn ang="0">
                  <a:pos x="14" y="38"/>
                </a:cxn>
                <a:cxn ang="0">
                  <a:pos x="9" y="38"/>
                </a:cxn>
                <a:cxn ang="0">
                  <a:pos x="7" y="35"/>
                </a:cxn>
                <a:cxn ang="0">
                  <a:pos x="5" y="31"/>
                </a:cxn>
                <a:cxn ang="0">
                  <a:pos x="2" y="28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2" y="14"/>
                </a:cxn>
                <a:cxn ang="0">
                  <a:pos x="2" y="9"/>
                </a:cxn>
                <a:cxn ang="0">
                  <a:pos x="2" y="5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7" y="12"/>
                </a:cxn>
                <a:cxn ang="0">
                  <a:pos x="7" y="16"/>
                </a:cxn>
                <a:cxn ang="0">
                  <a:pos x="7" y="21"/>
                </a:cxn>
                <a:cxn ang="0">
                  <a:pos x="7" y="24"/>
                </a:cxn>
                <a:cxn ang="0">
                  <a:pos x="7" y="28"/>
                </a:cxn>
                <a:cxn ang="0">
                  <a:pos x="9" y="31"/>
                </a:cxn>
                <a:cxn ang="0">
                  <a:pos x="14" y="31"/>
                </a:cxn>
                <a:cxn ang="0">
                  <a:pos x="17" y="28"/>
                </a:cxn>
                <a:cxn ang="0">
                  <a:pos x="17" y="24"/>
                </a:cxn>
                <a:cxn ang="0">
                  <a:pos x="17" y="21"/>
                </a:cxn>
                <a:cxn ang="0">
                  <a:pos x="17" y="16"/>
                </a:cxn>
                <a:cxn ang="0">
                  <a:pos x="17" y="12"/>
                </a:cxn>
                <a:cxn ang="0">
                  <a:pos x="17" y="7"/>
                </a:cxn>
                <a:cxn ang="0">
                  <a:pos x="14" y="5"/>
                </a:cxn>
              </a:cxnLst>
              <a:rect l="0" t="0" r="r" b="b"/>
              <a:pathLst>
                <a:path w="26" h="38">
                  <a:moveTo>
                    <a:pt x="12" y="0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9" y="38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5"/>
                  </a:move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9" name="Freeform 27"/>
            <p:cNvSpPr>
              <a:spLocks noChangeAspect="1"/>
            </p:cNvSpPr>
            <p:nvPr/>
          </p:nvSpPr>
          <p:spPr bwMode="auto">
            <a:xfrm>
              <a:off x="4139" y="1864"/>
              <a:ext cx="46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2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7" y="19"/>
                </a:cxn>
                <a:cxn ang="0">
                  <a:pos x="7" y="22"/>
                </a:cxn>
                <a:cxn ang="0">
                  <a:pos x="9" y="22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6" y="12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26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9"/>
                </a:cxn>
                <a:cxn ang="0">
                  <a:pos x="12" y="29"/>
                </a:cxn>
                <a:cxn ang="0">
                  <a:pos x="9" y="29"/>
                </a:cxn>
                <a:cxn ang="0">
                  <a:pos x="9" y="26"/>
                </a:cxn>
                <a:cxn ang="0">
                  <a:pos x="7" y="26"/>
                </a:cxn>
                <a:cxn ang="0">
                  <a:pos x="5" y="24"/>
                </a:cxn>
                <a:cxn ang="0">
                  <a:pos x="5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4" h="36">
                  <a:moveTo>
                    <a:pt x="0" y="0"/>
                  </a:moveTo>
                  <a:lnTo>
                    <a:pt x="5" y="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80" name="Freeform 28"/>
            <p:cNvSpPr>
              <a:spLocks noChangeAspect="1"/>
            </p:cNvSpPr>
            <p:nvPr/>
          </p:nvSpPr>
          <p:spPr bwMode="auto">
            <a:xfrm>
              <a:off x="4193" y="1860"/>
              <a:ext cx="77" cy="5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5"/>
                </a:cxn>
                <a:cxn ang="0">
                  <a:pos x="24" y="5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6" y="2"/>
                </a:cxn>
                <a:cxn ang="0">
                  <a:pos x="38" y="2"/>
                </a:cxn>
                <a:cxn ang="0">
                  <a:pos x="38" y="5"/>
                </a:cxn>
                <a:cxn ang="0">
                  <a:pos x="40" y="5"/>
                </a:cxn>
                <a:cxn ang="0">
                  <a:pos x="40" y="7"/>
                </a:cxn>
                <a:cxn ang="0">
                  <a:pos x="40" y="9"/>
                </a:cxn>
                <a:cxn ang="0">
                  <a:pos x="40" y="12"/>
                </a:cxn>
                <a:cxn ang="0">
                  <a:pos x="40" y="28"/>
                </a:cxn>
                <a:cxn ang="0">
                  <a:pos x="33" y="28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33" y="9"/>
                </a:cxn>
                <a:cxn ang="0">
                  <a:pos x="33" y="7"/>
                </a:cxn>
                <a:cxn ang="0">
                  <a:pos x="31" y="7"/>
                </a:cxn>
                <a:cxn ang="0">
                  <a:pos x="29" y="7"/>
                </a:cxn>
                <a:cxn ang="0">
                  <a:pos x="26" y="7"/>
                </a:cxn>
                <a:cxn ang="0">
                  <a:pos x="26" y="9"/>
                </a:cxn>
                <a:cxn ang="0">
                  <a:pos x="24" y="9"/>
                </a:cxn>
                <a:cxn ang="0">
                  <a:pos x="24" y="12"/>
                </a:cxn>
                <a:cxn ang="0">
                  <a:pos x="24" y="14"/>
                </a:cxn>
                <a:cxn ang="0">
                  <a:pos x="24" y="17"/>
                </a:cxn>
                <a:cxn ang="0">
                  <a:pos x="24" y="28"/>
                </a:cxn>
                <a:cxn ang="0">
                  <a:pos x="17" y="28"/>
                </a:cxn>
                <a:cxn ang="0">
                  <a:pos x="17" y="14"/>
                </a:cxn>
                <a:cxn ang="0">
                  <a:pos x="17" y="12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8"/>
                </a:cxn>
                <a:cxn ang="0">
                  <a:pos x="0" y="28"/>
                </a:cxn>
                <a:cxn ang="0">
                  <a:pos x="0" y="2"/>
                </a:cxn>
              </a:cxnLst>
              <a:rect l="0" t="0" r="r" b="b"/>
              <a:pathLst>
                <a:path w="40" h="28">
                  <a:moveTo>
                    <a:pt x="0" y="2"/>
                  </a:moveTo>
                  <a:lnTo>
                    <a:pt x="7" y="2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0" y="28"/>
                  </a:lnTo>
                  <a:lnTo>
                    <a:pt x="33" y="28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28"/>
                  </a:lnTo>
                  <a:lnTo>
                    <a:pt x="17" y="28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1181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066800"/>
            <a:ext cx="1981200" cy="1528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01182" name="Picture 30"/>
          <p:cNvPicPr>
            <a:picLocks noChangeAspect="1" noChangeArrowheads="1"/>
          </p:cNvPicPr>
          <p:nvPr/>
        </p:nvPicPr>
        <p:blipFill>
          <a:blip r:embed="rId4" cstate="print">
            <a:lum bright="-12000" contrast="20000"/>
          </a:blip>
          <a:srcRect/>
          <a:stretch>
            <a:fillRect/>
          </a:stretch>
        </p:blipFill>
        <p:spPr bwMode="auto">
          <a:xfrm>
            <a:off x="304800" y="1071563"/>
            <a:ext cx="1981200" cy="1500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33600" y="3090446"/>
            <a:ext cx="941283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Synkera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232101" y="3471446"/>
            <a:ext cx="1356333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generic AAO</a:t>
            </a:r>
            <a:endParaRPr lang="en-US" sz="1600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069117" y="3090446"/>
            <a:ext cx="941283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Synkera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48605" y="4919246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LAPPD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334000" y="2971800"/>
            <a:ext cx="2133600" cy="1905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4075" y="4948535"/>
            <a:ext cx="27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related effort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685800" y="3395328"/>
            <a:ext cx="2743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9" name="Picture 38" descr="3_Pic_1µm pitch_3772-B_SEPLOC_PW200_bl_40k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1088064"/>
            <a:ext cx="1999488" cy="149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CC956-CF1D-408F-BAD4-8C55E9EA6E40}" type="slidenum">
              <a:rPr lang="en-US"/>
              <a:pPr/>
              <a:t>4</a:t>
            </a:fld>
            <a:endParaRPr lang="en-US"/>
          </a:p>
        </p:txBody>
      </p:sp>
      <p:sp>
        <p:nvSpPr>
          <p:cNvPr id="1201170" name="Line 18"/>
          <p:cNvSpPr>
            <a:spLocks noChangeShapeType="1"/>
          </p:cNvSpPr>
          <p:nvPr/>
        </p:nvSpPr>
        <p:spPr bwMode="auto">
          <a:xfrm>
            <a:off x="685800" y="3395246"/>
            <a:ext cx="3962400" cy="1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 type="diamond" w="med" len="med"/>
            <a:tailEnd type="diamond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01156" name="Line 4"/>
          <p:cNvSpPr>
            <a:spLocks noChangeShapeType="1"/>
          </p:cNvSpPr>
          <p:nvPr/>
        </p:nvSpPr>
        <p:spPr bwMode="auto">
          <a:xfrm>
            <a:off x="304800" y="4114799"/>
            <a:ext cx="8686800" cy="1"/>
          </a:xfrm>
          <a:prstGeom prst="line">
            <a:avLst/>
          </a:prstGeom>
          <a:noFill/>
          <a:ln w="25400">
            <a:solidFill>
              <a:srgbClr val="1C1C1C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609600" y="4098925"/>
            <a:ext cx="8001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0.01              0.1         0.5           1            5             10 </a:t>
            </a:r>
            <a:r>
              <a:rPr lang="en-US" dirty="0" smtClean="0"/>
              <a:t>       </a:t>
            </a:r>
            <a:r>
              <a:rPr lang="en-US" dirty="0"/>
              <a:t>µm       </a:t>
            </a:r>
          </a:p>
        </p:txBody>
      </p:sp>
      <p:sp>
        <p:nvSpPr>
          <p:cNvPr id="1201158" name="Line 6"/>
          <p:cNvSpPr>
            <a:spLocks noChangeShapeType="1"/>
          </p:cNvSpPr>
          <p:nvPr/>
        </p:nvSpPr>
        <p:spPr bwMode="auto">
          <a:xfrm>
            <a:off x="1047750" y="3776246"/>
            <a:ext cx="17526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diamond" w="med" len="med"/>
            <a:tailEnd type="diamond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1159" name="Line 7"/>
          <p:cNvSpPr>
            <a:spLocks noChangeShapeType="1"/>
          </p:cNvSpPr>
          <p:nvPr/>
        </p:nvSpPr>
        <p:spPr bwMode="auto">
          <a:xfrm>
            <a:off x="685800" y="3395246"/>
            <a:ext cx="2743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1160" name="Line 8"/>
          <p:cNvSpPr>
            <a:spLocks noChangeShapeType="1"/>
          </p:cNvSpPr>
          <p:nvPr/>
        </p:nvSpPr>
        <p:spPr bwMode="auto">
          <a:xfrm>
            <a:off x="5486400" y="3776246"/>
            <a:ext cx="28956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 type="diamond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1161" name="Line 9"/>
          <p:cNvSpPr>
            <a:spLocks noChangeShapeType="1"/>
          </p:cNvSpPr>
          <p:nvPr/>
        </p:nvSpPr>
        <p:spPr bwMode="auto">
          <a:xfrm>
            <a:off x="5105400" y="3389035"/>
            <a:ext cx="3276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diamond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1162" name="Text Box 10"/>
          <p:cNvSpPr txBox="1">
            <a:spLocks noChangeArrowheads="1"/>
          </p:cNvSpPr>
          <p:nvPr/>
        </p:nvSpPr>
        <p:spPr bwMode="auto">
          <a:xfrm>
            <a:off x="6069489" y="3466684"/>
            <a:ext cx="1181735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</a:rPr>
              <a:t>g</a:t>
            </a:r>
            <a:r>
              <a:rPr lang="en-US" sz="1600" dirty="0" smtClean="0">
                <a:solidFill>
                  <a:srgbClr val="0000CC"/>
                </a:solidFill>
              </a:rPr>
              <a:t>lass </a:t>
            </a:r>
            <a:r>
              <a:rPr lang="en-US" sz="1600" dirty="0">
                <a:solidFill>
                  <a:srgbClr val="0000CC"/>
                </a:solidFill>
              </a:rPr>
              <a:t>MCPs</a:t>
            </a:r>
          </a:p>
        </p:txBody>
      </p:sp>
      <p:sp>
        <p:nvSpPr>
          <p:cNvPr id="1201164" name="Text Box 12"/>
          <p:cNvSpPr txBox="1">
            <a:spLocks noChangeArrowheads="1"/>
          </p:cNvSpPr>
          <p:nvPr/>
        </p:nvSpPr>
        <p:spPr bwMode="auto">
          <a:xfrm>
            <a:off x="5141953" y="2514600"/>
            <a:ext cx="316625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icromachined channels</a:t>
            </a:r>
            <a:endParaRPr lang="en-US" dirty="0"/>
          </a:p>
        </p:txBody>
      </p:sp>
      <p:sp>
        <p:nvSpPr>
          <p:cNvPr id="1201166" name="Text Box 14"/>
          <p:cNvSpPr txBox="1">
            <a:spLocks noChangeArrowheads="1"/>
          </p:cNvSpPr>
          <p:nvPr/>
        </p:nvSpPr>
        <p:spPr bwMode="auto">
          <a:xfrm>
            <a:off x="1449714" y="2514600"/>
            <a:ext cx="1903086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intrinsic pores</a:t>
            </a:r>
          </a:p>
        </p:txBody>
      </p:sp>
      <p:sp>
        <p:nvSpPr>
          <p:cNvPr id="120116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AAO as MCP substrate</a:t>
            </a:r>
            <a:endParaRPr lang="en-US" dirty="0"/>
          </a:p>
        </p:txBody>
      </p:sp>
      <p:sp>
        <p:nvSpPr>
          <p:cNvPr id="120116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066800" y="4876800"/>
            <a:ext cx="7543800" cy="1295400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/>
              <a:t>Main challenges:</a:t>
            </a:r>
          </a:p>
          <a:p>
            <a:pPr lvl="1"/>
            <a:r>
              <a:rPr lang="en-US" dirty="0" smtClean="0"/>
              <a:t>implementing  .5 – 2 µm diameter uniform channels: stable </a:t>
            </a:r>
            <a:r>
              <a:rPr lang="en-US" dirty="0" err="1" smtClean="0"/>
              <a:t>anodization</a:t>
            </a:r>
            <a:r>
              <a:rPr lang="en-US" dirty="0" smtClean="0"/>
              <a:t> at 400-600 V</a:t>
            </a:r>
          </a:p>
          <a:p>
            <a:pPr lvl="1"/>
            <a:r>
              <a:rPr lang="en-US" dirty="0" smtClean="0"/>
              <a:t>scale to dimensions and formats of detector targeted by LAPPD</a:t>
            </a:r>
          </a:p>
          <a:p>
            <a:pPr lvl="1"/>
            <a:r>
              <a:rPr lang="en-US" dirty="0" smtClean="0"/>
              <a:t>scale to high-volume manufacturing at targeted cost  </a:t>
            </a:r>
            <a:endParaRPr lang="en-US" dirty="0"/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724400" y="1081088"/>
            <a:ext cx="1981200" cy="1514475"/>
            <a:chOff x="3360" y="960"/>
            <a:chExt cx="1297" cy="991"/>
          </a:xfrm>
        </p:grpSpPr>
        <p:pic>
          <p:nvPicPr>
            <p:cNvPr id="1201173" name="Picture 21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3364" y="960"/>
              <a:ext cx="1293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1174" name="Rectangle 22"/>
            <p:cNvSpPr>
              <a:spLocks noChangeAspect="1" noChangeArrowheads="1"/>
            </p:cNvSpPr>
            <p:nvPr/>
          </p:nvSpPr>
          <p:spPr bwMode="auto">
            <a:xfrm>
              <a:off x="3360" y="1806"/>
              <a:ext cx="1297" cy="141"/>
            </a:xfrm>
            <a:prstGeom prst="rect">
              <a:avLst/>
            </a:prstGeom>
            <a:solidFill>
              <a:srgbClr val="2B33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5" name="Rectangle 23"/>
            <p:cNvSpPr>
              <a:spLocks noChangeAspect="1" noChangeArrowheads="1"/>
            </p:cNvSpPr>
            <p:nvPr/>
          </p:nvSpPr>
          <p:spPr bwMode="auto">
            <a:xfrm>
              <a:off x="3360" y="1806"/>
              <a:ext cx="1297" cy="141"/>
            </a:xfrm>
            <a:prstGeom prst="rect">
              <a:avLst/>
            </a:prstGeom>
            <a:noFill/>
            <a:ln w="0">
              <a:solidFill>
                <a:srgbClr val="354A5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6" name="Rectangle 24"/>
            <p:cNvSpPr>
              <a:spLocks noChangeAspect="1" noChangeArrowheads="1"/>
            </p:cNvSpPr>
            <p:nvPr/>
          </p:nvSpPr>
          <p:spPr bwMode="auto">
            <a:xfrm>
              <a:off x="3400" y="1874"/>
              <a:ext cx="492" cy="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7" name="Freeform 25"/>
            <p:cNvSpPr>
              <a:spLocks noChangeAspect="1"/>
            </p:cNvSpPr>
            <p:nvPr/>
          </p:nvSpPr>
          <p:spPr bwMode="auto">
            <a:xfrm>
              <a:off x="3998" y="1847"/>
              <a:ext cx="50" cy="7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" y="26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11" y="31"/>
                </a:cxn>
                <a:cxn ang="0">
                  <a:pos x="11" y="31"/>
                </a:cxn>
                <a:cxn ang="0">
                  <a:pos x="14" y="31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4" y="19"/>
                </a:cxn>
                <a:cxn ang="0">
                  <a:pos x="14" y="16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9" y="19"/>
                </a:cxn>
                <a:cxn ang="0">
                  <a:pos x="7" y="21"/>
                </a:cxn>
                <a:cxn ang="0">
                  <a:pos x="2" y="19"/>
                </a:cxn>
                <a:cxn ang="0">
                  <a:pos x="4" y="0"/>
                </a:cxn>
                <a:cxn ang="0">
                  <a:pos x="23" y="0"/>
                </a:cxn>
                <a:cxn ang="0">
                  <a:pos x="23" y="5"/>
                </a:cxn>
                <a:cxn ang="0">
                  <a:pos x="11" y="5"/>
                </a:cxn>
                <a:cxn ang="0">
                  <a:pos x="9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4" y="12"/>
                </a:cxn>
                <a:cxn ang="0">
                  <a:pos x="16" y="12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21" y="14"/>
                </a:cxn>
                <a:cxn ang="0">
                  <a:pos x="23" y="16"/>
                </a:cxn>
                <a:cxn ang="0">
                  <a:pos x="23" y="19"/>
                </a:cxn>
                <a:cxn ang="0">
                  <a:pos x="26" y="21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26" y="26"/>
                </a:cxn>
                <a:cxn ang="0">
                  <a:pos x="23" y="28"/>
                </a:cxn>
                <a:cxn ang="0">
                  <a:pos x="23" y="31"/>
                </a:cxn>
                <a:cxn ang="0">
                  <a:pos x="21" y="33"/>
                </a:cxn>
                <a:cxn ang="0">
                  <a:pos x="19" y="35"/>
                </a:cxn>
                <a:cxn ang="0">
                  <a:pos x="16" y="35"/>
                </a:cxn>
                <a:cxn ang="0">
                  <a:pos x="14" y="38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9" y="38"/>
                </a:cxn>
                <a:cxn ang="0">
                  <a:pos x="9" y="35"/>
                </a:cxn>
                <a:cxn ang="0">
                  <a:pos x="7" y="35"/>
                </a:cxn>
                <a:cxn ang="0">
                  <a:pos x="4" y="35"/>
                </a:cxn>
                <a:cxn ang="0">
                  <a:pos x="4" y="33"/>
                </a:cxn>
                <a:cxn ang="0">
                  <a:pos x="2" y="33"/>
                </a:cxn>
                <a:cxn ang="0">
                  <a:pos x="2" y="31"/>
                </a:cxn>
                <a:cxn ang="0">
                  <a:pos x="2" y="28"/>
                </a:cxn>
                <a:cxn ang="0">
                  <a:pos x="0" y="28"/>
                </a:cxn>
                <a:cxn ang="0">
                  <a:pos x="0" y="26"/>
                </a:cxn>
              </a:cxnLst>
              <a:rect l="0" t="0" r="r" b="b"/>
              <a:pathLst>
                <a:path w="26" h="38">
                  <a:moveTo>
                    <a:pt x="0" y="26"/>
                  </a:move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5"/>
                  </a:lnTo>
                  <a:lnTo>
                    <a:pt x="11" y="5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8" name="Freeform 26"/>
            <p:cNvSpPr>
              <a:spLocks noChangeAspect="1" noEditPoints="1"/>
            </p:cNvSpPr>
            <p:nvPr/>
          </p:nvSpPr>
          <p:spPr bwMode="auto">
            <a:xfrm>
              <a:off x="4052" y="1847"/>
              <a:ext cx="50" cy="7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5"/>
                </a:cxn>
                <a:cxn ang="0">
                  <a:pos x="24" y="9"/>
                </a:cxn>
                <a:cxn ang="0">
                  <a:pos x="26" y="14"/>
                </a:cxn>
                <a:cxn ang="0">
                  <a:pos x="26" y="21"/>
                </a:cxn>
                <a:cxn ang="0">
                  <a:pos x="24" y="24"/>
                </a:cxn>
                <a:cxn ang="0">
                  <a:pos x="24" y="28"/>
                </a:cxn>
                <a:cxn ang="0">
                  <a:pos x="21" y="31"/>
                </a:cxn>
                <a:cxn ang="0">
                  <a:pos x="19" y="35"/>
                </a:cxn>
                <a:cxn ang="0">
                  <a:pos x="14" y="38"/>
                </a:cxn>
                <a:cxn ang="0">
                  <a:pos x="9" y="38"/>
                </a:cxn>
                <a:cxn ang="0">
                  <a:pos x="7" y="35"/>
                </a:cxn>
                <a:cxn ang="0">
                  <a:pos x="5" y="31"/>
                </a:cxn>
                <a:cxn ang="0">
                  <a:pos x="2" y="28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2" y="14"/>
                </a:cxn>
                <a:cxn ang="0">
                  <a:pos x="2" y="9"/>
                </a:cxn>
                <a:cxn ang="0">
                  <a:pos x="2" y="5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7" y="12"/>
                </a:cxn>
                <a:cxn ang="0">
                  <a:pos x="7" y="16"/>
                </a:cxn>
                <a:cxn ang="0">
                  <a:pos x="7" y="21"/>
                </a:cxn>
                <a:cxn ang="0">
                  <a:pos x="7" y="24"/>
                </a:cxn>
                <a:cxn ang="0">
                  <a:pos x="7" y="28"/>
                </a:cxn>
                <a:cxn ang="0">
                  <a:pos x="9" y="31"/>
                </a:cxn>
                <a:cxn ang="0">
                  <a:pos x="14" y="31"/>
                </a:cxn>
                <a:cxn ang="0">
                  <a:pos x="17" y="28"/>
                </a:cxn>
                <a:cxn ang="0">
                  <a:pos x="17" y="24"/>
                </a:cxn>
                <a:cxn ang="0">
                  <a:pos x="17" y="21"/>
                </a:cxn>
                <a:cxn ang="0">
                  <a:pos x="17" y="16"/>
                </a:cxn>
                <a:cxn ang="0">
                  <a:pos x="17" y="12"/>
                </a:cxn>
                <a:cxn ang="0">
                  <a:pos x="17" y="7"/>
                </a:cxn>
                <a:cxn ang="0">
                  <a:pos x="14" y="5"/>
                </a:cxn>
              </a:cxnLst>
              <a:rect l="0" t="0" r="r" b="b"/>
              <a:pathLst>
                <a:path w="26" h="38">
                  <a:moveTo>
                    <a:pt x="12" y="0"/>
                  </a:move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3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9" y="38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5"/>
                  </a:move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79" name="Freeform 27"/>
            <p:cNvSpPr>
              <a:spLocks noChangeAspect="1"/>
            </p:cNvSpPr>
            <p:nvPr/>
          </p:nvSpPr>
          <p:spPr bwMode="auto">
            <a:xfrm>
              <a:off x="4139" y="1864"/>
              <a:ext cx="46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2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5" y="17"/>
                </a:cxn>
                <a:cxn ang="0">
                  <a:pos x="7" y="19"/>
                </a:cxn>
                <a:cxn ang="0">
                  <a:pos x="7" y="22"/>
                </a:cxn>
                <a:cxn ang="0">
                  <a:pos x="9" y="22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4" y="19"/>
                </a:cxn>
                <a:cxn ang="0">
                  <a:pos x="16" y="19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5"/>
                </a:cxn>
                <a:cxn ang="0">
                  <a:pos x="16" y="12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26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9"/>
                </a:cxn>
                <a:cxn ang="0">
                  <a:pos x="12" y="29"/>
                </a:cxn>
                <a:cxn ang="0">
                  <a:pos x="9" y="29"/>
                </a:cxn>
                <a:cxn ang="0">
                  <a:pos x="9" y="26"/>
                </a:cxn>
                <a:cxn ang="0">
                  <a:pos x="7" y="26"/>
                </a:cxn>
                <a:cxn ang="0">
                  <a:pos x="5" y="24"/>
                </a:cxn>
                <a:cxn ang="0">
                  <a:pos x="5" y="36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4" h="36">
                  <a:moveTo>
                    <a:pt x="0" y="0"/>
                  </a:moveTo>
                  <a:lnTo>
                    <a:pt x="5" y="0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180" name="Freeform 28"/>
            <p:cNvSpPr>
              <a:spLocks noChangeAspect="1"/>
            </p:cNvSpPr>
            <p:nvPr/>
          </p:nvSpPr>
          <p:spPr bwMode="auto">
            <a:xfrm>
              <a:off x="4193" y="1860"/>
              <a:ext cx="77" cy="5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5"/>
                </a:cxn>
                <a:cxn ang="0">
                  <a:pos x="24" y="5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6" y="2"/>
                </a:cxn>
                <a:cxn ang="0">
                  <a:pos x="38" y="2"/>
                </a:cxn>
                <a:cxn ang="0">
                  <a:pos x="38" y="5"/>
                </a:cxn>
                <a:cxn ang="0">
                  <a:pos x="40" y="5"/>
                </a:cxn>
                <a:cxn ang="0">
                  <a:pos x="40" y="7"/>
                </a:cxn>
                <a:cxn ang="0">
                  <a:pos x="40" y="9"/>
                </a:cxn>
                <a:cxn ang="0">
                  <a:pos x="40" y="12"/>
                </a:cxn>
                <a:cxn ang="0">
                  <a:pos x="40" y="28"/>
                </a:cxn>
                <a:cxn ang="0">
                  <a:pos x="33" y="28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33" y="9"/>
                </a:cxn>
                <a:cxn ang="0">
                  <a:pos x="33" y="7"/>
                </a:cxn>
                <a:cxn ang="0">
                  <a:pos x="31" y="7"/>
                </a:cxn>
                <a:cxn ang="0">
                  <a:pos x="29" y="7"/>
                </a:cxn>
                <a:cxn ang="0">
                  <a:pos x="26" y="7"/>
                </a:cxn>
                <a:cxn ang="0">
                  <a:pos x="26" y="9"/>
                </a:cxn>
                <a:cxn ang="0">
                  <a:pos x="24" y="9"/>
                </a:cxn>
                <a:cxn ang="0">
                  <a:pos x="24" y="12"/>
                </a:cxn>
                <a:cxn ang="0">
                  <a:pos x="24" y="14"/>
                </a:cxn>
                <a:cxn ang="0">
                  <a:pos x="24" y="17"/>
                </a:cxn>
                <a:cxn ang="0">
                  <a:pos x="24" y="28"/>
                </a:cxn>
                <a:cxn ang="0">
                  <a:pos x="17" y="28"/>
                </a:cxn>
                <a:cxn ang="0">
                  <a:pos x="17" y="14"/>
                </a:cxn>
                <a:cxn ang="0">
                  <a:pos x="17" y="12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8"/>
                </a:cxn>
                <a:cxn ang="0">
                  <a:pos x="0" y="28"/>
                </a:cxn>
                <a:cxn ang="0">
                  <a:pos x="0" y="2"/>
                </a:cxn>
              </a:cxnLst>
              <a:rect l="0" t="0" r="r" b="b"/>
              <a:pathLst>
                <a:path w="40" h="28">
                  <a:moveTo>
                    <a:pt x="0" y="2"/>
                  </a:moveTo>
                  <a:lnTo>
                    <a:pt x="7" y="2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0" y="28"/>
                  </a:lnTo>
                  <a:lnTo>
                    <a:pt x="33" y="28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9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28"/>
                  </a:lnTo>
                  <a:lnTo>
                    <a:pt x="17" y="28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1181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066800"/>
            <a:ext cx="1981200" cy="1528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33600" y="3090446"/>
            <a:ext cx="941283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Synkera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232101" y="3471446"/>
            <a:ext cx="1356333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generic AAO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069117" y="3090446"/>
            <a:ext cx="941283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Synkera</a:t>
            </a:r>
          </a:p>
        </p:txBody>
      </p:sp>
      <p:pic>
        <p:nvPicPr>
          <p:cNvPr id="32" name="Picture 31" descr="3_Pic_1µm pitch_3772-B_SEPLOC_PW200_bl_40k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088064"/>
            <a:ext cx="1999488" cy="149961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 noChangeArrowheads="1"/>
          </p:cNvPicPr>
          <p:nvPr/>
        </p:nvPicPr>
        <p:blipFill>
          <a:blip r:embed="rId5" cstate="print">
            <a:lum bright="-12000" contrast="20000"/>
          </a:blip>
          <a:srcRect/>
          <a:stretch>
            <a:fillRect/>
          </a:stretch>
        </p:blipFill>
        <p:spPr bwMode="auto">
          <a:xfrm>
            <a:off x="304800" y="1071563"/>
            <a:ext cx="1981200" cy="1500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Synkera LAPPD subcontract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001000" cy="4951413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u="sng" dirty="0" smtClean="0"/>
              <a:t>Overall goal</a:t>
            </a:r>
            <a:r>
              <a:rPr lang="en-US" dirty="0" smtClean="0"/>
              <a:t>: develop ceramic MCP substrates for low-cost large-area detectors</a:t>
            </a:r>
          </a:p>
          <a:p>
            <a:pPr>
              <a:spcAft>
                <a:spcPts val="200"/>
              </a:spcAft>
            </a:pPr>
            <a:r>
              <a:rPr lang="en-US" sz="1400" dirty="0" smtClean="0"/>
              <a:t>The project benefits from prior and related IP, established facilities, on-going R&amp;D, and scale-up efforts at Synkera.</a:t>
            </a:r>
          </a:p>
          <a:p>
            <a:pPr>
              <a:spcAft>
                <a:spcPts val="200"/>
              </a:spcAft>
            </a:pPr>
            <a:endParaRPr lang="en-US" dirty="0" smtClean="0"/>
          </a:p>
          <a:p>
            <a:r>
              <a:rPr lang="en-US" u="sng" dirty="0" smtClean="0"/>
              <a:t>Year  1 – Development of Required Channel Structure</a:t>
            </a:r>
          </a:p>
          <a:p>
            <a:pPr lvl="1"/>
            <a:r>
              <a:rPr lang="en-US" dirty="0" smtClean="0"/>
              <a:t>Objective:  maximize the channel diameter and enable a funnel-shaped opening, while maintaining well-aligned channels. </a:t>
            </a:r>
          </a:p>
          <a:p>
            <a:pPr lvl="1"/>
            <a:r>
              <a:rPr lang="en-US" dirty="0" smtClean="0"/>
              <a:t>Deliverables / targets:</a:t>
            </a:r>
          </a:p>
          <a:p>
            <a:pPr lvl="2"/>
            <a:r>
              <a:rPr lang="en-US" dirty="0" smtClean="0"/>
              <a:t>Demonstrate AAO with channel diameter ≥0.5 µm, OAR ≥60%, L/D of 50-100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dirty="0" smtClean="0"/>
              <a:t>MCP substrates for LAPPD team (32.8 mm, qty≥15) targeting above specs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Initial cost projections for 8”x8” AAO substrates</a:t>
            </a:r>
          </a:p>
          <a:p>
            <a:pPr lvl="2"/>
            <a:endParaRPr lang="en-US" b="1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r>
              <a:rPr lang="en-US" u="sng" dirty="0" smtClean="0"/>
              <a:t> Year  2  Option – Support of MCP Development and Scale-Up</a:t>
            </a:r>
          </a:p>
          <a:p>
            <a:pPr lvl="1"/>
            <a:r>
              <a:rPr lang="en-US" dirty="0" smtClean="0"/>
              <a:t>Objective: enable targeted MCP performance via development of AAO substrates;  limited scale-up to validate the size (8”x8”) and cost reduction potential.</a:t>
            </a:r>
          </a:p>
          <a:p>
            <a:pPr lvl="1"/>
            <a:r>
              <a:rPr lang="en-US" dirty="0" smtClean="0"/>
              <a:t>Deliverables / targets:</a:t>
            </a:r>
          </a:p>
          <a:p>
            <a:pPr lvl="2"/>
            <a:r>
              <a:rPr lang="en-US" dirty="0" smtClean="0"/>
              <a:t>Demonstrate channel diameter ≥0.7 µm, funnel-shaped opening, OAR≥65%, and L/D 50-100</a:t>
            </a:r>
          </a:p>
          <a:p>
            <a:pPr lvl="2"/>
            <a:r>
              <a:rPr lang="en-US" dirty="0" smtClean="0"/>
              <a:t>MCP substrates for LAPPD team (32.8 mm, qty ≥ 40) targeting above specs</a:t>
            </a:r>
          </a:p>
          <a:p>
            <a:pPr lvl="2"/>
            <a:r>
              <a:rPr lang="en-US" dirty="0" smtClean="0"/>
              <a:t>Optional:  scaled 8”x8” “demo” substrates</a:t>
            </a:r>
          </a:p>
          <a:p>
            <a:pPr lvl="2"/>
            <a:r>
              <a:rPr lang="en-US" dirty="0" smtClean="0"/>
              <a:t>Validated cost projections for 8”x8” AAO substrates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BEF9-5848-4CC1-B888-E0ADA4A30FA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1981200"/>
            <a:ext cx="8229600" cy="1905000"/>
          </a:xfrm>
          <a:prstGeom prst="roundRect">
            <a:avLst/>
          </a:prstGeom>
          <a:noFill/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10400" cy="533400"/>
          </a:xfrm>
        </p:spPr>
        <p:txBody>
          <a:bodyPr/>
          <a:lstStyle/>
          <a:p>
            <a:r>
              <a:rPr lang="en-US" dirty="0" smtClean="0"/>
              <a:t>Year 1 summary to-date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2187"/>
            <a:ext cx="7696200" cy="5256213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lvl="1">
              <a:buNone/>
            </a:pPr>
            <a:r>
              <a:rPr lang="en-US" sz="1800" dirty="0" smtClean="0"/>
              <a:t>Task 1:  Develop targeted AAO structure	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</a:p>
          <a:p>
            <a:pPr lvl="2"/>
            <a:r>
              <a:rPr lang="en-US" sz="1600" dirty="0" smtClean="0"/>
              <a:t>new processes for high-voltage anodization (up to 500V) validated</a:t>
            </a:r>
          </a:p>
          <a:p>
            <a:pPr lvl="3"/>
            <a:r>
              <a:rPr lang="en-US" dirty="0" smtClean="0"/>
              <a:t>voltage ramp eliminated </a:t>
            </a:r>
          </a:p>
          <a:p>
            <a:pPr lvl="3"/>
            <a:r>
              <a:rPr lang="en-US" dirty="0" smtClean="0"/>
              <a:t>improved (yet not perfect) pore uniformity and alignment</a:t>
            </a:r>
          </a:p>
          <a:p>
            <a:pPr lvl="2"/>
            <a:r>
              <a:rPr lang="en-US" sz="1600" dirty="0" smtClean="0"/>
              <a:t>targeted AAO parameters demonstrated in small samples</a:t>
            </a:r>
          </a:p>
          <a:p>
            <a:pPr lvl="3"/>
            <a:r>
              <a:rPr lang="en-US" dirty="0" smtClean="0"/>
              <a:t>pore period  &gt;1µm and diameter ~0.5 µm</a:t>
            </a:r>
          </a:p>
          <a:p>
            <a:pPr lvl="3"/>
            <a:r>
              <a:rPr lang="en-US" dirty="0" smtClean="0"/>
              <a:t>thickness of 0.02 - 0.1 mm and L/D  = 40 – 100</a:t>
            </a:r>
          </a:p>
          <a:p>
            <a:pPr lvl="3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800" dirty="0" smtClean="0"/>
              <a:t>Task 2:  Deliver 33 mm prototypes		</a:t>
            </a:r>
            <a:r>
              <a:rPr lang="en-US" sz="1800" dirty="0" smtClean="0">
                <a:solidFill>
                  <a:srgbClr val="FF0000"/>
                </a:solidFill>
              </a:rPr>
              <a:t>- </a:t>
            </a:r>
            <a:r>
              <a:rPr lang="en-US" sz="1800" b="1" dirty="0" smtClean="0">
                <a:solidFill>
                  <a:srgbClr val="FF0000"/>
                </a:solidFill>
              </a:rPr>
              <a:t>IN PROGRESS</a:t>
            </a:r>
          </a:p>
          <a:p>
            <a:pPr lvl="2"/>
            <a:r>
              <a:rPr lang="en-US" sz="1600" dirty="0" smtClean="0"/>
              <a:t>equipment, tooling  &amp; processes scaled up to 33 mm</a:t>
            </a:r>
          </a:p>
          <a:p>
            <a:pPr lvl="2"/>
            <a:r>
              <a:rPr lang="en-US" sz="1600" dirty="0" smtClean="0"/>
              <a:t>etching and annealing validated in 33 mm</a:t>
            </a:r>
          </a:p>
          <a:p>
            <a:pPr lvl="2"/>
            <a:r>
              <a:rPr lang="en-US" sz="1600" dirty="0" smtClean="0"/>
              <a:t>fabrication of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and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prototype batches in progress</a:t>
            </a:r>
          </a:p>
          <a:p>
            <a:pPr lvl="3"/>
            <a:r>
              <a:rPr lang="en-US" u="sng" dirty="0" smtClean="0"/>
              <a:t>Batch 1:</a:t>
            </a:r>
            <a:r>
              <a:rPr lang="en-US" dirty="0" smtClean="0"/>
              <a:t>   4 substrates Ø32.8 mm delivered to ANL, 2 substrates Ø25 mm – to </a:t>
            </a:r>
            <a:r>
              <a:rPr lang="en-US" dirty="0" err="1" smtClean="0"/>
              <a:t>Arradiance</a:t>
            </a:r>
            <a:r>
              <a:rPr lang="en-US" dirty="0" smtClean="0"/>
              <a:t> </a:t>
            </a:r>
          </a:p>
          <a:p>
            <a:pPr lvl="3"/>
            <a:r>
              <a:rPr lang="en-US" u="sng" dirty="0" smtClean="0"/>
              <a:t>Batch 2:</a:t>
            </a:r>
            <a:r>
              <a:rPr lang="en-US" dirty="0" smtClean="0"/>
              <a:t>   3 substrates delivered to ANL</a:t>
            </a:r>
          </a:p>
          <a:p>
            <a:pPr lvl="3"/>
            <a:r>
              <a:rPr lang="en-US" dirty="0" smtClean="0"/>
              <a:t>               4 substrates are being fabricated for </a:t>
            </a:r>
            <a:r>
              <a:rPr lang="en-US" dirty="0" err="1" smtClean="0"/>
              <a:t>Arradiance</a:t>
            </a:r>
            <a:r>
              <a:rPr lang="en-US" dirty="0" smtClean="0"/>
              <a:t>, to be delivered by mid-June</a:t>
            </a:r>
          </a:p>
          <a:p>
            <a:pPr lvl="3"/>
            <a:r>
              <a:rPr lang="en-US" u="sng" dirty="0" smtClean="0"/>
              <a:t>Batch 3:</a:t>
            </a:r>
            <a:r>
              <a:rPr lang="en-US" dirty="0" smtClean="0"/>
              <a:t>   6 substrates in processing; to be delivered by the end of Year 1</a:t>
            </a:r>
          </a:p>
          <a:p>
            <a:pPr lvl="3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800" dirty="0" smtClean="0"/>
              <a:t>Task 3:  Cost analysis			</a:t>
            </a:r>
            <a:r>
              <a:rPr lang="en-US" sz="1800" dirty="0" smtClean="0">
                <a:solidFill>
                  <a:srgbClr val="FF0000"/>
                </a:solidFill>
              </a:rPr>
              <a:t>- </a:t>
            </a:r>
            <a:r>
              <a:rPr lang="en-US" sz="1800" b="1" dirty="0" smtClean="0">
                <a:solidFill>
                  <a:srgbClr val="FF0000"/>
                </a:solidFill>
              </a:rPr>
              <a:t>IN PROGRESS</a:t>
            </a:r>
          </a:p>
          <a:p>
            <a:pPr lvl="2"/>
            <a:r>
              <a:rPr lang="en-US" sz="1600" dirty="0" smtClean="0"/>
              <a:t>initial cost analysis performed, to be updated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BEF9-5848-4CC1-B888-E0ADA4A30F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1: demonstrating AAO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1BEF9-5848-4CC1-B888-E0ADA4A30FA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42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5771506" cy="36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2818" name="Picture 2" descr="26-16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6400800" y="762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3_Pic_1_2%CA-JV-10-02-08 SEM 600V_3754_Al_5.tif"/>
          <p:cNvPicPr>
            <a:picLocks noChangeAspect="1"/>
          </p:cNvPicPr>
          <p:nvPr/>
        </p:nvPicPr>
        <p:blipFill>
          <a:blip r:embed="rId4" cstate="print"/>
          <a:srcRect r="21960" b="27748"/>
          <a:stretch>
            <a:fillRect/>
          </a:stretch>
        </p:blipFill>
        <p:spPr>
          <a:xfrm>
            <a:off x="6400800" y="2158044"/>
            <a:ext cx="1828800" cy="126988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5400000" flipH="1" flipV="1">
            <a:off x="5600700" y="2400300"/>
            <a:ext cx="914400" cy="533400"/>
          </a:xfrm>
          <a:prstGeom prst="straightConnector1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6200000" flipH="1">
            <a:off x="5524500" y="4305300"/>
            <a:ext cx="1066800" cy="533400"/>
          </a:xfrm>
          <a:prstGeom prst="straightConnector1">
            <a:avLst/>
          </a:prstGeom>
          <a:noFill/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 descr="3_Pic_32mm with BA_4539-400V_0p5 mkm pores_0405103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3700730"/>
            <a:ext cx="1828800" cy="1371600"/>
          </a:xfrm>
          <a:prstGeom prst="rect">
            <a:avLst/>
          </a:prstGeom>
        </p:spPr>
      </p:pic>
      <p:pic>
        <p:nvPicPr>
          <p:cNvPr id="12" name="Picture 11" descr="3_Pic_32mm with BA_4539-400V_0p5 mkm pores_0405104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510540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channel diameter ≥ 0.5 µm</a:t>
            </a:r>
            <a:endParaRPr lang="en-US" dirty="0"/>
          </a:p>
        </p:txBody>
      </p:sp>
      <p:sp>
        <p:nvSpPr>
          <p:cNvPr id="11602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5106987"/>
            <a:ext cx="4343400" cy="1446213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600" dirty="0" smtClean="0"/>
              <a:t>Pore period:</a:t>
            </a:r>
          </a:p>
          <a:p>
            <a:pPr lvl="1"/>
            <a:r>
              <a:rPr lang="en-US" sz="1400" dirty="0" smtClean="0"/>
              <a:t>Proportional to anodization voltage</a:t>
            </a:r>
          </a:p>
          <a:p>
            <a:pPr lvl="1"/>
            <a:r>
              <a:rPr lang="en-US" sz="1400" dirty="0" smtClean="0"/>
              <a:t>Does not depend on electrolyte, temperature </a:t>
            </a:r>
          </a:p>
          <a:p>
            <a:r>
              <a:rPr lang="en-US" sz="1600" dirty="0" smtClean="0"/>
              <a:t>Pore diameter:</a:t>
            </a:r>
          </a:p>
          <a:p>
            <a:pPr lvl="1"/>
            <a:r>
              <a:rPr lang="en-US" sz="1400" dirty="0" smtClean="0"/>
              <a:t>Increases with voltage, [H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] and temp.</a:t>
            </a:r>
            <a:endParaRPr lang="en-US" sz="1400" dirty="0"/>
          </a:p>
        </p:txBody>
      </p:sp>
      <p:sp>
        <p:nvSpPr>
          <p:cNvPr id="116020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5181600"/>
            <a:ext cx="3352800" cy="10668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Starting point:  patent-pending electrolytes &amp; procedures  developed in 2006 – 2009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(in part under NSF SBIR funding)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604A-FAC1-428A-9C0C-A9119047C1D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01857" name="Picture 1"/>
          <p:cNvPicPr>
            <a:picLocks noChangeAspect="1" noChangeArrowheads="1"/>
          </p:cNvPicPr>
          <p:nvPr/>
        </p:nvPicPr>
        <p:blipFill>
          <a:blip r:embed="rId2" cstate="print"/>
          <a:srcRect r="10000"/>
          <a:stretch>
            <a:fillRect/>
          </a:stretch>
        </p:blipFill>
        <p:spPr bwMode="auto">
          <a:xfrm>
            <a:off x="152400" y="762000"/>
            <a:ext cx="5715000" cy="43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 bwMode="auto">
          <a:xfrm>
            <a:off x="3352800" y="1828800"/>
            <a:ext cx="838200" cy="2286000"/>
          </a:xfrm>
          <a:prstGeom prst="ellipse">
            <a:avLst/>
          </a:prstGeom>
          <a:noFill/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pic>
        <p:nvPicPr>
          <p:cNvPr id="9" name="Picture 5" descr="C:\DocDat_Synkera\PROJECTS GOV\nMCP II NSF\Data\Anodization\1%OA-1%PT_020107\3772_SEPLOC\3772-B_SEPLOC_PW200_bl_40k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284693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"/>
          </a:xfrm>
        </p:spPr>
        <p:txBody>
          <a:bodyPr/>
          <a:lstStyle/>
          <a:p>
            <a:r>
              <a:rPr lang="en-US" dirty="0" smtClean="0"/>
              <a:t>Voltage ramp and non-uniformity of channel period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029200"/>
            <a:ext cx="4343400" cy="1143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AAO pore period ~ V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 ramp leads to smaller pores at the surface and non-functional MCP substrate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CE2D4-3D49-4490-A7CD-E382AC44AE2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40769" name="Picture 1"/>
          <p:cNvPicPr>
            <a:picLocks noChangeAspect="1" noChangeArrowheads="1"/>
          </p:cNvPicPr>
          <p:nvPr/>
        </p:nvPicPr>
        <p:blipFill>
          <a:blip r:embed="rId2" cstate="print"/>
          <a:srcRect b="11161"/>
          <a:stretch>
            <a:fillRect/>
          </a:stretch>
        </p:blipFill>
        <p:spPr bwMode="auto">
          <a:xfrm>
            <a:off x="304800" y="9144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0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3657600" cy="265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0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9472" y="1371600"/>
            <a:ext cx="175952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9473" y="3048000"/>
            <a:ext cx="175952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>
            <a:off x="1295400" y="1905000"/>
            <a:ext cx="3962400" cy="762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85800" y="2286000"/>
            <a:ext cx="4572000" cy="1676400"/>
          </a:xfrm>
          <a:prstGeom prst="straightConnector1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336699"/>
      </a:dk1>
      <a:lt1>
        <a:srgbClr val="FFFFFF"/>
      </a:lt1>
      <a:dk2>
        <a:srgbClr val="336699"/>
      </a:dk2>
      <a:lt2>
        <a:srgbClr val="003366"/>
      </a:lt2>
      <a:accent1>
        <a:srgbClr val="618FFD"/>
      </a:accent1>
      <a:accent2>
        <a:srgbClr val="336699"/>
      </a:accent2>
      <a:accent3>
        <a:srgbClr val="FFFFFF"/>
      </a:accent3>
      <a:accent4>
        <a:srgbClr val="2A5682"/>
      </a:accent4>
      <a:accent5>
        <a:srgbClr val="B7C6FE"/>
      </a:accent5>
      <a:accent6>
        <a:srgbClr val="2D5C8A"/>
      </a:accent6>
      <a:hlink>
        <a:srgbClr val="FC0128"/>
      </a:hlink>
      <a:folHlink>
        <a:srgbClr val="CECECE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ffice Theme 1">
        <a:dk1>
          <a:srgbClr val="2A85A2"/>
        </a:dk1>
        <a:lt1>
          <a:srgbClr val="FFFFFF"/>
        </a:lt1>
        <a:dk2>
          <a:srgbClr val="336699"/>
        </a:dk2>
        <a:lt2>
          <a:srgbClr val="009999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22718A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6699"/>
        </a:dk2>
        <a:lt2>
          <a:srgbClr val="009999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D:\Dmitri\NRC pres template.pot</Template>
  <TotalTime>2372</TotalTime>
  <Pages>26</Pages>
  <Words>1130</Words>
  <Application>Microsoft Office PowerPoint</Application>
  <PresentationFormat>On-screen Show (4:3)</PresentationFormat>
  <Paragraphs>291</Paragraphs>
  <Slides>24</Slides>
  <Notes>2</Notes>
  <HiddenSlides>5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Trebuchet MS</vt:lpstr>
      <vt:lpstr>Monotype Sorts</vt:lpstr>
      <vt:lpstr>Humanst521 BT</vt:lpstr>
      <vt:lpstr>Times New Roman</vt:lpstr>
      <vt:lpstr>Futura Lt BT</vt:lpstr>
      <vt:lpstr>Book Antiqua</vt:lpstr>
      <vt:lpstr>Office Theme</vt:lpstr>
      <vt:lpstr>Document</vt:lpstr>
      <vt:lpstr>AAO MCP substrates  development at Synkera   Cumulative status update  Oct. 10, 2009  -  June 11, 2010</vt:lpstr>
      <vt:lpstr>AAO as MCP substrate</vt:lpstr>
      <vt:lpstr>AAO as MCP substrate</vt:lpstr>
      <vt:lpstr>AAO as MCP substrate</vt:lpstr>
      <vt:lpstr>Synkera LAPPD subcontract</vt:lpstr>
      <vt:lpstr>Year 1 summary to-date</vt:lpstr>
      <vt:lpstr>Task 1: demonstrating AAO structure</vt:lpstr>
      <vt:lpstr>Achieving channel diameter ≥ 0.5 µm</vt:lpstr>
      <vt:lpstr>Voltage ramp and non-uniformity of channel period </vt:lpstr>
      <vt:lpstr>High-voltage anodization</vt:lpstr>
      <vt:lpstr>Voltage ramp: smaller pores on the solution side</vt:lpstr>
      <vt:lpstr>Task 2:  Fabrication of MCP substrates</vt:lpstr>
      <vt:lpstr>Prototypes for LAPPD team</vt:lpstr>
      <vt:lpstr>ALD and testing to date</vt:lpstr>
      <vt:lpstr>Task 3:  Cost projection</vt:lpstr>
      <vt:lpstr>Future work</vt:lpstr>
      <vt:lpstr>Schedule of deliverables</vt:lpstr>
      <vt:lpstr>RELATED WORK AT SYNKERA</vt:lpstr>
      <vt:lpstr>RELATED WORK - MICROMACHINED CHANNELS</vt:lpstr>
      <vt:lpstr>HIGH RESOLUTION CHANNELS</vt:lpstr>
      <vt:lpstr>ANODIZATION FACILITY</vt:lpstr>
      <vt:lpstr>CONFORMAL CHANNEL ETCHING</vt:lpstr>
      <vt:lpstr>CHANNEL ENTRANCE SHAPE</vt:lpstr>
      <vt:lpstr>AAO SCALE-UP</vt:lpstr>
    </vt:vector>
  </TitlesOfParts>
  <Company>Synkera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AAO Overview</dc:title>
  <dc:subject/>
  <dc:creator>Dmitri Routkevitch</dc:creator>
  <cp:keywords/>
  <dc:description/>
  <cp:lastModifiedBy>opolyakov</cp:lastModifiedBy>
  <cp:revision>2138</cp:revision>
  <cp:lastPrinted>2009-02-27T17:41:11Z</cp:lastPrinted>
  <dcterms:created xsi:type="dcterms:W3CDTF">1997-07-22T20:55:23Z</dcterms:created>
  <dcterms:modified xsi:type="dcterms:W3CDTF">2010-06-11T02:00:38Z</dcterms:modified>
</cp:coreProperties>
</file>