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319" r:id="rId3"/>
    <p:sldId id="477" r:id="rId4"/>
    <p:sldId id="463" r:id="rId5"/>
    <p:sldId id="465" r:id="rId6"/>
    <p:sldId id="467" r:id="rId7"/>
    <p:sldId id="468" r:id="rId8"/>
    <p:sldId id="466" r:id="rId9"/>
    <p:sldId id="469" r:id="rId10"/>
    <p:sldId id="471" r:id="rId11"/>
    <p:sldId id="470" r:id="rId12"/>
    <p:sldId id="446" r:id="rId13"/>
    <p:sldId id="473" r:id="rId14"/>
    <p:sldId id="472" r:id="rId15"/>
    <p:sldId id="476" r:id="rId16"/>
    <p:sldId id="464" r:id="rId17"/>
    <p:sldId id="460" r:id="rId18"/>
    <p:sldId id="474" r:id="rId19"/>
    <p:sldId id="475" r:id="rId20"/>
    <p:sldId id="461" r:id="rId21"/>
    <p:sldId id="44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517"/>
    <a:srgbClr val="FF3300"/>
    <a:srgbClr val="FF0066"/>
    <a:srgbClr val="FF6600"/>
    <a:srgbClr val="81794B"/>
    <a:srgbClr val="FF9999"/>
    <a:srgbClr val="B9479B"/>
    <a:srgbClr val="F9FAD4"/>
    <a:srgbClr val="FF3399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612" y="-162"/>
      </p:cViewPr>
      <p:guideLst>
        <p:guide orient="horz" pos="1776"/>
        <p:guide pos="32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33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8ACB3-96A2-4B32-9A36-A39E45CFA1D0}" type="datetimeFigureOut">
              <a:rPr lang="en-US" smtClean="0"/>
              <a:t>12/10/2011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6F528-1CCE-49DE-B2FC-C646304B8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0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CFCC-A696-49DB-8869-33D57D844894}" type="datetime1">
              <a:rPr lang="en-US" smtClean="0"/>
              <a:t>12/10/2011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19400" y="6400800"/>
            <a:ext cx="3200400" cy="320675"/>
          </a:xfrm>
        </p:spPr>
        <p:txBody>
          <a:bodyPr/>
          <a:lstStyle/>
          <a:p>
            <a:r>
              <a:rPr lang="en-US" smtClean="0"/>
              <a:t>Dec 9-10_2011 Collaboration Meeting Overview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2C711-AEBE-4F4C-954C-2D5A9087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32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B432-7721-4141-881E-A3334A1E58ED}" type="datetime1">
              <a:rPr lang="en-US" smtClean="0"/>
              <a:t>12/10/2011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 9-10_2011 Collaboration Meeting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47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6E70-64B5-4263-BD4B-368CF0D3D0CE}" type="datetime1">
              <a:rPr lang="en-US" smtClean="0"/>
              <a:t>12/10/2011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 9-10_2011 Collaboration Meeting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12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151517"/>
                </a:solidFill>
              </a:defRPr>
            </a:lvl1pPr>
            <a:lvl2pPr>
              <a:defRPr>
                <a:solidFill>
                  <a:srgbClr val="151517"/>
                </a:solidFill>
              </a:defRPr>
            </a:lvl2pPr>
            <a:lvl3pPr>
              <a:defRPr>
                <a:solidFill>
                  <a:srgbClr val="151517"/>
                </a:solidFill>
              </a:defRPr>
            </a:lvl3pPr>
            <a:lvl4pPr>
              <a:defRPr>
                <a:solidFill>
                  <a:srgbClr val="151517"/>
                </a:solidFill>
              </a:defRPr>
            </a:lvl4pPr>
            <a:lvl5pPr>
              <a:defRPr>
                <a:solidFill>
                  <a:srgbClr val="151517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 baseline="0">
                <a:solidFill>
                  <a:srgbClr val="151517"/>
                </a:solidFill>
              </a:defRPr>
            </a:lvl1pPr>
          </a:lstStyle>
          <a:p>
            <a:fld id="{E93F449C-5B37-4217-8EFE-5FA9AA50DF43}" type="datetime1">
              <a:rPr lang="en-US" smtClean="0"/>
              <a:t>12/10/2011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477001"/>
            <a:ext cx="3200400" cy="457200"/>
          </a:xfrm>
        </p:spPr>
        <p:txBody>
          <a:bodyPr/>
          <a:lstStyle/>
          <a:p>
            <a:r>
              <a:rPr lang="en-US" smtClean="0">
                <a:solidFill>
                  <a:srgbClr val="151517"/>
                </a:solidFill>
              </a:rPr>
              <a:t>Dec 9-10_2011 Collaboration Meeting Overview</a:t>
            </a:r>
            <a:endParaRPr lang="en-US" dirty="0">
              <a:solidFill>
                <a:srgbClr val="15151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569075"/>
            <a:ext cx="2133600" cy="365125"/>
          </a:xfrm>
        </p:spPr>
        <p:txBody>
          <a:bodyPr/>
          <a:lstStyle>
            <a:lvl1pPr>
              <a:defRPr>
                <a:solidFill>
                  <a:srgbClr val="151517"/>
                </a:solidFill>
              </a:defRPr>
            </a:lvl1pPr>
          </a:lstStyle>
          <a:p>
            <a:fld id="{6F3AE956-26F0-4794-8F4C-97BAC66ADD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624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CB8E-07F4-4066-8153-8B3BB02B0786}" type="datetime1">
              <a:rPr lang="en-US" smtClean="0"/>
              <a:t>12/10/2011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 9-10_2011 Collaboration Meeting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60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2DA0-909B-4609-9F16-F901C63BD7FE}" type="datetime1">
              <a:rPr lang="en-US" smtClean="0"/>
              <a:t>12/10/2011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 9-10_2011 Collaboration Meeting Overview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34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08A9-C1E9-4663-9678-1BA04CF647BC}" type="datetime1">
              <a:rPr lang="en-US" smtClean="0"/>
              <a:t>12/10/2011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 9-10_2011 Collaboration Meeting Overview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0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85AF-E41A-42ED-93CB-C4C0B1BC1F94}" type="datetime1">
              <a:rPr lang="en-US" smtClean="0"/>
              <a:t>12/10/2011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 9-10_2011 Collaboration Meeting Overview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9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6457-3A16-45AD-A268-4099D7EEE702}" type="datetime1">
              <a:rPr lang="en-US" smtClean="0"/>
              <a:t>12/10/2011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 9-10_2011 Collaboration Meeting Overview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1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CE16C-54A7-4ABD-BBFB-026DC892B30F}" type="datetime1">
              <a:rPr lang="en-US" smtClean="0"/>
              <a:t>12/10/2011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 9-10_2011 Collaboration Meeting Overview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4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41BB-90A5-47DA-BD73-41E223F57A82}" type="datetime1">
              <a:rPr lang="en-US" smtClean="0"/>
              <a:t>12/10/2011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 9-10_2011 Collaboration Meeting Overview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73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4ABEF-093D-47E7-B96C-387F76E5E4B9}" type="datetime1">
              <a:rPr lang="en-US" smtClean="0"/>
              <a:t>12/10/2011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Dec 9-10_2011 Collaboration Meeting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AE956-26F0-4794-8F4C-97BAC66AD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8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28600"/>
            <a:ext cx="9144000" cy="11419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400" b="1" dirty="0" smtClean="0">
                <a:solidFill>
                  <a:schemeClr val="tx2">
                    <a:lumMod val="10000"/>
                  </a:schemeClr>
                </a:solidFill>
              </a:rPr>
              <a:t>The 3</a:t>
            </a:r>
            <a:r>
              <a:rPr lang="en-US" sz="5400" b="1" baseline="30000" dirty="0" smtClean="0">
                <a:solidFill>
                  <a:schemeClr val="tx2">
                    <a:lumMod val="10000"/>
                  </a:schemeClr>
                </a:solidFill>
              </a:rPr>
              <a:t>rd</a:t>
            </a:r>
            <a:r>
              <a:rPr lang="en-US" sz="5400" b="1" dirty="0" smtClean="0">
                <a:solidFill>
                  <a:schemeClr val="tx2">
                    <a:lumMod val="10000"/>
                  </a:schemeClr>
                </a:solidFill>
              </a:rPr>
              <a:t>-year Goals</a:t>
            </a:r>
            <a:endParaRPr lang="en-US" sz="5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02" y="838200"/>
            <a:ext cx="7441898" cy="56939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72400" y="-762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10000"/>
                  </a:schemeClr>
                </a:solidFill>
              </a:rPr>
              <a:t>HJF</a:t>
            </a:r>
          </a:p>
          <a:p>
            <a:r>
              <a:rPr lang="en-US" sz="1600" b="1" dirty="0" smtClean="0">
                <a:solidFill>
                  <a:schemeClr val="accent4">
                    <a:lumMod val="10000"/>
                  </a:schemeClr>
                </a:solidFill>
              </a:rPr>
              <a:t>Dec 8,2011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EF68-FA9B-4FF4-BBFE-E9065763BEAA}" type="datetime1">
              <a:rPr lang="en-US" smtClean="0"/>
              <a:t>12/10/2011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51517"/>
                </a:solidFill>
              </a:rPr>
              <a:t>Dec 9-10_2011 Collaboration Meeting Overview</a:t>
            </a:r>
            <a:endParaRPr lang="en-US">
              <a:solidFill>
                <a:srgbClr val="151517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2C711-AEBE-4F4C-954C-2D5A908713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7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151517"/>
                </a:solidFill>
              </a:rPr>
              <a:t>Straw</a:t>
            </a:r>
            <a:r>
              <a:rPr lang="en-US" sz="4800" b="1" dirty="0" smtClean="0">
                <a:solidFill>
                  <a:srgbClr val="151517"/>
                </a:solidFill>
              </a:rPr>
              <a:t> Photocathode  3</a:t>
            </a:r>
            <a:r>
              <a:rPr lang="en-US" sz="4800" b="1" baseline="30000" dirty="0" smtClean="0">
                <a:solidFill>
                  <a:srgbClr val="151517"/>
                </a:solidFill>
              </a:rPr>
              <a:t>rd</a:t>
            </a:r>
            <a:r>
              <a:rPr lang="en-US" sz="4800" b="1" dirty="0" smtClean="0">
                <a:solidFill>
                  <a:srgbClr val="151517"/>
                </a:solidFill>
              </a:rPr>
              <a:t> Year Goals</a:t>
            </a:r>
            <a:endParaRPr lang="en-US" sz="4800" b="1" dirty="0">
              <a:solidFill>
                <a:srgbClr val="15151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D73A-90CC-462D-97ED-9E988E4116DA}" type="datetime1">
              <a:rPr lang="en-US" smtClean="0"/>
              <a:t>12/10/2011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9287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151517"/>
                </a:solidFill>
              </a:rPr>
              <a:t>Dec 9-10_2011 Collaboration Meeting Overview</a:t>
            </a:r>
            <a:endParaRPr lang="en-US" dirty="0">
              <a:solidFill>
                <a:srgbClr val="15151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60434" y="914400"/>
            <a:ext cx="9144000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151517"/>
                </a:solidFill>
                <a:latin typeface="Comic Sans MS" pitchFamily="66" charset="0"/>
              </a:rPr>
              <a:t>8” </a:t>
            </a:r>
            <a:r>
              <a:rPr lang="en-US" sz="2800" b="1" dirty="0" err="1" smtClean="0">
                <a:solidFill>
                  <a:srgbClr val="151517"/>
                </a:solidFill>
                <a:latin typeface="Comic Sans MS" pitchFamily="66" charset="0"/>
              </a:rPr>
              <a:t>bialkali</a:t>
            </a:r>
            <a:r>
              <a:rPr lang="en-US" sz="2800" b="1" dirty="0" smtClean="0">
                <a:solidFill>
                  <a:srgbClr val="151517"/>
                </a:solidFill>
                <a:latin typeface="Comic Sans MS" pitchFamily="66" charset="0"/>
              </a:rPr>
              <a:t> cathode stand-alone (SSL)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151517"/>
                </a:solidFill>
                <a:latin typeface="Comic Sans MS" pitchFamily="66" charset="0"/>
              </a:rPr>
              <a:t>8” </a:t>
            </a:r>
            <a:r>
              <a:rPr lang="en-US" sz="2800" b="1" dirty="0" err="1" smtClean="0">
                <a:solidFill>
                  <a:srgbClr val="151517"/>
                </a:solidFill>
                <a:latin typeface="Comic Sans MS" pitchFamily="66" charset="0"/>
              </a:rPr>
              <a:t>bialkali</a:t>
            </a:r>
            <a:r>
              <a:rPr lang="en-US" sz="2800" b="1" dirty="0" smtClean="0">
                <a:solidFill>
                  <a:srgbClr val="151517"/>
                </a:solidFill>
                <a:latin typeface="Comic Sans MS" pitchFamily="66" charset="0"/>
              </a:rPr>
              <a:t> cathode in big tank for transfer (SSL)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151517"/>
                </a:solidFill>
                <a:latin typeface="Comic Sans MS" pitchFamily="66" charset="0"/>
              </a:rPr>
              <a:t>4-5” cathode in present chalice </a:t>
            </a:r>
            <a:r>
              <a:rPr lang="en-US" sz="2800" b="1" dirty="0" err="1" smtClean="0">
                <a:solidFill>
                  <a:srgbClr val="151517"/>
                </a:solidFill>
                <a:latin typeface="Comic Sans MS" pitchFamily="66" charset="0"/>
              </a:rPr>
              <a:t>config</a:t>
            </a:r>
            <a:r>
              <a:rPr lang="en-US" sz="2800" b="1" dirty="0" smtClean="0">
                <a:solidFill>
                  <a:srgbClr val="151517"/>
                </a:solidFill>
                <a:latin typeface="Comic Sans MS" pitchFamily="66" charset="0"/>
              </a:rPr>
              <a:t> (ANL)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151517"/>
                </a:solidFill>
                <a:latin typeface="Comic Sans MS" pitchFamily="66" charset="0"/>
              </a:rPr>
              <a:t>Define parallel design to simplify ANL design- 1-2 </a:t>
            </a:r>
            <a:r>
              <a:rPr lang="en-US" sz="2800" b="1" dirty="0" err="1" smtClean="0">
                <a:solidFill>
                  <a:srgbClr val="151517"/>
                </a:solidFill>
                <a:latin typeface="Comic Sans MS" pitchFamily="66" charset="0"/>
              </a:rPr>
              <a:t>Sb</a:t>
            </a:r>
            <a:r>
              <a:rPr lang="en-US" sz="2800" b="1" dirty="0" smtClean="0">
                <a:solidFill>
                  <a:srgbClr val="151517"/>
                </a:solidFill>
                <a:latin typeface="Comic Sans MS" pitchFamily="66" charset="0"/>
              </a:rPr>
              <a:t> beads at distance, external alkali sources (make a task-force?)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151517"/>
                </a:solidFill>
                <a:latin typeface="Comic Sans MS" pitchFamily="66" charset="0"/>
              </a:rPr>
              <a:t>Design of ANL cathode for single-tile facility (STF)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151517"/>
                </a:solidFill>
                <a:latin typeface="Comic Sans MS" pitchFamily="66" charset="0"/>
              </a:rPr>
              <a:t>Construction, commissioning of STF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151517"/>
                </a:solidFill>
                <a:latin typeface="Comic Sans MS" pitchFamily="66" charset="0"/>
              </a:rPr>
              <a:t>Task force on robust (gas-transfer, pump port, frit </a:t>
            </a:r>
            <a:r>
              <a:rPr lang="en-US" sz="2800" b="1" dirty="0" err="1" smtClean="0">
                <a:solidFill>
                  <a:srgbClr val="151517"/>
                </a:solidFill>
                <a:latin typeface="Comic Sans MS" pitchFamily="66" charset="0"/>
              </a:rPr>
              <a:t>seal,re-cesiate</a:t>
            </a:r>
            <a:r>
              <a:rPr lang="en-US" sz="2800" b="1" dirty="0" smtClean="0">
                <a:solidFill>
                  <a:srgbClr val="151517"/>
                </a:solidFill>
                <a:latin typeface="Comic Sans MS" pitchFamily="66" charset="0"/>
              </a:rPr>
              <a:t>)  cathode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151517"/>
                </a:solidFill>
                <a:latin typeface="Comic Sans MS" pitchFamily="66" charset="0"/>
              </a:rPr>
              <a:t>Papers, documentation</a:t>
            </a:r>
          </a:p>
          <a:p>
            <a:pPr marL="514350" indent="-514350">
              <a:buFont typeface="+mj-lt"/>
              <a:buAutoNum type="arabicPeriod"/>
            </a:pPr>
            <a:endParaRPr lang="en-US" sz="3200" b="1" dirty="0" smtClean="0">
              <a:solidFill>
                <a:srgbClr val="151517"/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3200" b="1" dirty="0">
              <a:solidFill>
                <a:srgbClr val="151517"/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532867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(needs discussion, dates)</a:t>
            </a:r>
            <a:endParaRPr lang="en-US" sz="2800" b="1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2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151517"/>
                </a:solidFill>
              </a:rPr>
              <a:t>Straw</a:t>
            </a:r>
            <a:r>
              <a:rPr lang="en-US" sz="4800" b="1" dirty="0" smtClean="0">
                <a:solidFill>
                  <a:srgbClr val="151517"/>
                </a:solidFill>
              </a:rPr>
              <a:t> Packaging  3</a:t>
            </a:r>
            <a:r>
              <a:rPr lang="en-US" sz="4800" b="1" baseline="30000" dirty="0" smtClean="0">
                <a:solidFill>
                  <a:srgbClr val="151517"/>
                </a:solidFill>
              </a:rPr>
              <a:t>rd</a:t>
            </a:r>
            <a:r>
              <a:rPr lang="en-US" sz="4800" b="1" dirty="0" smtClean="0">
                <a:solidFill>
                  <a:srgbClr val="151517"/>
                </a:solidFill>
              </a:rPr>
              <a:t> Year Goals</a:t>
            </a:r>
            <a:endParaRPr lang="en-US" sz="4800" b="1" dirty="0">
              <a:solidFill>
                <a:srgbClr val="15151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D73A-90CC-462D-97ED-9E988E4116DA}" type="datetime1">
              <a:rPr lang="en-US" smtClean="0"/>
              <a:t>12/10/2011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9287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151517"/>
                </a:solidFill>
              </a:rPr>
              <a:t>Dec 9-10_2011 Collaboration Meeting Overview</a:t>
            </a:r>
            <a:endParaRPr lang="en-US" dirty="0">
              <a:solidFill>
                <a:srgbClr val="15151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15977"/>
            <a:ext cx="3692048" cy="3478729"/>
          </a:xfrm>
          <a:prstGeom prst="rect">
            <a:avLst/>
          </a:prstGeom>
        </p:spPr>
      </p:pic>
      <p:pic>
        <p:nvPicPr>
          <p:cNvPr id="1026" name="Picture 2" descr="C:\Users\frisch\Desktop\Documents\fast_timing\Figures\dean_single_tile_facil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648" y="1143000"/>
            <a:ext cx="5270978" cy="386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43000" y="59436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SSL</a:t>
            </a:r>
            <a:endParaRPr lang="en-US" sz="2800" b="1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5181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ANL</a:t>
            </a:r>
            <a:endParaRPr lang="en-US" sz="2800" b="1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5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1697" y="0"/>
            <a:ext cx="8229600" cy="91440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sz="5400" b="1" dirty="0" smtClean="0"/>
              <a:t> </a:t>
            </a:r>
            <a:br>
              <a:rPr lang="en-US" sz="5400" b="1" dirty="0" smtClean="0"/>
            </a:b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3277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A8057EE-A7E3-47A7-89E1-CDFB9D6B5DA1}" type="datetime1">
              <a:rPr lang="en-US" sz="1200" b="0" smtClean="0">
                <a:latin typeface="Arial" pitchFamily="34" charset="0"/>
              </a:rPr>
              <a:t>12/10/2011</a:t>
            </a:fld>
            <a:endParaRPr lang="en-US" sz="1200" b="0" smtClean="0">
              <a:latin typeface="Arial" pitchFamily="34" charset="0"/>
            </a:endParaRPr>
          </a:p>
        </p:txBody>
      </p:sp>
      <p:sp>
        <p:nvSpPr>
          <p:cNvPr id="3277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b="0" smtClean="0">
                <a:latin typeface="Arial" pitchFamily="34" charset="0"/>
              </a:rPr>
              <a:t>Dec 9-10_2011 Collaboration Meeting Overview</a:t>
            </a: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EA49F1-D0D2-46DA-9061-68D53CE00DA3}" type="slidenum">
              <a:rPr lang="en-US" sz="1200" b="0" smtClean="0">
                <a:latin typeface="Arial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en-US" sz="1200" b="0" smtClean="0">
              <a:latin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71600" y="1524000"/>
            <a:ext cx="2514600" cy="1295400"/>
          </a:xfrm>
          <a:prstGeom prst="roundRect">
            <a:avLst/>
          </a:prstGeom>
        </p:spPr>
        <p:txBody>
          <a:bodyPr wrap="square" rtlCol="0" anchor="ctr">
            <a:spAutoFit/>
          </a:bodyPr>
          <a:lstStyle/>
          <a:p>
            <a:pPr algn="ctr">
              <a:lnSpc>
                <a:spcPct val="85000"/>
              </a:lnSpc>
            </a:pPr>
            <a:endParaRPr lang="en-US" sz="2400" b="1" dirty="0" smtClean="0">
              <a:solidFill>
                <a:srgbClr val="151517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2895600"/>
            <a:ext cx="2667000" cy="1676400"/>
          </a:xfrm>
          <a:prstGeom prst="roundRect">
            <a:avLst/>
          </a:prstGeom>
          <a:ln w="5715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85000"/>
              </a:lnSpc>
            </a:pPr>
            <a:endParaRPr lang="en-US" sz="2400" b="1" dirty="0" smtClean="0">
              <a:solidFill>
                <a:srgbClr val="151517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00400" y="2819400"/>
            <a:ext cx="2514600" cy="1715729"/>
          </a:xfrm>
          <a:prstGeom prst="roundRect">
            <a:avLst/>
          </a:prstGeom>
          <a:ln w="5715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85000"/>
              </a:lnSpc>
            </a:pPr>
            <a:endParaRPr lang="en-US" sz="2400" b="1" dirty="0" smtClean="0">
              <a:solidFill>
                <a:srgbClr val="151517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43600" y="2789904"/>
            <a:ext cx="2286000" cy="1699812"/>
          </a:xfrm>
          <a:prstGeom prst="roundRect">
            <a:avLst/>
          </a:prstGeom>
          <a:ln w="5715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85000"/>
              </a:lnSpc>
            </a:pPr>
            <a:endParaRPr lang="en-US" sz="2400" b="1" dirty="0" smtClean="0">
              <a:solidFill>
                <a:srgbClr val="151517"/>
              </a:solidFill>
            </a:endParaRPr>
          </a:p>
        </p:txBody>
      </p:sp>
      <p:pic>
        <p:nvPicPr>
          <p:cNvPr id="14" name="Picture 13" descr="Large process t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819401"/>
            <a:ext cx="1770195" cy="16703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2200" y="4815348"/>
            <a:ext cx="2514600" cy="189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Commercial RFI for 100 tiles</a:t>
            </a:r>
          </a:p>
          <a:p>
            <a:pPr>
              <a:lnSpc>
                <a:spcPct val="85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(Have had one proposal for 7K- 21K tiles/</a:t>
            </a:r>
            <a:r>
              <a:rPr lang="en-US" sz="2400" b="1" dirty="0" err="1" smtClean="0">
                <a:solidFill>
                  <a:srgbClr val="C00000"/>
                </a:solidFill>
              </a:rPr>
              <a:t>yr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4800600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Tile Development Facility at ANL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0" y="4800600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Production Facility at SSL/UCB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4" t="12347" r="40568" b="22838"/>
          <a:stretch/>
        </p:blipFill>
        <p:spPr bwMode="auto">
          <a:xfrm>
            <a:off x="6128032" y="2819401"/>
            <a:ext cx="1613888" cy="157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 flipH="1">
            <a:off x="2057400" y="1828800"/>
            <a:ext cx="2209800" cy="99060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267200" y="1779191"/>
            <a:ext cx="0" cy="101071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267200" y="1828800"/>
            <a:ext cx="2438400" cy="96110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3400" y="1823003"/>
            <a:ext cx="2472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 parallel paths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2" y="3018510"/>
            <a:ext cx="2117428" cy="1553490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0" y="762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mtClean="0">
                <a:solidFill>
                  <a:srgbClr val="151517"/>
                </a:solidFill>
              </a:rPr>
              <a:t>Straw Packaging  3</a:t>
            </a:r>
            <a:r>
              <a:rPr lang="en-US" sz="4800" b="1" baseline="30000" smtClean="0">
                <a:solidFill>
                  <a:srgbClr val="151517"/>
                </a:solidFill>
              </a:rPr>
              <a:t>rd</a:t>
            </a:r>
            <a:r>
              <a:rPr lang="en-US" sz="4800" b="1" smtClean="0">
                <a:solidFill>
                  <a:srgbClr val="151517"/>
                </a:solidFill>
              </a:rPr>
              <a:t> Year Goals</a:t>
            </a:r>
            <a:endParaRPr lang="en-US" sz="4800" b="1" dirty="0">
              <a:solidFill>
                <a:srgbClr val="1515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95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151517"/>
                </a:solidFill>
              </a:rPr>
              <a:t>Straw</a:t>
            </a:r>
            <a:r>
              <a:rPr lang="en-US" sz="4800" b="1" dirty="0" smtClean="0">
                <a:solidFill>
                  <a:srgbClr val="151517"/>
                </a:solidFill>
              </a:rPr>
              <a:t> Packaging  3</a:t>
            </a:r>
            <a:r>
              <a:rPr lang="en-US" sz="4800" b="1" baseline="30000" dirty="0" smtClean="0">
                <a:solidFill>
                  <a:srgbClr val="151517"/>
                </a:solidFill>
              </a:rPr>
              <a:t>rd</a:t>
            </a:r>
            <a:r>
              <a:rPr lang="en-US" sz="4800" b="1" dirty="0" smtClean="0">
                <a:solidFill>
                  <a:srgbClr val="151517"/>
                </a:solidFill>
              </a:rPr>
              <a:t> Year Goals</a:t>
            </a:r>
            <a:endParaRPr lang="en-US" sz="4800" b="1" dirty="0">
              <a:solidFill>
                <a:srgbClr val="15151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D73A-90CC-462D-97ED-9E988E4116DA}" type="datetime1">
              <a:rPr lang="en-US" smtClean="0"/>
              <a:t>12/10/2011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9287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151517"/>
                </a:solidFill>
              </a:rPr>
              <a:t>Dec 9-10_2011 Collaboration Meeting Overview</a:t>
            </a:r>
            <a:endParaRPr lang="en-US" dirty="0">
              <a:solidFill>
                <a:srgbClr val="15151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765904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(needs much discussion, dates)</a:t>
            </a:r>
            <a:endParaRPr lang="en-US" sz="2800" b="1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52400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151517"/>
                </a:solidFill>
                <a:latin typeface="Comic Sans MS" pitchFamily="66" charset="0"/>
              </a:rPr>
              <a:t>Complete set of parts for 8” ceramic (SSL)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151517"/>
                </a:solidFill>
                <a:latin typeface="Comic Sans MS" pitchFamily="66" charset="0"/>
              </a:rPr>
              <a:t>First ceramic assembly, no cathode (??)</a:t>
            </a:r>
            <a:r>
              <a:rPr lang="en-US" sz="2800" b="1" dirty="0">
                <a:solidFill>
                  <a:srgbClr val="151517"/>
                </a:solidFill>
                <a:latin typeface="Comic Sans MS" pitchFamily="66" charset="0"/>
              </a:rPr>
              <a:t> (SSL</a:t>
            </a:r>
            <a:r>
              <a:rPr lang="en-US" sz="2800" b="1" dirty="0" smtClean="0">
                <a:solidFill>
                  <a:srgbClr val="151517"/>
                </a:solidFill>
                <a:latin typeface="Comic Sans MS" pitchFamily="66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151517"/>
                </a:solidFill>
                <a:latin typeface="Comic Sans MS" pitchFamily="66" charset="0"/>
              </a:rPr>
              <a:t>First complete ceramic tube (SSL)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151517"/>
                </a:solidFill>
                <a:latin typeface="Comic Sans MS" pitchFamily="66" charset="0"/>
              </a:rPr>
              <a:t>Ceramic tube with multi-channel electronics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151517"/>
                </a:solidFill>
                <a:latin typeface="Comic Sans MS" pitchFamily="66" charset="0"/>
              </a:rPr>
              <a:t>D</a:t>
            </a:r>
            <a:r>
              <a:rPr lang="en-US" sz="2800" b="1" dirty="0" smtClean="0">
                <a:solidFill>
                  <a:srgbClr val="151517"/>
                </a:solidFill>
                <a:latin typeface="Comic Sans MS" pitchFamily="66" charset="0"/>
              </a:rPr>
              <a:t>emo suitable for presentation (SSL)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151517"/>
                </a:solidFill>
                <a:latin typeface="Comic Sans MS" pitchFamily="66" charset="0"/>
              </a:rPr>
              <a:t>Single-tile facility specs complete  (1</a:t>
            </a:r>
            <a:r>
              <a:rPr lang="en-US" sz="2800" b="1" baseline="30000" dirty="0" smtClean="0">
                <a:solidFill>
                  <a:srgbClr val="151517"/>
                </a:solidFill>
                <a:latin typeface="Comic Sans MS" pitchFamily="66" charset="0"/>
              </a:rPr>
              <a:t>st</a:t>
            </a:r>
            <a:r>
              <a:rPr lang="en-US" sz="2800" b="1" dirty="0" smtClean="0">
                <a:solidFill>
                  <a:srgbClr val="151517"/>
                </a:solidFill>
                <a:latin typeface="Comic Sans MS" pitchFamily="66" charset="0"/>
              </a:rPr>
              <a:t> review)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151517"/>
                </a:solidFill>
                <a:latin typeface="Comic Sans MS" pitchFamily="66" charset="0"/>
              </a:rPr>
              <a:t> </a:t>
            </a:r>
            <a:r>
              <a:rPr lang="en-US" sz="2800" b="1" dirty="0">
                <a:solidFill>
                  <a:srgbClr val="151517"/>
                </a:solidFill>
                <a:latin typeface="Comic Sans MS" pitchFamily="66" charset="0"/>
              </a:rPr>
              <a:t>Single-tile facility </a:t>
            </a:r>
            <a:r>
              <a:rPr lang="en-US" sz="2800" b="1" dirty="0" smtClean="0">
                <a:solidFill>
                  <a:srgbClr val="151517"/>
                </a:solidFill>
                <a:latin typeface="Comic Sans MS" pitchFamily="66" charset="0"/>
              </a:rPr>
              <a:t>resource-loaded design </a:t>
            </a:r>
            <a:r>
              <a:rPr lang="en-US" sz="2800" b="1" dirty="0">
                <a:solidFill>
                  <a:srgbClr val="151517"/>
                </a:solidFill>
                <a:latin typeface="Comic Sans MS" pitchFamily="66" charset="0"/>
              </a:rPr>
              <a:t>complete </a:t>
            </a:r>
            <a:r>
              <a:rPr lang="en-US" sz="2800" b="1" dirty="0" smtClean="0">
                <a:solidFill>
                  <a:srgbClr val="151517"/>
                </a:solidFill>
                <a:latin typeface="Comic Sans MS" pitchFamily="66" charset="0"/>
              </a:rPr>
              <a:t>(2</a:t>
            </a:r>
            <a:r>
              <a:rPr lang="en-US" sz="2800" b="1" baseline="30000" dirty="0" smtClean="0">
                <a:solidFill>
                  <a:srgbClr val="151517"/>
                </a:solidFill>
                <a:latin typeface="Comic Sans MS" pitchFamily="66" charset="0"/>
              </a:rPr>
              <a:t>nd</a:t>
            </a:r>
            <a:r>
              <a:rPr lang="en-US" sz="2800" b="1" dirty="0" smtClean="0">
                <a:solidFill>
                  <a:srgbClr val="151517"/>
                </a:solidFill>
                <a:latin typeface="Comic Sans MS" pitchFamily="66" charset="0"/>
              </a:rPr>
              <a:t> </a:t>
            </a:r>
            <a:r>
              <a:rPr lang="en-US" sz="2800" b="1" dirty="0">
                <a:solidFill>
                  <a:srgbClr val="151517"/>
                </a:solidFill>
                <a:latin typeface="Comic Sans MS" pitchFamily="66" charset="0"/>
              </a:rPr>
              <a:t>review</a:t>
            </a:r>
            <a:r>
              <a:rPr lang="en-US" sz="2800" b="1" dirty="0" smtClean="0">
                <a:solidFill>
                  <a:srgbClr val="151517"/>
                </a:solidFill>
                <a:latin typeface="Comic Sans MS" pitchFamily="66" charset="0"/>
              </a:rPr>
              <a:t>) (ANL)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151517"/>
                </a:solidFill>
                <a:latin typeface="Comic Sans MS" pitchFamily="66" charset="0"/>
              </a:rPr>
              <a:t>First sealed tile, robust (Al, other) cathode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151517"/>
                </a:solidFill>
                <a:latin typeface="Comic Sans MS" pitchFamily="66" charset="0"/>
              </a:rPr>
              <a:t> </a:t>
            </a:r>
            <a:r>
              <a:rPr lang="en-US" sz="2800" b="1" dirty="0">
                <a:solidFill>
                  <a:srgbClr val="151517"/>
                </a:solidFill>
                <a:latin typeface="Comic Sans MS" pitchFamily="66" charset="0"/>
              </a:rPr>
              <a:t>First sealed tile, </a:t>
            </a:r>
            <a:r>
              <a:rPr lang="en-US" sz="2800" b="1" dirty="0" smtClean="0">
                <a:solidFill>
                  <a:srgbClr val="151517"/>
                </a:solidFill>
                <a:latin typeface="Comic Sans MS" pitchFamily="66" charset="0"/>
              </a:rPr>
              <a:t>alkali cathode (ANL)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151517"/>
                </a:solidFill>
                <a:latin typeface="Comic Sans MS" pitchFamily="66" charset="0"/>
              </a:rPr>
              <a:t>Tile suitable for presentation (ANL)</a:t>
            </a:r>
            <a:endParaRPr lang="en-US" sz="2800" b="1" dirty="0">
              <a:solidFill>
                <a:srgbClr val="151517"/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b="1" dirty="0" smtClean="0">
              <a:solidFill>
                <a:srgbClr val="151517"/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b="1" dirty="0">
              <a:solidFill>
                <a:srgbClr val="151517"/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b="1" dirty="0" smtClean="0">
              <a:solidFill>
                <a:srgbClr val="151517"/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b="1" dirty="0" smtClean="0">
              <a:solidFill>
                <a:srgbClr val="151517"/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b="1" dirty="0" smtClean="0">
              <a:solidFill>
                <a:srgbClr val="151517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1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151517"/>
                </a:solidFill>
              </a:rPr>
              <a:t>Straw</a:t>
            </a:r>
            <a:r>
              <a:rPr lang="en-US" sz="4800" b="1" dirty="0" smtClean="0">
                <a:solidFill>
                  <a:srgbClr val="151517"/>
                </a:solidFill>
              </a:rPr>
              <a:t> Packaging  3</a:t>
            </a:r>
            <a:r>
              <a:rPr lang="en-US" sz="4800" b="1" baseline="30000" dirty="0" smtClean="0">
                <a:solidFill>
                  <a:srgbClr val="151517"/>
                </a:solidFill>
              </a:rPr>
              <a:t>rd</a:t>
            </a:r>
            <a:r>
              <a:rPr lang="en-US" sz="4800" b="1" dirty="0" smtClean="0">
                <a:solidFill>
                  <a:srgbClr val="151517"/>
                </a:solidFill>
              </a:rPr>
              <a:t> Year Goals</a:t>
            </a:r>
            <a:endParaRPr lang="en-US" sz="4800" b="1" dirty="0">
              <a:solidFill>
                <a:srgbClr val="15151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D73A-90CC-462D-97ED-9E988E4116DA}" type="datetime1">
              <a:rPr lang="en-US" smtClean="0"/>
              <a:t>12/10/2011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9287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151517"/>
                </a:solidFill>
              </a:rPr>
              <a:t>Dec 9-10_2011 Collaboration Meeting Overview</a:t>
            </a:r>
            <a:endParaRPr lang="en-US" dirty="0">
              <a:solidFill>
                <a:srgbClr val="15151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" y="1371600"/>
            <a:ext cx="86868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11"/>
            </a:pPr>
            <a:r>
              <a:rPr lang="en-US" sz="3200" b="1" dirty="0" smtClean="0">
                <a:solidFill>
                  <a:srgbClr val="151517"/>
                </a:solidFill>
                <a:latin typeface="Comic Sans MS" pitchFamily="66" charset="0"/>
              </a:rPr>
              <a:t>Write RFI for 100- 300 tiles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US" sz="3200" b="1" dirty="0" smtClean="0">
                <a:solidFill>
                  <a:srgbClr val="151517"/>
                </a:solidFill>
                <a:latin typeface="Comic Sans MS" pitchFamily="66" charset="0"/>
              </a:rPr>
              <a:t>Initiate conversations with vendors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US" sz="3200" b="1" dirty="0" smtClean="0">
                <a:solidFill>
                  <a:srgbClr val="151517"/>
                </a:solidFill>
                <a:latin typeface="Comic Sans MS" pitchFamily="66" charset="0"/>
              </a:rPr>
              <a:t>Establish cost, funding profile, funding sources (including adopters)</a:t>
            </a:r>
          </a:p>
          <a:p>
            <a:pPr marL="514350" indent="-514350">
              <a:buFont typeface="+mj-lt"/>
              <a:buAutoNum type="arabicPeriod" startAt="11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09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151517"/>
                </a:solidFill>
              </a:rPr>
              <a:t>First Adopters</a:t>
            </a:r>
            <a:endParaRPr lang="en-US" sz="6000" b="1" dirty="0">
              <a:solidFill>
                <a:srgbClr val="15151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2040" y="609600"/>
            <a:ext cx="9220199" cy="579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latin typeface="Comic Sans MS" pitchFamily="66" charset="0"/>
              </a:rPr>
              <a:t>Identifying first-adopters and identifying and establishing markets- some candidates (nothing yet is formal)- </a:t>
            </a:r>
          </a:p>
          <a:p>
            <a:pPr marL="0" indent="0">
              <a:buNone/>
            </a:pPr>
            <a:endParaRPr lang="en-US" b="1" dirty="0"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Comic Sans MS" pitchFamily="66" charset="0"/>
              </a:rPr>
              <a:t>Medical Imaging- Chicago, Strasbourg,.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Comic Sans MS" pitchFamily="66" charset="0"/>
              </a:rPr>
              <a:t>HEP neutrinos- Daniel Boone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Comic Sans MS" pitchFamily="66" charset="0"/>
              </a:rPr>
              <a:t>Non-proliferation/Security- LBNL, Sandia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Comic Sans MS" pitchFamily="66" charset="0"/>
              </a:rPr>
              <a:t>Fixed target TOF- KOTO (</a:t>
            </a:r>
            <a:r>
              <a:rPr lang="en-US" b="1" dirty="0" err="1" smtClean="0">
                <a:latin typeface="Comic Sans MS" pitchFamily="66" charset="0"/>
              </a:rPr>
              <a:t>JParc</a:t>
            </a:r>
            <a:r>
              <a:rPr lang="en-US" b="1" dirty="0" smtClean="0">
                <a:latin typeface="Comic Sans MS" pitchFamily="66" charset="0"/>
              </a:rPr>
              <a:t>, JLAB)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latin typeface="Comic Sans MS" pitchFamily="66" charset="0"/>
              </a:rPr>
              <a:t>Muon</a:t>
            </a:r>
            <a:r>
              <a:rPr lang="en-US" b="1" dirty="0" smtClean="0">
                <a:latin typeface="Comic Sans MS" pitchFamily="66" charset="0"/>
              </a:rPr>
              <a:t> cooling- </a:t>
            </a:r>
            <a:r>
              <a:rPr lang="en-US" b="1" dirty="0" err="1" smtClean="0">
                <a:latin typeface="Comic Sans MS" pitchFamily="66" charset="0"/>
              </a:rPr>
              <a:t>Muons,Inc</a:t>
            </a:r>
            <a:endParaRPr lang="en-US" b="1" dirty="0" smtClean="0"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Comic Sans MS" pitchFamily="66" charset="0"/>
              </a:rPr>
              <a:t> Colliders- STAR, ALICE,… </a:t>
            </a:r>
          </a:p>
          <a:p>
            <a:pPr marL="0" indent="0">
              <a:buNone/>
            </a:pPr>
            <a:endParaRPr lang="en-US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D73A-90CC-462D-97ED-9E988E4116DA}" type="datetime1">
              <a:rPr lang="en-US" smtClean="0"/>
              <a:t>12/10/2011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9287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151517"/>
                </a:solidFill>
              </a:rPr>
              <a:t>Dec 9-10_2011 Collaboration Meeting Overview</a:t>
            </a:r>
            <a:endParaRPr lang="en-US" dirty="0">
              <a:solidFill>
                <a:srgbClr val="15151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61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172EC6E-8F7C-4FA5-AA33-75C8FB9C0505}" type="datetime1">
              <a:rPr lang="en-US" sz="1200" b="0" smtClean="0">
                <a:latin typeface="Arial" pitchFamily="34" charset="0"/>
              </a:rPr>
              <a:t>12/10/2011</a:t>
            </a:fld>
            <a:endParaRPr lang="en-US" sz="1200" b="0" smtClean="0">
              <a:latin typeface="Arial" pitchFamily="34" charset="0"/>
            </a:endParaRP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80C6C39A-EBB7-4DA7-80A9-7812BF60E718}" type="slidenum">
              <a:rPr lang="en-US" sz="1200" b="0" smtClean="0">
                <a:latin typeface="Arial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en-US" sz="1200" b="0" smtClean="0">
              <a:latin typeface="Arial" pitchFamily="34" charset="0"/>
            </a:endParaRPr>
          </a:p>
        </p:txBody>
      </p:sp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002060"/>
                </a:solidFill>
              </a:rPr>
              <a:t>Parallel Efforts on Specific Applications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1143000"/>
          </a:xfrm>
          <a:noFill/>
          <a:ln w="38100">
            <a:noFill/>
          </a:ln>
        </p:spPr>
        <p:txBody>
          <a:bodyPr/>
          <a:lstStyle/>
          <a:p>
            <a:pPr algn="ctr"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 smtClean="0"/>
          </a:p>
        </p:txBody>
      </p:sp>
      <p:sp>
        <p:nvSpPr>
          <p:cNvPr id="16390" name="Oval 4"/>
          <p:cNvSpPr>
            <a:spLocks noChangeArrowheads="1"/>
          </p:cNvSpPr>
          <p:nvPr/>
        </p:nvSpPr>
        <p:spPr bwMode="auto">
          <a:xfrm>
            <a:off x="2705100" y="1524000"/>
            <a:ext cx="3771900" cy="3276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ct val="75000"/>
              </a:lnSpc>
              <a:spcBef>
                <a:spcPct val="40000"/>
              </a:spcBef>
              <a:buFontTx/>
              <a:buChar char="•"/>
            </a:pPr>
            <a:endParaRPr lang="en-US"/>
          </a:p>
        </p:txBody>
      </p:sp>
      <p:sp>
        <p:nvSpPr>
          <p:cNvPr id="16391" name="Text Box 5"/>
          <p:cNvSpPr txBox="1">
            <a:spLocks noChangeArrowheads="1"/>
          </p:cNvSpPr>
          <p:nvPr/>
        </p:nvSpPr>
        <p:spPr bwMode="auto">
          <a:xfrm>
            <a:off x="3429000" y="2133600"/>
            <a:ext cx="2743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LAPD Detector Development</a:t>
            </a:r>
          </a:p>
        </p:txBody>
      </p:sp>
      <p:grpSp>
        <p:nvGrpSpPr>
          <p:cNvPr id="16392" name="Group 6"/>
          <p:cNvGrpSpPr>
            <a:grpSpLocks/>
          </p:cNvGrpSpPr>
          <p:nvPr/>
        </p:nvGrpSpPr>
        <p:grpSpPr bwMode="auto">
          <a:xfrm>
            <a:off x="838200" y="685800"/>
            <a:ext cx="1524000" cy="1524000"/>
            <a:chOff x="528" y="432"/>
            <a:chExt cx="960" cy="960"/>
          </a:xfrm>
        </p:grpSpPr>
        <p:sp>
          <p:nvSpPr>
            <p:cNvPr id="16430" name="Oval 7"/>
            <p:cNvSpPr>
              <a:spLocks noChangeArrowheads="1"/>
            </p:cNvSpPr>
            <p:nvPr/>
          </p:nvSpPr>
          <p:spPr bwMode="auto">
            <a:xfrm>
              <a:off x="528" y="432"/>
              <a:ext cx="960" cy="9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lnSpc>
                  <a:spcPct val="75000"/>
                </a:lnSpc>
                <a:spcBef>
                  <a:spcPct val="40000"/>
                </a:spcBef>
                <a:buFontTx/>
                <a:buChar char="•"/>
              </a:pPr>
              <a:endParaRPr lang="en-US"/>
            </a:p>
          </p:txBody>
        </p:sp>
        <p:sp>
          <p:nvSpPr>
            <p:cNvPr id="16431" name="Text Box 8"/>
            <p:cNvSpPr txBox="1">
              <a:spLocks noChangeArrowheads="1"/>
            </p:cNvSpPr>
            <p:nvPr/>
          </p:nvSpPr>
          <p:spPr bwMode="auto">
            <a:xfrm>
              <a:off x="576" y="624"/>
              <a:ext cx="912" cy="6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dirty="0">
                  <a:solidFill>
                    <a:srgbClr val="002060"/>
                  </a:solidFill>
                </a:rPr>
                <a:t>PET</a:t>
              </a:r>
            </a:p>
            <a:p>
              <a:pPr algn="ctr">
                <a:lnSpc>
                  <a:spcPct val="70000"/>
                </a:lnSpc>
                <a:spcBef>
                  <a:spcPct val="25000"/>
                </a:spcBef>
                <a:buFontTx/>
                <a:buNone/>
              </a:pPr>
              <a:r>
                <a:rPr lang="en-US" sz="1800" b="0" dirty="0">
                  <a:solidFill>
                    <a:srgbClr val="002060"/>
                  </a:solidFill>
                </a:rPr>
                <a:t>(UC/BSD, UCB, Lyon)</a:t>
              </a:r>
            </a:p>
          </p:txBody>
        </p:sp>
      </p:grpSp>
      <p:grpSp>
        <p:nvGrpSpPr>
          <p:cNvPr id="16393" name="Group 9"/>
          <p:cNvGrpSpPr>
            <a:grpSpLocks/>
          </p:cNvGrpSpPr>
          <p:nvPr/>
        </p:nvGrpSpPr>
        <p:grpSpPr bwMode="auto">
          <a:xfrm>
            <a:off x="6705600" y="685800"/>
            <a:ext cx="1524000" cy="1524000"/>
            <a:chOff x="528" y="432"/>
            <a:chExt cx="960" cy="960"/>
          </a:xfrm>
        </p:grpSpPr>
        <p:sp>
          <p:nvSpPr>
            <p:cNvPr id="16428" name="Oval 10"/>
            <p:cNvSpPr>
              <a:spLocks noChangeArrowheads="1"/>
            </p:cNvSpPr>
            <p:nvPr/>
          </p:nvSpPr>
          <p:spPr bwMode="auto">
            <a:xfrm>
              <a:off x="528" y="432"/>
              <a:ext cx="960" cy="9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lnSpc>
                  <a:spcPct val="75000"/>
                </a:lnSpc>
                <a:spcBef>
                  <a:spcPct val="40000"/>
                </a:spcBef>
                <a:buFontTx/>
                <a:buChar char="•"/>
              </a:pPr>
              <a:endParaRPr lang="en-US"/>
            </a:p>
          </p:txBody>
        </p:sp>
        <p:sp>
          <p:nvSpPr>
            <p:cNvPr id="16429" name="Text Box 11"/>
            <p:cNvSpPr txBox="1">
              <a:spLocks noChangeArrowheads="1"/>
            </p:cNvSpPr>
            <p:nvPr/>
          </p:nvSpPr>
          <p:spPr bwMode="auto">
            <a:xfrm>
              <a:off x="576" y="624"/>
              <a:ext cx="912" cy="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dirty="0">
                  <a:solidFill>
                    <a:srgbClr val="FF0066"/>
                  </a:solidFill>
                </a:rPr>
                <a:t>Collider</a:t>
              </a:r>
            </a:p>
            <a:p>
              <a:pPr algn="ctr">
                <a:lnSpc>
                  <a:spcPct val="70000"/>
                </a:lnSpc>
                <a:spcBef>
                  <a:spcPct val="25000"/>
                </a:spcBef>
                <a:buFontTx/>
                <a:buNone/>
              </a:pPr>
              <a:r>
                <a:rPr lang="en-US" sz="1800" b="0" dirty="0">
                  <a:solidFill>
                    <a:srgbClr val="FF0066"/>
                  </a:solidFill>
                </a:rPr>
                <a:t>(UC, </a:t>
              </a:r>
              <a:r>
                <a:rPr lang="en-US" sz="1800" b="0" dirty="0" err="1">
                  <a:solidFill>
                    <a:srgbClr val="FF0066"/>
                  </a:solidFill>
                </a:rPr>
                <a:t>ANL,Saclay</a:t>
              </a:r>
              <a:r>
                <a:rPr lang="en-US" sz="1800" b="0" dirty="0">
                  <a:solidFill>
                    <a:srgbClr val="FF0066"/>
                  </a:solidFill>
                </a:rPr>
                <a:t>.</a:t>
              </a:r>
            </a:p>
          </p:txBody>
        </p:sp>
      </p:grpSp>
      <p:grpSp>
        <p:nvGrpSpPr>
          <p:cNvPr id="16394" name="Group 15"/>
          <p:cNvGrpSpPr>
            <a:grpSpLocks/>
          </p:cNvGrpSpPr>
          <p:nvPr/>
        </p:nvGrpSpPr>
        <p:grpSpPr bwMode="auto">
          <a:xfrm>
            <a:off x="6188075" y="4611688"/>
            <a:ext cx="1889125" cy="1524000"/>
            <a:chOff x="452" y="432"/>
            <a:chExt cx="1190" cy="960"/>
          </a:xfrm>
        </p:grpSpPr>
        <p:sp>
          <p:nvSpPr>
            <p:cNvPr id="16426" name="Oval 16"/>
            <p:cNvSpPr>
              <a:spLocks noChangeArrowheads="1"/>
            </p:cNvSpPr>
            <p:nvPr/>
          </p:nvSpPr>
          <p:spPr bwMode="auto">
            <a:xfrm>
              <a:off x="528" y="432"/>
              <a:ext cx="960" cy="9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lnSpc>
                  <a:spcPct val="75000"/>
                </a:lnSpc>
                <a:spcBef>
                  <a:spcPct val="40000"/>
                </a:spcBef>
                <a:buFontTx/>
                <a:buChar char="•"/>
              </a:pPr>
              <a:endParaRPr lang="en-US"/>
            </a:p>
          </p:txBody>
        </p:sp>
        <p:sp>
          <p:nvSpPr>
            <p:cNvPr id="16427" name="Text Box 17"/>
            <p:cNvSpPr txBox="1">
              <a:spLocks noChangeArrowheads="1"/>
            </p:cNvSpPr>
            <p:nvPr/>
          </p:nvSpPr>
          <p:spPr bwMode="auto">
            <a:xfrm>
              <a:off x="452" y="551"/>
              <a:ext cx="1190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dirty="0">
                  <a:solidFill>
                    <a:srgbClr val="FF3300"/>
                  </a:solidFill>
                </a:rPr>
                <a:t>Mass Spec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800" b="0" dirty="0">
                  <a:solidFill>
                    <a:srgbClr val="FF3300"/>
                  </a:solidFill>
                </a:rPr>
                <a:t>Andy Davis, Mike </a:t>
              </a:r>
              <a:r>
                <a:rPr lang="en-US" sz="1800" b="0" dirty="0" err="1">
                  <a:solidFill>
                    <a:srgbClr val="FF3300"/>
                  </a:solidFill>
                </a:rPr>
                <a:t>Pellin</a:t>
              </a:r>
              <a:r>
                <a:rPr lang="en-US" sz="1800" b="0" dirty="0">
                  <a:solidFill>
                    <a:srgbClr val="FF3300"/>
                  </a:solidFill>
                </a:rPr>
                <a:t>, Eric </a:t>
              </a:r>
              <a:r>
                <a:rPr lang="en-US" sz="1800" b="0" dirty="0" err="1">
                  <a:solidFill>
                    <a:srgbClr val="FF3300"/>
                  </a:solidFill>
                </a:rPr>
                <a:t>Oberla</a:t>
              </a:r>
              <a:endParaRPr lang="en-US" sz="1800" b="0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16395" name="Group 18"/>
          <p:cNvGrpSpPr>
            <a:grpSpLocks/>
          </p:cNvGrpSpPr>
          <p:nvPr/>
        </p:nvGrpSpPr>
        <p:grpSpPr bwMode="auto">
          <a:xfrm>
            <a:off x="3429000" y="5334000"/>
            <a:ext cx="2362200" cy="1524000"/>
            <a:chOff x="288" y="432"/>
            <a:chExt cx="1488" cy="960"/>
          </a:xfrm>
        </p:grpSpPr>
        <p:sp>
          <p:nvSpPr>
            <p:cNvPr id="16424" name="Oval 19"/>
            <p:cNvSpPr>
              <a:spLocks noChangeArrowheads="1"/>
            </p:cNvSpPr>
            <p:nvPr/>
          </p:nvSpPr>
          <p:spPr bwMode="auto">
            <a:xfrm>
              <a:off x="528" y="432"/>
              <a:ext cx="960" cy="9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lnSpc>
                  <a:spcPct val="75000"/>
                </a:lnSpc>
                <a:spcBef>
                  <a:spcPct val="40000"/>
                </a:spcBef>
                <a:buFontTx/>
                <a:buChar char="•"/>
              </a:pPr>
              <a:endParaRPr lang="en-US"/>
            </a:p>
          </p:txBody>
        </p:sp>
        <p:sp>
          <p:nvSpPr>
            <p:cNvPr id="16425" name="Text Box 20"/>
            <p:cNvSpPr txBox="1">
              <a:spLocks noChangeArrowheads="1"/>
            </p:cNvSpPr>
            <p:nvPr/>
          </p:nvSpPr>
          <p:spPr bwMode="auto">
            <a:xfrm>
              <a:off x="288" y="473"/>
              <a:ext cx="1488" cy="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dirty="0">
                  <a:solidFill>
                    <a:schemeClr val="accent4">
                      <a:lumMod val="10000"/>
                    </a:schemeClr>
                  </a:solidFill>
                </a:rPr>
                <a:t>Non-proliferation</a:t>
              </a:r>
            </a:p>
            <a:p>
              <a:pPr algn="ctr">
                <a:lnSpc>
                  <a:spcPct val="70000"/>
                </a:lnSpc>
                <a:spcBef>
                  <a:spcPct val="25000"/>
                </a:spcBef>
                <a:buFontTx/>
                <a:buNone/>
              </a:pPr>
              <a:r>
                <a:rPr lang="en-US" sz="1800" b="0" dirty="0" smtClean="0">
                  <a:solidFill>
                    <a:schemeClr val="accent4">
                      <a:lumMod val="10000"/>
                    </a:schemeClr>
                  </a:solidFill>
                </a:rPr>
                <a:t>LLNL,ANL,UC</a:t>
              </a:r>
              <a:endParaRPr lang="en-US" sz="1800" b="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</p:grpSp>
      <p:sp>
        <p:nvSpPr>
          <p:cNvPr id="16396" name="Line 21"/>
          <p:cNvSpPr>
            <a:spLocks noChangeShapeType="1"/>
          </p:cNvSpPr>
          <p:nvPr/>
        </p:nvSpPr>
        <p:spPr bwMode="auto">
          <a:xfrm>
            <a:off x="2209800" y="1905000"/>
            <a:ext cx="7620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Line 22"/>
          <p:cNvSpPr>
            <a:spLocks noChangeShapeType="1"/>
          </p:cNvSpPr>
          <p:nvPr/>
        </p:nvSpPr>
        <p:spPr bwMode="auto">
          <a:xfrm flipH="1">
            <a:off x="6248400" y="1981200"/>
            <a:ext cx="6096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23"/>
          <p:cNvSpPr>
            <a:spLocks noChangeShapeType="1"/>
          </p:cNvSpPr>
          <p:nvPr/>
        </p:nvSpPr>
        <p:spPr bwMode="auto">
          <a:xfrm>
            <a:off x="4572000" y="48006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Line 24"/>
          <p:cNvSpPr>
            <a:spLocks noChangeShapeType="1"/>
          </p:cNvSpPr>
          <p:nvPr/>
        </p:nvSpPr>
        <p:spPr bwMode="auto">
          <a:xfrm flipV="1">
            <a:off x="2362200" y="4191000"/>
            <a:ext cx="685800" cy="7254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Line 25"/>
          <p:cNvSpPr>
            <a:spLocks noChangeShapeType="1"/>
          </p:cNvSpPr>
          <p:nvPr/>
        </p:nvSpPr>
        <p:spPr bwMode="auto">
          <a:xfrm>
            <a:off x="6019800" y="4191000"/>
            <a:ext cx="6096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Text Box 26"/>
          <p:cNvSpPr txBox="1">
            <a:spLocks noChangeArrowheads="1"/>
          </p:cNvSpPr>
          <p:nvPr/>
        </p:nvSpPr>
        <p:spPr bwMode="auto">
          <a:xfrm>
            <a:off x="3276600" y="3900488"/>
            <a:ext cx="2819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800" dirty="0">
                <a:solidFill>
                  <a:srgbClr val="FFFF00"/>
                </a:solidFill>
              </a:rPr>
              <a:t>Drawing Not To Scale (!)</a:t>
            </a:r>
          </a:p>
        </p:txBody>
      </p:sp>
      <p:sp>
        <p:nvSpPr>
          <p:cNvPr id="16402" name="Text Box 27"/>
          <p:cNvSpPr txBox="1">
            <a:spLocks noChangeArrowheads="1"/>
          </p:cNvSpPr>
          <p:nvPr/>
        </p:nvSpPr>
        <p:spPr bwMode="auto">
          <a:xfrm>
            <a:off x="3048000" y="3046413"/>
            <a:ext cx="35052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800" b="0" dirty="0" err="1">
                <a:solidFill>
                  <a:schemeClr val="bg1"/>
                </a:solidFill>
              </a:rPr>
              <a:t>ANL,Arradiance,Chicago,Fermilab</a:t>
            </a:r>
            <a:r>
              <a:rPr lang="en-US" sz="1800" b="0" dirty="0">
                <a:solidFill>
                  <a:schemeClr val="bg1"/>
                </a:solidFill>
              </a:rPr>
              <a:t>, </a:t>
            </a:r>
            <a:r>
              <a:rPr lang="en-US" sz="1800" b="0" dirty="0" err="1">
                <a:solidFill>
                  <a:schemeClr val="bg1"/>
                </a:solidFill>
              </a:rPr>
              <a:t>Hawaii,Muons,Inc,SLAC,SSL</a:t>
            </a:r>
            <a:r>
              <a:rPr lang="en-US" sz="1800" b="0" dirty="0">
                <a:solidFill>
                  <a:schemeClr val="bg1"/>
                </a:solidFill>
              </a:rPr>
              <a:t>/UCB, </a:t>
            </a:r>
            <a:r>
              <a:rPr lang="en-US" sz="1800" b="0" dirty="0" smtClean="0">
                <a:solidFill>
                  <a:schemeClr val="bg1"/>
                </a:solidFill>
              </a:rPr>
              <a:t>UIUC, Wash.  U</a:t>
            </a:r>
            <a:endParaRPr lang="en-US" sz="1800" b="0" dirty="0">
              <a:solidFill>
                <a:schemeClr val="bg1"/>
              </a:solidFill>
            </a:endParaRPr>
          </a:p>
        </p:txBody>
      </p:sp>
      <p:sp>
        <p:nvSpPr>
          <p:cNvPr id="16403" name="Text Box 28"/>
          <p:cNvSpPr txBox="1">
            <a:spLocks noChangeArrowheads="1"/>
          </p:cNvSpPr>
          <p:nvPr/>
        </p:nvSpPr>
        <p:spPr bwMode="auto">
          <a:xfrm>
            <a:off x="2590800" y="786825"/>
            <a:ext cx="426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 sz="2000" dirty="0">
                <a:solidFill>
                  <a:srgbClr val="FF0000"/>
                </a:solidFill>
              </a:rPr>
              <a:t>Explicit strategy for  staying on </a:t>
            </a:r>
            <a:r>
              <a:rPr lang="en-US" sz="2000" dirty="0" smtClean="0">
                <a:solidFill>
                  <a:srgbClr val="FF0000"/>
                </a:solidFill>
              </a:rPr>
              <a:t>task-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Multiple parallel cooperative efforts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404" name="Text Box 29"/>
          <p:cNvSpPr txBox="1">
            <a:spLocks noChangeArrowheads="1"/>
          </p:cNvSpPr>
          <p:nvPr/>
        </p:nvSpPr>
        <p:spPr bwMode="auto">
          <a:xfrm>
            <a:off x="5791200" y="6080125"/>
            <a:ext cx="3505200" cy="79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"/>
              </a:spcBef>
              <a:buFontTx/>
              <a:buNone/>
            </a:pPr>
            <a:r>
              <a:rPr lang="en-US" sz="2000" dirty="0">
                <a:solidFill>
                  <a:srgbClr val="FF0000"/>
                </a:solidFill>
              </a:rPr>
              <a:t>All these need work- naturally tend to lag the reality of the detector development</a:t>
            </a:r>
          </a:p>
        </p:txBody>
      </p:sp>
      <p:grpSp>
        <p:nvGrpSpPr>
          <p:cNvPr id="16405" name="Group 30"/>
          <p:cNvGrpSpPr>
            <a:grpSpLocks/>
          </p:cNvGrpSpPr>
          <p:nvPr/>
        </p:nvGrpSpPr>
        <p:grpSpPr bwMode="auto">
          <a:xfrm>
            <a:off x="990600" y="4724400"/>
            <a:ext cx="1824038" cy="1524000"/>
            <a:chOff x="482" y="432"/>
            <a:chExt cx="1095" cy="960"/>
          </a:xfrm>
        </p:grpSpPr>
        <p:sp>
          <p:nvSpPr>
            <p:cNvPr id="16422" name="Oval 31"/>
            <p:cNvSpPr>
              <a:spLocks noChangeArrowheads="1"/>
            </p:cNvSpPr>
            <p:nvPr/>
          </p:nvSpPr>
          <p:spPr bwMode="auto">
            <a:xfrm>
              <a:off x="528" y="432"/>
              <a:ext cx="960" cy="9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lnSpc>
                  <a:spcPct val="75000"/>
                </a:lnSpc>
                <a:spcBef>
                  <a:spcPct val="40000"/>
                </a:spcBef>
                <a:buFontTx/>
                <a:buChar char="•"/>
              </a:pPr>
              <a:endParaRPr lang="en-US"/>
            </a:p>
          </p:txBody>
        </p:sp>
        <p:sp>
          <p:nvSpPr>
            <p:cNvPr id="16423" name="Text Box 32"/>
            <p:cNvSpPr txBox="1">
              <a:spLocks noChangeArrowheads="1"/>
            </p:cNvSpPr>
            <p:nvPr/>
          </p:nvSpPr>
          <p:spPr bwMode="auto">
            <a:xfrm>
              <a:off x="482" y="624"/>
              <a:ext cx="1095" cy="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dirty="0">
                  <a:solidFill>
                    <a:srgbClr val="FF0000"/>
                  </a:solidFill>
                </a:rPr>
                <a:t>Neutrinos</a:t>
              </a:r>
            </a:p>
            <a:p>
              <a:pPr algn="ctr">
                <a:lnSpc>
                  <a:spcPct val="70000"/>
                </a:lnSpc>
                <a:spcBef>
                  <a:spcPct val="25000"/>
                </a:spcBef>
                <a:buFontTx/>
                <a:buNone/>
              </a:pPr>
              <a:r>
                <a:rPr lang="en-US" sz="1800" b="0" dirty="0">
                  <a:solidFill>
                    <a:srgbClr val="FF0000"/>
                  </a:solidFill>
                </a:rPr>
                <a:t>(Matt, </a:t>
              </a:r>
              <a:r>
                <a:rPr lang="en-US" sz="1800" b="0" dirty="0" err="1">
                  <a:solidFill>
                    <a:srgbClr val="FF0000"/>
                  </a:solidFill>
                </a:rPr>
                <a:t>Mayly</a:t>
              </a:r>
              <a:r>
                <a:rPr lang="en-US" sz="1800" b="0" dirty="0">
                  <a:solidFill>
                    <a:srgbClr val="FF0000"/>
                  </a:solidFill>
                </a:rPr>
                <a:t>, Bob, John, ..; </a:t>
              </a:r>
              <a:r>
                <a:rPr lang="en-US" sz="1800" b="0" dirty="0" err="1">
                  <a:solidFill>
                    <a:srgbClr val="FF0000"/>
                  </a:solidFill>
                </a:rPr>
                <a:t>Zelimir</a:t>
              </a:r>
              <a:r>
                <a:rPr lang="en-US" sz="1800" b="0" dirty="0">
                  <a:solidFill>
                    <a:srgbClr val="FF0000"/>
                  </a:solidFill>
                </a:rPr>
                <a:t>)</a:t>
              </a:r>
            </a:p>
          </p:txBody>
        </p:sp>
      </p:grpSp>
      <p:sp>
        <p:nvSpPr>
          <p:cNvPr id="16406" name="Oval 34"/>
          <p:cNvSpPr>
            <a:spLocks noChangeArrowheads="1"/>
          </p:cNvSpPr>
          <p:nvPr/>
        </p:nvSpPr>
        <p:spPr bwMode="auto">
          <a:xfrm>
            <a:off x="152400" y="2555875"/>
            <a:ext cx="15240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ct val="75000"/>
              </a:lnSpc>
              <a:spcBef>
                <a:spcPct val="40000"/>
              </a:spcBef>
              <a:buFontTx/>
              <a:buChar char="•"/>
            </a:pPr>
            <a:endParaRPr lang="en-US"/>
          </a:p>
        </p:txBody>
      </p:sp>
      <p:sp>
        <p:nvSpPr>
          <p:cNvPr id="16407" name="Text Box 35"/>
          <p:cNvSpPr txBox="1">
            <a:spLocks noChangeArrowheads="1"/>
          </p:cNvSpPr>
          <p:nvPr/>
        </p:nvSpPr>
        <p:spPr bwMode="auto">
          <a:xfrm>
            <a:off x="228600" y="2743200"/>
            <a:ext cx="1447800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"/>
              </a:spcBef>
              <a:buFontTx/>
              <a:buNone/>
            </a:pPr>
            <a:r>
              <a:rPr lang="en-US" dirty="0" err="1">
                <a:solidFill>
                  <a:srgbClr val="FFFF00"/>
                </a:solidFill>
              </a:rPr>
              <a:t>Muon</a:t>
            </a:r>
            <a:r>
              <a:rPr lang="en-US" dirty="0">
                <a:solidFill>
                  <a:srgbClr val="FFFF00"/>
                </a:solidFill>
              </a:rPr>
              <a:t> Cooling</a:t>
            </a:r>
          </a:p>
          <a:p>
            <a:pPr algn="ctr">
              <a:lnSpc>
                <a:spcPct val="70000"/>
              </a:lnSpc>
              <a:spcBef>
                <a:spcPct val="25000"/>
              </a:spcBef>
              <a:buFontTx/>
              <a:buNone/>
            </a:pPr>
            <a:r>
              <a:rPr lang="en-US" sz="1800" b="0" dirty="0" err="1">
                <a:solidFill>
                  <a:srgbClr val="FFFF00"/>
                </a:solidFill>
              </a:rPr>
              <a:t>Muons,Inc</a:t>
            </a:r>
            <a:endParaRPr lang="en-US" sz="1800" b="0" dirty="0">
              <a:solidFill>
                <a:srgbClr val="FFFF00"/>
              </a:solidFill>
            </a:endParaRPr>
          </a:p>
          <a:p>
            <a:pPr algn="ctr">
              <a:lnSpc>
                <a:spcPct val="70000"/>
              </a:lnSpc>
              <a:spcBef>
                <a:spcPct val="25000"/>
              </a:spcBef>
              <a:buFontTx/>
              <a:buNone/>
            </a:pPr>
            <a:r>
              <a:rPr lang="en-US" sz="1800" b="0" dirty="0">
                <a:solidFill>
                  <a:srgbClr val="FFFF00"/>
                </a:solidFill>
              </a:rPr>
              <a:t>(SBIR)</a:t>
            </a:r>
          </a:p>
        </p:txBody>
      </p:sp>
      <p:sp>
        <p:nvSpPr>
          <p:cNvPr id="16408" name="Line 36"/>
          <p:cNvSpPr>
            <a:spLocks noChangeShapeType="1"/>
          </p:cNvSpPr>
          <p:nvPr/>
        </p:nvSpPr>
        <p:spPr bwMode="auto">
          <a:xfrm flipV="1">
            <a:off x="1676400" y="3429000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409" name="Group 15"/>
          <p:cNvGrpSpPr>
            <a:grpSpLocks/>
          </p:cNvGrpSpPr>
          <p:nvPr/>
        </p:nvGrpSpPr>
        <p:grpSpPr bwMode="auto">
          <a:xfrm>
            <a:off x="7391400" y="2667000"/>
            <a:ext cx="1524000" cy="1524000"/>
            <a:chOff x="528" y="432"/>
            <a:chExt cx="960" cy="960"/>
          </a:xfrm>
        </p:grpSpPr>
        <p:sp>
          <p:nvSpPr>
            <p:cNvPr id="16420" name="Oval 16"/>
            <p:cNvSpPr>
              <a:spLocks noChangeArrowheads="1"/>
            </p:cNvSpPr>
            <p:nvPr/>
          </p:nvSpPr>
          <p:spPr bwMode="auto">
            <a:xfrm>
              <a:off x="528" y="432"/>
              <a:ext cx="960" cy="9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lnSpc>
                  <a:spcPct val="75000"/>
                </a:lnSpc>
                <a:spcBef>
                  <a:spcPct val="40000"/>
                </a:spcBef>
                <a:buFontTx/>
                <a:buChar char="•"/>
              </a:pPr>
              <a:endParaRPr lang="en-US"/>
            </a:p>
          </p:txBody>
        </p:sp>
        <p:sp>
          <p:nvSpPr>
            <p:cNvPr id="16421" name="Text Box 17"/>
            <p:cNvSpPr txBox="1">
              <a:spLocks noChangeArrowheads="1"/>
            </p:cNvSpPr>
            <p:nvPr/>
          </p:nvSpPr>
          <p:spPr bwMode="auto">
            <a:xfrm>
              <a:off x="576" y="624"/>
              <a:ext cx="912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dirty="0">
                  <a:solidFill>
                    <a:schemeClr val="accent2">
                      <a:lumMod val="50000"/>
                    </a:schemeClr>
                  </a:solidFill>
                </a:rPr>
                <a:t>K-&gt;</a:t>
              </a:r>
              <a:r>
                <a:rPr lang="en-US" dirty="0" err="1">
                  <a:solidFill>
                    <a:schemeClr val="accent2">
                      <a:lumMod val="50000"/>
                    </a:schemeClr>
                  </a:solidFill>
                  <a:latin typeface="Symbol" pitchFamily="18" charset="2"/>
                </a:rPr>
                <a:t>pnn</a:t>
              </a:r>
              <a:endParaRPr lang="en-US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endParaRPr>
            </a:p>
            <a:p>
              <a:pPr algn="ctr">
                <a:lnSpc>
                  <a:spcPct val="70000"/>
                </a:lnSpc>
                <a:spcBef>
                  <a:spcPct val="25000"/>
                </a:spcBef>
                <a:buFontTx/>
                <a:buNone/>
              </a:pPr>
              <a:r>
                <a:rPr lang="en-US" sz="1800" b="0" dirty="0" smtClean="0">
                  <a:solidFill>
                    <a:schemeClr val="accent2">
                      <a:lumMod val="50000"/>
                    </a:schemeClr>
                  </a:solidFill>
                </a:rPr>
                <a:t>JPARC</a:t>
              </a:r>
              <a:endParaRPr lang="en-US" sz="1800" b="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16410" name="Line 25"/>
          <p:cNvSpPr>
            <a:spLocks noChangeShapeType="1"/>
          </p:cNvSpPr>
          <p:nvPr/>
        </p:nvSpPr>
        <p:spPr bwMode="auto">
          <a:xfrm flipV="1">
            <a:off x="6477000" y="3370263"/>
            <a:ext cx="914400" cy="2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6411" name="Straight Connector 2"/>
          <p:cNvCxnSpPr>
            <a:cxnSpLocks noChangeShapeType="1"/>
          </p:cNvCxnSpPr>
          <p:nvPr/>
        </p:nvCxnSpPr>
        <p:spPr bwMode="auto">
          <a:xfrm>
            <a:off x="7108825" y="3429000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12" name="Straight Connector 4"/>
          <p:cNvCxnSpPr>
            <a:cxnSpLocks noChangeShapeType="1"/>
            <a:stCxn id="16420" idx="2"/>
            <a:endCxn id="16410" idx="1"/>
          </p:cNvCxnSpPr>
          <p:nvPr/>
        </p:nvCxnSpPr>
        <p:spPr bwMode="auto">
          <a:xfrm flipV="1">
            <a:off x="7391400" y="3370263"/>
            <a:ext cx="0" cy="5873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13" name="Straight Connector 6"/>
          <p:cNvCxnSpPr>
            <a:cxnSpLocks noChangeShapeType="1"/>
          </p:cNvCxnSpPr>
          <p:nvPr/>
        </p:nvCxnSpPr>
        <p:spPr bwMode="auto">
          <a:xfrm>
            <a:off x="7696200" y="3276600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14" name="Straight Connector 8"/>
          <p:cNvCxnSpPr>
            <a:cxnSpLocks noChangeShapeType="1"/>
          </p:cNvCxnSpPr>
          <p:nvPr/>
        </p:nvCxnSpPr>
        <p:spPr bwMode="auto">
          <a:xfrm>
            <a:off x="7696200" y="3276600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15" name="Straight Connector 10"/>
          <p:cNvCxnSpPr>
            <a:cxnSpLocks noChangeShapeType="1"/>
          </p:cNvCxnSpPr>
          <p:nvPr/>
        </p:nvCxnSpPr>
        <p:spPr bwMode="auto">
          <a:xfrm>
            <a:off x="7696200" y="2590800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16" name="Straight Connector 12"/>
          <p:cNvCxnSpPr>
            <a:cxnSpLocks noChangeShapeType="1"/>
          </p:cNvCxnSpPr>
          <p:nvPr/>
        </p:nvCxnSpPr>
        <p:spPr bwMode="auto">
          <a:xfrm>
            <a:off x="7696200" y="2971800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17" name="Straight Connector 14"/>
          <p:cNvCxnSpPr>
            <a:cxnSpLocks noChangeShapeType="1"/>
          </p:cNvCxnSpPr>
          <p:nvPr/>
        </p:nvCxnSpPr>
        <p:spPr bwMode="auto">
          <a:xfrm>
            <a:off x="7239000" y="2743200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18" name="Straight Connector 16"/>
          <p:cNvCxnSpPr>
            <a:cxnSpLocks noChangeShapeType="1"/>
          </p:cNvCxnSpPr>
          <p:nvPr/>
        </p:nvCxnSpPr>
        <p:spPr bwMode="auto">
          <a:xfrm>
            <a:off x="7391400" y="4191000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19" name="Straight Connector 18"/>
          <p:cNvCxnSpPr>
            <a:cxnSpLocks noChangeShapeType="1"/>
          </p:cNvCxnSpPr>
          <p:nvPr/>
        </p:nvCxnSpPr>
        <p:spPr bwMode="auto">
          <a:xfrm>
            <a:off x="7239000" y="3429000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 9-10_2011 Collaboration Meeting Overview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1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1697" y="0"/>
            <a:ext cx="8229600" cy="91440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sz="5400" b="1" dirty="0" smtClean="0"/>
              <a:t> </a:t>
            </a:r>
            <a:br>
              <a:rPr lang="en-US" sz="5400" b="1" dirty="0" smtClean="0"/>
            </a:b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Challenge 2- </a:t>
            </a:r>
            <a:r>
              <a:rPr lang="en-US" sz="5400" b="1" dirty="0" smtClean="0">
                <a:solidFill>
                  <a:srgbClr val="151517"/>
                </a:solidFill>
              </a:rPr>
              <a:t>Exploiting the disruptive potential (s)</a:t>
            </a:r>
            <a:r>
              <a:rPr lang="en-US" sz="5400" b="1" dirty="0">
                <a:solidFill>
                  <a:srgbClr val="151517"/>
                </a:solidFill>
              </a:rPr>
              <a:t/>
            </a:r>
            <a:br>
              <a:rPr lang="en-US" sz="5400" b="1" dirty="0">
                <a:solidFill>
                  <a:srgbClr val="151517"/>
                </a:solidFill>
              </a:rPr>
            </a:br>
            <a:r>
              <a:rPr lang="en-US" sz="5400" b="1" dirty="0" smtClean="0">
                <a:solidFill>
                  <a:srgbClr val="002060"/>
                </a:solidFill>
              </a:rPr>
              <a:t/>
            </a:r>
            <a:br>
              <a:rPr lang="en-US" sz="5400" b="1" dirty="0" smtClean="0">
                <a:solidFill>
                  <a:srgbClr val="002060"/>
                </a:solidFill>
              </a:rPr>
            </a:b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3277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A8057EE-A7E3-47A7-89E1-CDFB9D6B5DA1}" type="datetime1">
              <a:rPr lang="en-US" sz="1200" b="0" smtClean="0">
                <a:latin typeface="Arial" pitchFamily="34" charset="0"/>
              </a:rPr>
              <a:t>12/10/2011</a:t>
            </a:fld>
            <a:endParaRPr lang="en-US" sz="1200" b="0" smtClean="0">
              <a:latin typeface="Arial" pitchFamily="34" charset="0"/>
            </a:endParaRPr>
          </a:p>
        </p:txBody>
      </p:sp>
      <p:sp>
        <p:nvSpPr>
          <p:cNvPr id="3277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b="0" smtClean="0">
                <a:latin typeface="Arial" pitchFamily="34" charset="0"/>
              </a:rPr>
              <a:t>Dec 9-10_2011 Collaboration Meeting Overview</a:t>
            </a: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EA49F1-D0D2-46DA-9061-68D53CE00DA3}" type="slidenum">
              <a:rPr lang="en-US" sz="1200" b="0" smtClean="0">
                <a:latin typeface="Arial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en-US" sz="1200" b="0" smtClean="0">
              <a:latin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71600" y="1524000"/>
            <a:ext cx="2514600" cy="1295400"/>
          </a:xfrm>
          <a:prstGeom prst="roundRect">
            <a:avLst/>
          </a:prstGeom>
        </p:spPr>
        <p:txBody>
          <a:bodyPr wrap="square" rtlCol="0" anchor="ctr">
            <a:spAutoFit/>
          </a:bodyPr>
          <a:lstStyle/>
          <a:p>
            <a:pPr algn="ctr">
              <a:lnSpc>
                <a:spcPct val="85000"/>
              </a:lnSpc>
            </a:pPr>
            <a:endParaRPr lang="en-US" sz="2400" b="1" dirty="0" smtClean="0">
              <a:solidFill>
                <a:srgbClr val="151517"/>
              </a:solidFill>
            </a:endParaRPr>
          </a:p>
        </p:txBody>
      </p:sp>
      <p:pic>
        <p:nvPicPr>
          <p:cNvPr id="21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02433"/>
            <a:ext cx="5574888" cy="4212567"/>
          </a:xfrm>
        </p:spPr>
      </p:pic>
      <p:sp>
        <p:nvSpPr>
          <p:cNvPr id="2" name="TextBox 1"/>
          <p:cNvSpPr txBox="1"/>
          <p:nvPr/>
        </p:nvSpPr>
        <p:spPr>
          <a:xfrm>
            <a:off x="0" y="1981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Performance: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0960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Cost: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Can we make a truly frugal tile? (what is the limit?)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2518707"/>
            <a:ext cx="203119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DADADA">
                    <a:lumMod val="10000"/>
                  </a:srgbClr>
                </a:solidFill>
              </a:rPr>
              <a:t>(what is the </a:t>
            </a:r>
            <a:endParaRPr lang="en-US" sz="2800" b="1" dirty="0" smtClean="0">
              <a:solidFill>
                <a:srgbClr val="DADADA">
                  <a:lumMod val="10000"/>
                </a:srgbClr>
              </a:solidFill>
            </a:endParaRPr>
          </a:p>
          <a:p>
            <a:r>
              <a:rPr lang="en-US" sz="2800" b="1" dirty="0" smtClean="0">
                <a:solidFill>
                  <a:srgbClr val="DADADA">
                    <a:lumMod val="10000"/>
                  </a:srgbClr>
                </a:solidFill>
              </a:rPr>
              <a:t>limit</a:t>
            </a:r>
            <a:r>
              <a:rPr lang="en-US" sz="2800" b="1" dirty="0">
                <a:solidFill>
                  <a:srgbClr val="DADADA">
                    <a:lumMod val="10000"/>
                  </a:srgbClr>
                </a:solidFill>
              </a:rPr>
              <a:t>?)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5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296400" cy="91440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sz="5400" b="1" dirty="0" smtClean="0"/>
              <a:t> </a:t>
            </a:r>
            <a:br>
              <a:rPr lang="en-US" sz="5400" b="1" dirty="0" smtClean="0"/>
            </a:b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4800" b="1" dirty="0" smtClean="0">
                <a:solidFill>
                  <a:srgbClr val="151517"/>
                </a:solidFill>
              </a:rPr>
              <a:t>Exploiting </a:t>
            </a:r>
            <a:r>
              <a:rPr lang="en-US" sz="4800" b="1" dirty="0" smtClean="0">
                <a:solidFill>
                  <a:srgbClr val="151517"/>
                </a:solidFill>
              </a:rPr>
              <a:t>the disruptive </a:t>
            </a:r>
            <a:r>
              <a:rPr lang="en-US" sz="4800" b="1" dirty="0" smtClean="0">
                <a:solidFill>
                  <a:srgbClr val="151517"/>
                </a:solidFill>
              </a:rPr>
              <a:t>potential</a:t>
            </a:r>
            <a:r>
              <a:rPr lang="en-US" sz="5400" b="1" dirty="0">
                <a:solidFill>
                  <a:srgbClr val="151517"/>
                </a:solidFill>
              </a:rPr>
              <a:t/>
            </a:r>
            <a:br>
              <a:rPr lang="en-US" sz="5400" b="1" dirty="0">
                <a:solidFill>
                  <a:srgbClr val="151517"/>
                </a:solidFill>
              </a:rPr>
            </a:br>
            <a:r>
              <a:rPr lang="en-US" sz="5400" b="1" dirty="0" smtClean="0">
                <a:solidFill>
                  <a:srgbClr val="002060"/>
                </a:solidFill>
              </a:rPr>
              <a:t/>
            </a:r>
            <a:br>
              <a:rPr lang="en-US" sz="5400" b="1" dirty="0" smtClean="0">
                <a:solidFill>
                  <a:srgbClr val="002060"/>
                </a:solidFill>
              </a:rPr>
            </a:b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3277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A8057EE-A7E3-47A7-89E1-CDFB9D6B5DA1}" type="datetime1">
              <a:rPr lang="en-US" sz="1200" b="0" smtClean="0">
                <a:latin typeface="Arial" pitchFamily="34" charset="0"/>
              </a:rPr>
              <a:t>12/10/2011</a:t>
            </a:fld>
            <a:endParaRPr lang="en-US" sz="1200" b="0" smtClean="0">
              <a:latin typeface="Arial" pitchFamily="34" charset="0"/>
            </a:endParaRPr>
          </a:p>
        </p:txBody>
      </p:sp>
      <p:sp>
        <p:nvSpPr>
          <p:cNvPr id="3277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b="0" smtClean="0">
                <a:latin typeface="Arial" pitchFamily="34" charset="0"/>
              </a:rPr>
              <a:t>Dec 9-10_2011 Collaboration Meeting Overview</a:t>
            </a: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EA49F1-D0D2-46DA-9061-68D53CE00DA3}" type="slidenum">
              <a:rPr lang="en-US" sz="1200" b="0" smtClean="0">
                <a:latin typeface="Arial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en-US" sz="1200" b="0" smtClean="0">
              <a:latin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71600" y="1524000"/>
            <a:ext cx="2514600" cy="1295400"/>
          </a:xfrm>
          <a:prstGeom prst="roundRect">
            <a:avLst/>
          </a:prstGeom>
        </p:spPr>
        <p:txBody>
          <a:bodyPr wrap="square" rtlCol="0" anchor="ctr">
            <a:spAutoFit/>
          </a:bodyPr>
          <a:lstStyle/>
          <a:p>
            <a:pPr algn="ctr">
              <a:lnSpc>
                <a:spcPct val="85000"/>
              </a:lnSpc>
            </a:pPr>
            <a:endParaRPr lang="en-US" sz="2400" b="1" dirty="0" smtClean="0">
              <a:solidFill>
                <a:srgbClr val="151517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8382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Performance:what</a:t>
            </a:r>
            <a:r>
              <a:rPr lang="en-US" sz="2800" b="1" dirty="0" smtClean="0">
                <a:solidFill>
                  <a:srgbClr val="FF0000"/>
                </a:solidFill>
              </a:rPr>
              <a:t> is the limit?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Resolution-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b="1" dirty="0" smtClean="0"/>
              <a:t>higher ABW anodes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b="1" dirty="0" smtClean="0"/>
              <a:t>Funnel openings, smaller pores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b="1" dirty="0" smtClean="0"/>
              <a:t>Opaque cathodes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b="1" dirty="0" smtClean="0"/>
              <a:t>Higher SEY materials; structured dynodes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Cathodes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b="1" dirty="0" smtClean="0"/>
              <a:t>Higher QE multi-alkalis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b="1" dirty="0" smtClean="0"/>
              <a:t>III-V advances (e.g. </a:t>
            </a:r>
            <a:r>
              <a:rPr lang="en-US" b="1" dirty="0" err="1" smtClean="0"/>
              <a:t>WashU</a:t>
            </a:r>
            <a:r>
              <a:rPr lang="en-US" b="1" dirty="0" smtClean="0"/>
              <a:t>, UIUC)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b="1" dirty="0" smtClean="0"/>
              <a:t>New technologies (UIUC)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Other? (suggestions? This is part of the fun part)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pPr marL="914400" lvl="1" indent="-514350">
              <a:buFont typeface="+mj-lt"/>
              <a:buAutoNum type="alphaLcParenR"/>
            </a:pPr>
            <a:endParaRPr lang="en-US" b="1" dirty="0" smtClean="0"/>
          </a:p>
          <a:p>
            <a:pPr marL="914400" lvl="1" indent="-514350">
              <a:buFont typeface="+mj-lt"/>
              <a:buAutoNum type="alphaLcParenR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8366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296400" cy="91440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sz="5400" b="1" dirty="0" smtClean="0"/>
              <a:t> </a:t>
            </a:r>
            <a:br>
              <a:rPr lang="en-US" sz="5400" b="1" dirty="0" smtClean="0"/>
            </a:b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4800" b="1" dirty="0" smtClean="0">
                <a:solidFill>
                  <a:srgbClr val="151517"/>
                </a:solidFill>
              </a:rPr>
              <a:t>Exploiting </a:t>
            </a:r>
            <a:r>
              <a:rPr lang="en-US" sz="4800" b="1" dirty="0" smtClean="0">
                <a:solidFill>
                  <a:srgbClr val="151517"/>
                </a:solidFill>
              </a:rPr>
              <a:t>the disruptive </a:t>
            </a:r>
            <a:r>
              <a:rPr lang="en-US" sz="4800" b="1" dirty="0" smtClean="0">
                <a:solidFill>
                  <a:srgbClr val="151517"/>
                </a:solidFill>
              </a:rPr>
              <a:t>potential</a:t>
            </a:r>
            <a:r>
              <a:rPr lang="en-US" sz="5400" b="1" dirty="0">
                <a:solidFill>
                  <a:srgbClr val="151517"/>
                </a:solidFill>
              </a:rPr>
              <a:t/>
            </a:r>
            <a:br>
              <a:rPr lang="en-US" sz="5400" b="1" dirty="0">
                <a:solidFill>
                  <a:srgbClr val="151517"/>
                </a:solidFill>
              </a:rPr>
            </a:br>
            <a:r>
              <a:rPr lang="en-US" sz="5400" b="1" dirty="0" smtClean="0">
                <a:solidFill>
                  <a:srgbClr val="002060"/>
                </a:solidFill>
              </a:rPr>
              <a:t/>
            </a:r>
            <a:br>
              <a:rPr lang="en-US" sz="5400" b="1" dirty="0" smtClean="0">
                <a:solidFill>
                  <a:srgbClr val="002060"/>
                </a:solidFill>
              </a:rPr>
            </a:b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3277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A8057EE-A7E3-47A7-89E1-CDFB9D6B5DA1}" type="datetime1">
              <a:rPr lang="en-US" sz="1200" b="0" smtClean="0">
                <a:latin typeface="Arial" pitchFamily="34" charset="0"/>
              </a:rPr>
              <a:t>12/10/2011</a:t>
            </a:fld>
            <a:endParaRPr lang="en-US" sz="1200" b="0" smtClean="0">
              <a:latin typeface="Arial" pitchFamily="34" charset="0"/>
            </a:endParaRPr>
          </a:p>
        </p:txBody>
      </p:sp>
      <p:sp>
        <p:nvSpPr>
          <p:cNvPr id="3277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b="0" smtClean="0">
                <a:latin typeface="Arial" pitchFamily="34" charset="0"/>
              </a:rPr>
              <a:t>Dec 9-10_2011 Collaboration Meeting Overview</a:t>
            </a: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EA49F1-D0D2-46DA-9061-68D53CE00DA3}" type="slidenum">
              <a:rPr lang="en-US" sz="1200" b="0" smtClean="0">
                <a:latin typeface="Arial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en-US" sz="1200" b="0" smtClean="0">
              <a:latin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71600" y="1524000"/>
            <a:ext cx="2514600" cy="1295400"/>
          </a:xfrm>
          <a:prstGeom prst="roundRect">
            <a:avLst/>
          </a:prstGeom>
        </p:spPr>
        <p:txBody>
          <a:bodyPr wrap="square" rtlCol="0" anchor="ctr">
            <a:spAutoFit/>
          </a:bodyPr>
          <a:lstStyle/>
          <a:p>
            <a:pPr algn="ctr">
              <a:lnSpc>
                <a:spcPct val="85000"/>
              </a:lnSpc>
            </a:pPr>
            <a:endParaRPr lang="en-US" sz="2400" b="1" dirty="0" smtClean="0">
              <a:solidFill>
                <a:srgbClr val="15151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1021" y="834424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Cost: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Can we make a truly frugal tile? (what is the limit?)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Streamlining cost parts- substrates, </a:t>
            </a:r>
            <a:r>
              <a:rPr lang="en-US" b="1" dirty="0" err="1" smtClean="0"/>
              <a:t>electroding</a:t>
            </a:r>
            <a:r>
              <a:rPr lang="en-US" b="1" dirty="0" smtClean="0"/>
              <a:t>,…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Streamlining assembly costs (industrial partner(s))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Radical design changes (examples follow 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/>
              <a:t>40 micron substrates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/>
              <a:t>Single MCP plate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/>
              <a:t>  high-temp frit top seal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/>
              <a:t>SSL-style crossed anode (4 electronics channels/tile)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Quantity production (need PET, DUSEL, or </a:t>
            </a:r>
            <a:r>
              <a:rPr lang="en-US" b="1" dirty="0" err="1" smtClean="0"/>
              <a:t>equiv</a:t>
            </a:r>
            <a:r>
              <a:rPr lang="en-US" b="1" dirty="0" smtClean="0"/>
              <a:t> driver market)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87753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151517"/>
                </a:solidFill>
              </a:rPr>
              <a:t>Preamble</a:t>
            </a:r>
            <a:endParaRPr lang="en-US" sz="6000" b="1" dirty="0">
              <a:solidFill>
                <a:srgbClr val="15151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D73A-90CC-462D-97ED-9E988E4116DA}" type="datetime1">
              <a:rPr lang="en-US" smtClean="0"/>
              <a:t>12/10/2011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9287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151517"/>
                </a:solidFill>
              </a:rPr>
              <a:t>Dec 9-10_2011 Collaboration Meeting Overview</a:t>
            </a:r>
            <a:endParaRPr lang="en-US" dirty="0">
              <a:solidFill>
                <a:srgbClr val="15151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9979" y="751344"/>
            <a:ext cx="868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We have been 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moving fast and have made major and really solid  progress in all 4 areas</a:t>
            </a:r>
          </a:p>
          <a:p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However, as Howard says, “it’s crunch time”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 – 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or, as Harry says `we need to produce’.</a:t>
            </a:r>
            <a:endParaRPr lang="en-US" sz="2800" b="1" dirty="0" smtClean="0">
              <a:solidFill>
                <a:schemeClr val="accent4">
                  <a:lumMod val="10000"/>
                </a:schemeClr>
              </a:solidFill>
              <a:latin typeface="Comic Sans MS" pitchFamily="66" charset="0"/>
            </a:endParaRPr>
          </a:p>
          <a:p>
            <a:endParaRPr lang="en-US" sz="2800" b="1" dirty="0" smtClean="0">
              <a:solidFill>
                <a:schemeClr val="accent4">
                  <a:lumMod val="10000"/>
                </a:schemeClr>
              </a:solidFill>
              <a:latin typeface="Comic Sans MS" pitchFamily="66" charset="0"/>
            </a:endParaRPr>
          </a:p>
          <a:p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		</a:t>
            </a:r>
            <a:endParaRPr lang="en-US" sz="2800" b="1" dirty="0" smtClean="0">
              <a:solidFill>
                <a:schemeClr val="accent4">
                  <a:lumMod val="1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" t="8396" r="3448"/>
          <a:stretch/>
        </p:blipFill>
        <p:spPr>
          <a:xfrm>
            <a:off x="2133600" y="2667000"/>
            <a:ext cx="5139558" cy="38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5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Challenge </a:t>
            </a:r>
            <a:r>
              <a:rPr lang="en-US" sz="5400" b="1" dirty="0" smtClean="0">
                <a:solidFill>
                  <a:srgbClr val="FF0000"/>
                </a:solidFill>
              </a:rPr>
              <a:t>3-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85AF-E41A-42ED-93CB-C4C0B1BC1F94}" type="datetime1">
              <a:rPr lang="en-US" smtClean="0"/>
              <a:t>12/10/2011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Dec 9-10_2011 Collaboration Meeting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12954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</a:rPr>
              <a:t>People, Funding, Schedule, Satisfaction, and Fun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2057400"/>
            <a:ext cx="6934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We have done very well in these 2+ years- however we have a major transition in funding, organization, and goals to make- will take a lot of hard work and good will from everybody.  It’ s an immensely talented group.  Let’s go for it...</a:t>
            </a:r>
            <a:endParaRPr lang="en-US" sz="2800" b="1" dirty="0">
              <a:solidFill>
                <a:schemeClr val="accent4">
                  <a:lumMod val="10000"/>
                </a:schemeClr>
              </a:solidFill>
            </a:endParaRPr>
          </a:p>
          <a:p>
            <a:endParaRPr lang="en-US" sz="28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endParaRPr lang="en-US" sz="2800" b="1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98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C28C-11D2-4245-A10F-F0584710F58D}" type="datetime1">
              <a:rPr lang="en-US" smtClean="0"/>
              <a:t>12/10/2011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 9-10_2011 Collaboration Meeting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724" y="1066800"/>
            <a:ext cx="3783676" cy="56858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14145" y="-152400"/>
            <a:ext cx="393409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srgbClr val="002060"/>
                </a:solidFill>
                <a:ea typeface="+mj-ea"/>
                <a:cs typeface="+mj-cs"/>
              </a:rPr>
              <a:t>The End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644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151517"/>
                </a:solidFill>
              </a:rPr>
              <a:t>Slings and arrows</a:t>
            </a:r>
            <a:endParaRPr lang="en-US" sz="6000" b="1" dirty="0">
              <a:solidFill>
                <a:srgbClr val="15151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D73A-90CC-462D-97ED-9E988E4116DA}" type="datetime1">
              <a:rPr lang="en-US" smtClean="0"/>
              <a:t>12/10/2011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9287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151517"/>
                </a:solidFill>
              </a:rPr>
              <a:t>Dec 9-10_2011 Collaboration Meeting Overview</a:t>
            </a:r>
            <a:endParaRPr lang="en-US" dirty="0">
              <a:solidFill>
                <a:srgbClr val="15151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1828800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</a:rPr>
              <a:t>Insert picture of slings and arrows here…</a:t>
            </a:r>
            <a:endParaRPr lang="en-US" sz="2800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46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151517"/>
                </a:solidFill>
              </a:rPr>
              <a:t>Outline</a:t>
            </a:r>
            <a:endParaRPr lang="en-US" sz="6000" b="1" dirty="0">
              <a:solidFill>
                <a:srgbClr val="15151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2040" y="609600"/>
            <a:ext cx="9220199" cy="57912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Comic Sans MS" pitchFamily="66" charset="0"/>
              </a:rPr>
              <a:t>Defining Minimum Set of Essential and Achievable Goals for this 3</a:t>
            </a:r>
            <a:r>
              <a:rPr lang="en-US" b="1" baseline="30000" dirty="0" smtClean="0">
                <a:latin typeface="Comic Sans MS" pitchFamily="66" charset="0"/>
              </a:rPr>
              <a:t>rd</a:t>
            </a:r>
            <a:r>
              <a:rPr lang="en-US" b="1" dirty="0" smtClean="0">
                <a:latin typeface="Comic Sans MS" pitchFamily="66" charset="0"/>
              </a:rPr>
              <a:t> Year in Each of the 4 </a:t>
            </a:r>
            <a:r>
              <a:rPr lang="en-US" b="1" dirty="0" smtClean="0">
                <a:latin typeface="Comic Sans MS" pitchFamily="66" charset="0"/>
              </a:rPr>
              <a:t>areas- Godparents and Groups</a:t>
            </a:r>
            <a:endParaRPr lang="en-US" b="1" dirty="0" smtClean="0"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Comic Sans MS" pitchFamily="66" charset="0"/>
              </a:rPr>
              <a:t>Assessing resources, funding,  in each of these areas to assure success-</a:t>
            </a:r>
          </a:p>
          <a:p>
            <a:pPr marL="457200" indent="-457200">
              <a:buAutoNum type="arabicPeriod" startAt="3"/>
            </a:pPr>
            <a:r>
              <a:rPr lang="en-US" b="1" dirty="0" smtClean="0">
                <a:latin typeface="Comic Sans MS" pitchFamily="66" charset="0"/>
              </a:rPr>
              <a:t>Defining </a:t>
            </a:r>
            <a:r>
              <a:rPr lang="en-US" b="1" dirty="0" smtClean="0">
                <a:latin typeface="Comic Sans MS" pitchFamily="66" charset="0"/>
              </a:rPr>
              <a:t>collaborative efforts with industry </a:t>
            </a:r>
            <a:r>
              <a:rPr lang="en-US" b="1" dirty="0" smtClean="0">
                <a:latin typeface="Comic Sans MS" pitchFamily="66" charset="0"/>
              </a:rPr>
              <a:t>to produce detectors</a:t>
            </a:r>
            <a:endParaRPr lang="en-US" b="1" dirty="0" smtClean="0">
              <a:latin typeface="Comic Sans MS" pitchFamily="66" charset="0"/>
            </a:endParaRPr>
          </a:p>
          <a:p>
            <a:pPr marL="457200" indent="-457200">
              <a:buAutoNum type="arabicPeriod" startAt="3"/>
            </a:pPr>
            <a:r>
              <a:rPr lang="en-US" b="1" dirty="0" smtClean="0">
                <a:latin typeface="Comic Sans MS" pitchFamily="66" charset="0"/>
              </a:rPr>
              <a:t>Identifying first-adopters and identifying and establishing markets</a:t>
            </a:r>
          </a:p>
          <a:p>
            <a:pPr marL="457200" indent="-457200">
              <a:buAutoNum type="arabicPeriod" startAt="3"/>
            </a:pPr>
            <a:r>
              <a:rPr lang="en-US" b="1" dirty="0" smtClean="0">
                <a:latin typeface="Comic Sans MS" pitchFamily="66" charset="0"/>
              </a:rPr>
              <a:t>Identifying high-payoff areas for continuing and making them go</a:t>
            </a:r>
          </a:p>
          <a:p>
            <a:pPr marL="0" indent="0">
              <a:buNone/>
            </a:pPr>
            <a:endParaRPr lang="en-US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D73A-90CC-462D-97ED-9E988E4116DA}" type="datetime1">
              <a:rPr lang="en-US" smtClean="0"/>
              <a:t>12/10/2011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9287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151517"/>
                </a:solidFill>
              </a:rPr>
              <a:t>Dec 9-10_2011 Collaboration Meeting Overview</a:t>
            </a:r>
            <a:endParaRPr lang="en-US" dirty="0">
              <a:solidFill>
                <a:srgbClr val="15151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151517"/>
                </a:solidFill>
              </a:rPr>
              <a:t>Straw</a:t>
            </a:r>
            <a:r>
              <a:rPr lang="en-US" sz="4800" b="1" dirty="0" smtClean="0">
                <a:solidFill>
                  <a:srgbClr val="151517"/>
                </a:solidFill>
              </a:rPr>
              <a:t> Electronics  3</a:t>
            </a:r>
            <a:r>
              <a:rPr lang="en-US" sz="4800" b="1" baseline="30000" dirty="0" smtClean="0">
                <a:solidFill>
                  <a:srgbClr val="151517"/>
                </a:solidFill>
              </a:rPr>
              <a:t>rd</a:t>
            </a:r>
            <a:r>
              <a:rPr lang="en-US" sz="4800" b="1" dirty="0" smtClean="0">
                <a:solidFill>
                  <a:srgbClr val="151517"/>
                </a:solidFill>
              </a:rPr>
              <a:t> Year Goals</a:t>
            </a:r>
            <a:endParaRPr lang="en-US" sz="4800" b="1" dirty="0">
              <a:solidFill>
                <a:srgbClr val="15151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D73A-90CC-462D-97ED-9E988E4116DA}" type="datetime1">
              <a:rPr lang="en-US" smtClean="0"/>
              <a:t>12/10/2011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9287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151517"/>
                </a:solidFill>
              </a:rPr>
              <a:t>Dec 9-10_2011 Collaboration Meeting Overview</a:t>
            </a:r>
            <a:endParaRPr lang="en-US" dirty="0">
              <a:solidFill>
                <a:srgbClr val="15151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78326"/>
            <a:ext cx="6753699" cy="506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6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151517"/>
                </a:solidFill>
              </a:rPr>
              <a:t>Straw</a:t>
            </a:r>
            <a:r>
              <a:rPr lang="en-US" sz="4800" b="1" dirty="0" smtClean="0">
                <a:solidFill>
                  <a:srgbClr val="151517"/>
                </a:solidFill>
              </a:rPr>
              <a:t> Electronics  3</a:t>
            </a:r>
            <a:r>
              <a:rPr lang="en-US" sz="4800" b="1" baseline="30000" dirty="0" smtClean="0">
                <a:solidFill>
                  <a:srgbClr val="151517"/>
                </a:solidFill>
              </a:rPr>
              <a:t>rd</a:t>
            </a:r>
            <a:r>
              <a:rPr lang="en-US" sz="4800" b="1" dirty="0" smtClean="0">
                <a:solidFill>
                  <a:srgbClr val="151517"/>
                </a:solidFill>
              </a:rPr>
              <a:t> Year Goals</a:t>
            </a:r>
            <a:endParaRPr lang="en-US" sz="4800" b="1" dirty="0">
              <a:solidFill>
                <a:srgbClr val="15151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D73A-90CC-462D-97ED-9E988E4116DA}" type="datetime1">
              <a:rPr lang="en-US" smtClean="0"/>
              <a:t>12/10/2011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9287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151517"/>
                </a:solidFill>
              </a:rPr>
              <a:t>Dec 9-10_2011 Collaboration Meeting Overview</a:t>
            </a:r>
            <a:endParaRPr lang="en-US" dirty="0">
              <a:solidFill>
                <a:srgbClr val="15151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766" y="1600200"/>
            <a:ext cx="912823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151517"/>
                </a:solidFill>
                <a:latin typeface="Comic Sans MS" pitchFamily="66" charset="0"/>
              </a:rPr>
              <a:t> Individual boards complete (</a:t>
            </a:r>
            <a:r>
              <a:rPr lang="en-US" sz="3200" b="1" dirty="0" err="1" smtClean="0">
                <a:solidFill>
                  <a:srgbClr val="151517"/>
                </a:solidFill>
                <a:latin typeface="Comic Sans MS" pitchFamily="66" charset="0"/>
              </a:rPr>
              <a:t>UC,Hawaii</a:t>
            </a:r>
            <a:r>
              <a:rPr lang="en-US" sz="3200" b="1" dirty="0" smtClean="0">
                <a:solidFill>
                  <a:srgbClr val="151517"/>
                </a:solidFill>
                <a:latin typeface="Comic Sans MS" pitchFamily="66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151517"/>
                </a:solidFill>
                <a:latin typeface="Comic Sans MS" pitchFamily="66" charset="0"/>
              </a:rPr>
              <a:t>Vertical Slice(s)- hardware complete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151517"/>
                </a:solidFill>
                <a:latin typeface="Comic Sans MS" pitchFamily="66" charset="0"/>
              </a:rPr>
              <a:t>Vertical Slice(s)- functioning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151517"/>
                </a:solidFill>
                <a:latin typeface="Comic Sans MS" pitchFamily="66" charset="0"/>
              </a:rPr>
              <a:t>Vertical Slice </a:t>
            </a:r>
            <a:r>
              <a:rPr lang="en-US" sz="3200" b="1" dirty="0">
                <a:solidFill>
                  <a:srgbClr val="151517"/>
                </a:solidFill>
                <a:latin typeface="Comic Sans MS" pitchFamily="66" charset="0"/>
              </a:rPr>
              <a:t>-</a:t>
            </a:r>
            <a:r>
              <a:rPr lang="en-US" sz="3200" b="1" dirty="0" smtClean="0">
                <a:solidFill>
                  <a:srgbClr val="151517"/>
                </a:solidFill>
                <a:latin typeface="Comic Sans MS" pitchFamily="66" charset="0"/>
              </a:rPr>
              <a:t>Demountable data through vertical slice (ANL)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151517"/>
                </a:solidFill>
                <a:latin typeface="Comic Sans MS" pitchFamily="66" charset="0"/>
              </a:rPr>
              <a:t> Real Data through vertical slice(SSL)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151517"/>
                </a:solidFill>
                <a:latin typeface="Comic Sans MS" pitchFamily="66" charset="0"/>
              </a:rPr>
              <a:t>Assessment of front-end needs for first-adopter applications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151517"/>
                </a:solidFill>
                <a:latin typeface="Comic Sans MS" pitchFamily="66" charset="0"/>
              </a:rPr>
              <a:t>Papers and Documentation (plug-and-play)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7620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(needs discussion, dates –GP’s,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</a:rPr>
              <a:t>gp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leaders, all)</a:t>
            </a:r>
            <a:endParaRPr lang="en-US" sz="2800" b="1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51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151517"/>
                </a:solidFill>
              </a:rPr>
              <a:t>Straw</a:t>
            </a:r>
            <a:r>
              <a:rPr lang="en-US" sz="4800" b="1" dirty="0" smtClean="0">
                <a:solidFill>
                  <a:srgbClr val="151517"/>
                </a:solidFill>
              </a:rPr>
              <a:t> MCP 3</a:t>
            </a:r>
            <a:r>
              <a:rPr lang="en-US" sz="4800" b="1" baseline="30000" dirty="0" smtClean="0">
                <a:solidFill>
                  <a:srgbClr val="151517"/>
                </a:solidFill>
              </a:rPr>
              <a:t>rd</a:t>
            </a:r>
            <a:r>
              <a:rPr lang="en-US" sz="4800" b="1" dirty="0" smtClean="0">
                <a:solidFill>
                  <a:srgbClr val="151517"/>
                </a:solidFill>
              </a:rPr>
              <a:t> Year Goals</a:t>
            </a:r>
            <a:endParaRPr lang="en-US" sz="4800" b="1" dirty="0">
              <a:solidFill>
                <a:srgbClr val="15151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D73A-90CC-462D-97ED-9E988E4116DA}" type="datetime1">
              <a:rPr lang="en-US" smtClean="0"/>
              <a:t>12/10/2011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9287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151517"/>
                </a:solidFill>
              </a:rPr>
              <a:t>Dec 9-10_2011 Collaboration Meeting Overview</a:t>
            </a:r>
            <a:endParaRPr lang="en-US" dirty="0">
              <a:solidFill>
                <a:srgbClr val="15151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3248" y="1522679"/>
            <a:ext cx="8205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151517"/>
                </a:solidFill>
                <a:latin typeface="Comic Sans MS" pitchFamily="66" charset="0"/>
              </a:rPr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05000" y="999459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(needs discussion, dates)</a:t>
            </a:r>
            <a:endParaRPr lang="en-US" sz="2800" b="1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0"/>
            <a:ext cx="7391400" cy="5543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0" y="5181600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Pretty amazing, when you think about it…</a:t>
            </a:r>
            <a:endParaRPr lang="en-US" sz="2800" b="1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2246293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80,000,137 pores</a:t>
            </a:r>
            <a:endParaRPr lang="en-US" sz="2800" b="1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9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151517"/>
                </a:solidFill>
              </a:rPr>
              <a:t>Straw</a:t>
            </a:r>
            <a:r>
              <a:rPr lang="en-US" sz="4800" b="1" dirty="0" smtClean="0">
                <a:solidFill>
                  <a:srgbClr val="151517"/>
                </a:solidFill>
              </a:rPr>
              <a:t> MCP 3</a:t>
            </a:r>
            <a:r>
              <a:rPr lang="en-US" sz="4800" b="1" baseline="30000" dirty="0" smtClean="0">
                <a:solidFill>
                  <a:srgbClr val="151517"/>
                </a:solidFill>
              </a:rPr>
              <a:t>rd</a:t>
            </a:r>
            <a:r>
              <a:rPr lang="en-US" sz="4800" b="1" dirty="0" smtClean="0">
                <a:solidFill>
                  <a:srgbClr val="151517"/>
                </a:solidFill>
              </a:rPr>
              <a:t> Year Goals</a:t>
            </a:r>
            <a:endParaRPr lang="en-US" sz="4800" b="1" dirty="0">
              <a:solidFill>
                <a:srgbClr val="15151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D73A-90CC-462D-97ED-9E988E4116DA}" type="datetime1">
              <a:rPr lang="en-US" smtClean="0"/>
              <a:t>12/10/2011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9287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151517"/>
                </a:solidFill>
              </a:rPr>
              <a:t>Dec 9-10_2011 Collaboration Meeting Overview</a:t>
            </a:r>
            <a:endParaRPr lang="en-US" dirty="0">
              <a:solidFill>
                <a:srgbClr val="15151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55" y="1290459"/>
            <a:ext cx="913874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151517"/>
                </a:solidFill>
                <a:latin typeface="Comic Sans MS" pitchFamily="66" charset="0"/>
              </a:rPr>
              <a:t> Define substrate production quality; establish production, QA, flow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151517"/>
                </a:solidFill>
                <a:latin typeface="Comic Sans MS" pitchFamily="66" charset="0"/>
              </a:rPr>
              <a:t> </a:t>
            </a:r>
            <a:r>
              <a:rPr lang="en-US" sz="3200" b="1" dirty="0" smtClean="0">
                <a:solidFill>
                  <a:srgbClr val="151517"/>
                </a:solidFill>
                <a:latin typeface="Comic Sans MS" pitchFamily="66" charset="0"/>
              </a:rPr>
              <a:t>Establish reproducible uniform ALD baseline production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151517"/>
                </a:solidFill>
                <a:latin typeface="Comic Sans MS" pitchFamily="66" charset="0"/>
              </a:rPr>
              <a:t>Establish baseline </a:t>
            </a:r>
            <a:r>
              <a:rPr lang="en-US" sz="3200" b="1" dirty="0" err="1" smtClean="0">
                <a:solidFill>
                  <a:srgbClr val="151517"/>
                </a:solidFill>
                <a:latin typeface="Comic Sans MS" pitchFamily="66" charset="0"/>
              </a:rPr>
              <a:t>electroding</a:t>
            </a:r>
            <a:r>
              <a:rPr lang="en-US" sz="3200" b="1" dirty="0" smtClean="0">
                <a:solidFill>
                  <a:srgbClr val="151517"/>
                </a:solidFill>
                <a:latin typeface="Comic Sans MS" pitchFamily="66" charset="0"/>
              </a:rPr>
              <a:t> procedure(s) and flow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151517"/>
                </a:solidFill>
                <a:latin typeface="Comic Sans MS" pitchFamily="66" charset="0"/>
              </a:rPr>
              <a:t>Characterize </a:t>
            </a:r>
            <a:r>
              <a:rPr lang="en-US" sz="3200" b="1" dirty="0" smtClean="0">
                <a:solidFill>
                  <a:srgbClr val="151517"/>
                </a:solidFill>
                <a:latin typeface="Comic Sans MS" pitchFamily="66" charset="0"/>
              </a:rPr>
              <a:t>performance (testing)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>
                <a:solidFill>
                  <a:srgbClr val="151517"/>
                </a:solidFill>
                <a:latin typeface="Comic Sans MS" pitchFamily="66" charset="0"/>
              </a:rPr>
              <a:t>Lifetest</a:t>
            </a:r>
            <a:r>
              <a:rPr lang="en-US" sz="3200" b="1" dirty="0" smtClean="0">
                <a:solidFill>
                  <a:srgbClr val="151517"/>
                </a:solidFill>
                <a:latin typeface="Comic Sans MS" pitchFamily="66" charset="0"/>
              </a:rPr>
              <a:t>, </a:t>
            </a:r>
            <a:r>
              <a:rPr lang="en-US" sz="3200" b="1" dirty="0" err="1" smtClean="0">
                <a:solidFill>
                  <a:srgbClr val="151517"/>
                </a:solidFill>
                <a:latin typeface="Comic Sans MS" pitchFamily="66" charset="0"/>
              </a:rPr>
              <a:t>agressive</a:t>
            </a:r>
            <a:r>
              <a:rPr lang="en-US" sz="3200" b="1" dirty="0" smtClean="0">
                <a:solidFill>
                  <a:srgbClr val="151517"/>
                </a:solidFill>
                <a:latin typeface="Comic Sans MS" pitchFamily="66" charset="0"/>
              </a:rPr>
              <a:t> testing (robustness)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151517"/>
                </a:solidFill>
                <a:latin typeface="Comic Sans MS" pitchFamily="66" charset="0"/>
              </a:rPr>
              <a:t>Papers, documentation</a:t>
            </a:r>
          </a:p>
          <a:p>
            <a:pPr marL="514350" indent="-514350">
              <a:buFont typeface="+mj-lt"/>
              <a:buAutoNum type="arabicPeriod"/>
            </a:pPr>
            <a:endParaRPr lang="en-US" sz="3200" b="1" dirty="0" smtClean="0">
              <a:solidFill>
                <a:srgbClr val="151517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74408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(needs discussion, dates)</a:t>
            </a:r>
            <a:endParaRPr lang="en-US" sz="2800" b="1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51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151517"/>
                </a:solidFill>
              </a:rPr>
              <a:t>Straw</a:t>
            </a:r>
            <a:r>
              <a:rPr lang="en-US" sz="4800" b="1" dirty="0" smtClean="0">
                <a:solidFill>
                  <a:srgbClr val="151517"/>
                </a:solidFill>
              </a:rPr>
              <a:t> Photocathode  3</a:t>
            </a:r>
            <a:r>
              <a:rPr lang="en-US" sz="4800" b="1" baseline="30000" dirty="0" smtClean="0">
                <a:solidFill>
                  <a:srgbClr val="151517"/>
                </a:solidFill>
              </a:rPr>
              <a:t>rd</a:t>
            </a:r>
            <a:r>
              <a:rPr lang="en-US" sz="4800" b="1" dirty="0" smtClean="0">
                <a:solidFill>
                  <a:srgbClr val="151517"/>
                </a:solidFill>
              </a:rPr>
              <a:t> Year Goals</a:t>
            </a:r>
            <a:endParaRPr lang="en-US" sz="4800" b="1" dirty="0">
              <a:solidFill>
                <a:srgbClr val="15151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D73A-90CC-462D-97ED-9E988E4116DA}" type="datetime1">
              <a:rPr lang="en-US" smtClean="0"/>
              <a:t>12/10/2011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9287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151517"/>
                </a:solidFill>
              </a:rPr>
              <a:t>Dec 9-10_2011 Collaboration Meeting Overview</a:t>
            </a:r>
            <a:endParaRPr lang="en-US" dirty="0">
              <a:solidFill>
                <a:srgbClr val="15151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51" y="990600"/>
            <a:ext cx="6951771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2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84A3FF"/>
      </a:dk1>
      <a:lt1>
        <a:srgbClr val="FFFFFF"/>
      </a:lt1>
      <a:dk2>
        <a:srgbClr val="84A3FF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002060"/>
          </a:solidFill>
        </a:ln>
      </a:spPr>
      <a:bodyPr wrap="square" rtlCol="0" anchor="ctr">
        <a:spAutoFit/>
      </a:bodyPr>
      <a:lstStyle>
        <a:defPPr algn="ctr">
          <a:lnSpc>
            <a:spcPct val="85000"/>
          </a:lnSpc>
          <a:defRPr sz="2400" b="1" dirty="0" smtClean="0">
            <a:solidFill>
              <a:srgbClr val="151517"/>
            </a:solidFill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sz="2800" b="1" dirty="0" err="1" smtClean="0">
            <a:solidFill>
              <a:schemeClr val="accent4">
                <a:lumMod val="1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5343</TotalTime>
  <Words>1035</Words>
  <Application>Microsoft Office PowerPoint</Application>
  <PresentationFormat>On-screen Show (4:3)</PresentationFormat>
  <Paragraphs>207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The 3rd-year Goals</vt:lpstr>
      <vt:lpstr>Preamble</vt:lpstr>
      <vt:lpstr>Slings and arrows</vt:lpstr>
      <vt:lpstr>Outline</vt:lpstr>
      <vt:lpstr>Straw Electronics  3rd Year Goals</vt:lpstr>
      <vt:lpstr>Straw Electronics  3rd Year Goals</vt:lpstr>
      <vt:lpstr>Straw MCP 3rd Year Goals</vt:lpstr>
      <vt:lpstr>Straw MCP 3rd Year Goals</vt:lpstr>
      <vt:lpstr>Straw Photocathode  3rd Year Goals</vt:lpstr>
      <vt:lpstr>Straw Photocathode  3rd Year Goals</vt:lpstr>
      <vt:lpstr>Straw Packaging  3rd Year Goals</vt:lpstr>
      <vt:lpstr>    </vt:lpstr>
      <vt:lpstr>Straw Packaging  3rd Year Goals</vt:lpstr>
      <vt:lpstr>Straw Packaging  3rd Year Goals</vt:lpstr>
      <vt:lpstr>First Adopters</vt:lpstr>
      <vt:lpstr>Parallel Efforts on Specific Applications</vt:lpstr>
      <vt:lpstr>    Challenge 2- Exploiting the disruptive potential (s)  </vt:lpstr>
      <vt:lpstr>   Exploiting the disruptive potential  </vt:lpstr>
      <vt:lpstr>   Exploiting the disruptive potential  </vt:lpstr>
      <vt:lpstr>Challenge 3-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frisch</dc:creator>
  <cp:lastModifiedBy>frisch</cp:lastModifiedBy>
  <cp:revision>241</cp:revision>
  <dcterms:created xsi:type="dcterms:W3CDTF">2011-10-07T14:54:54Z</dcterms:created>
  <dcterms:modified xsi:type="dcterms:W3CDTF">2011-12-10T13:01:47Z</dcterms:modified>
</cp:coreProperties>
</file>