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57" r:id="rId2"/>
    <p:sldId id="358" r:id="rId3"/>
    <p:sldId id="349" r:id="rId4"/>
    <p:sldId id="365" r:id="rId5"/>
    <p:sldId id="354" r:id="rId6"/>
    <p:sldId id="371" r:id="rId7"/>
    <p:sldId id="433" r:id="rId8"/>
    <p:sldId id="420" r:id="rId9"/>
    <p:sldId id="443" r:id="rId10"/>
    <p:sldId id="434" r:id="rId11"/>
    <p:sldId id="435" r:id="rId12"/>
    <p:sldId id="415" r:id="rId13"/>
    <p:sldId id="425" r:id="rId14"/>
    <p:sldId id="430" r:id="rId15"/>
    <p:sldId id="445" r:id="rId16"/>
    <p:sldId id="431" r:id="rId17"/>
    <p:sldId id="440" r:id="rId18"/>
    <p:sldId id="441" r:id="rId19"/>
    <p:sldId id="442" r:id="rId20"/>
    <p:sldId id="428" r:id="rId21"/>
    <p:sldId id="444" r:id="rId22"/>
    <p:sldId id="451" r:id="rId23"/>
    <p:sldId id="446" r:id="rId24"/>
    <p:sldId id="447" r:id="rId25"/>
    <p:sldId id="448" r:id="rId26"/>
    <p:sldId id="449" r:id="rId27"/>
    <p:sldId id="450" r:id="rId28"/>
    <p:sldId id="432" r:id="rId29"/>
    <p:sldId id="452" r:id="rId30"/>
    <p:sldId id="453" r:id="rId31"/>
    <p:sldId id="454" r:id="rId32"/>
    <p:sldId id="410" r:id="rId33"/>
    <p:sldId id="436" r:id="rId34"/>
    <p:sldId id="437" r:id="rId35"/>
    <p:sldId id="455" r:id="rId36"/>
    <p:sldId id="438" r:id="rId37"/>
    <p:sldId id="43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5pPr>
    <a:lvl6pPr marL="2286000" algn="l" defTabSz="457200" rtl="0" eaLnBrk="1" latinLnBrk="0" hangingPunct="1"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6pPr>
    <a:lvl7pPr marL="2743200" algn="l" defTabSz="457200" rtl="0" eaLnBrk="1" latinLnBrk="0" hangingPunct="1"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7pPr>
    <a:lvl8pPr marL="3200400" algn="l" defTabSz="457200" rtl="0" eaLnBrk="1" latinLnBrk="0" hangingPunct="1"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8pPr>
    <a:lvl9pPr marL="3657600" algn="l" defTabSz="457200" rtl="0" eaLnBrk="1" latinLnBrk="0" hangingPunct="1">
      <a:defRPr kumimoji="1" sz="3000" kern="1200">
        <a:solidFill>
          <a:srgbClr val="FFFF00"/>
        </a:solidFill>
        <a:latin typeface="Arial" pitchFamily="-3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C8FF91"/>
    <a:srgbClr val="D23D11"/>
    <a:srgbClr val="00FFFF"/>
    <a:srgbClr val="E94909"/>
    <a:srgbClr val="883320"/>
    <a:srgbClr val="EB4F00"/>
    <a:srgbClr val="FFC700"/>
    <a:srgbClr val="FEFFE1"/>
    <a:srgbClr val="8A34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156" d="100"/>
          <a:sy n="156" d="100"/>
        </p:scale>
        <p:origin x="-8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2888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cphate:Projects:Argonne:Detector_Builds:MCP145_GainVolt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waldsiegmund:DOCUMENTS:Research:Argonne%20DOE:MCP%20Info:20um%20INCOM%20batch%202:12317-120-117:Gain_v_Voltage_Chem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waldsiegmund:DOCUMENTS:Research:Argonne%20DOE:MCP%20Info:20um%20INCOM%20batch%202:ANL%20164-163:MCP%20164_163%20Lifetest:01_Pre-Bake_Data_Acq:05_Gain_vs_Voltage:Gain_v_Voltage_2011090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waldsiegmund:DOCUMENTS:Research:Argonne%20DOE:MCP%20Info:20um%20INCOM%20batch%202:ANL%20164-163:MCP%20164_163%20Lifetest:MCP%20164_163%20Lifetest%20PC:04_Scrub:03_GainVsVoltage3:Gain_v_Voltage_201112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"Gain" vs. Voltage, ALD MCP 145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54701079031788"/>
          <c:y val="0.129869009429377"/>
          <c:w val="0.794367162438028"/>
          <c:h val="0.704433751336637"/>
        </c:manualLayout>
      </c:layout>
      <c:scatterChart>
        <c:scatterStyle val="lineMarker"/>
        <c:ser>
          <c:idx val="0"/>
          <c:order val="0"/>
          <c:tx>
            <c:strRef>
              <c:f>'Gain vs. Voltage'!$B$7</c:f>
              <c:strCache>
                <c:ptCount val="1"/>
                <c:pt idx="0">
                  <c:v>MCP 145 (1 lamp)</c:v>
                </c:pt>
              </c:strCache>
            </c:strRef>
          </c:tx>
          <c:spPr>
            <a:ln w="12700" cap="rnd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pPr>
              <a:noFill/>
              <a:ln w="12700" cap="rnd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marker>
          <c:xVal>
            <c:numRef>
              <c:f>'Gain vs. Voltage'!$A$9:$A$21</c:f>
              <c:numCache>
                <c:formatCode>General</c:formatCode>
                <c:ptCount val="13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  <c:pt idx="6">
                  <c:v>600.0</c:v>
                </c:pt>
                <c:pt idx="7">
                  <c:v>700.0</c:v>
                </c:pt>
                <c:pt idx="8">
                  <c:v>800.0</c:v>
                </c:pt>
                <c:pt idx="9">
                  <c:v>900.0</c:v>
                </c:pt>
                <c:pt idx="10">
                  <c:v>1000.0</c:v>
                </c:pt>
                <c:pt idx="11">
                  <c:v>1050.0</c:v>
                </c:pt>
                <c:pt idx="12">
                  <c:v>1100.0</c:v>
                </c:pt>
              </c:numCache>
            </c:numRef>
          </c:xVal>
          <c:yVal>
            <c:numRef>
              <c:f>'Gain vs. Voltage'!$C$9:$C$21</c:f>
              <c:numCache>
                <c:formatCode>0.00E+00</c:formatCode>
                <c:ptCount val="13"/>
                <c:pt idx="0">
                  <c:v>1.0E-5</c:v>
                </c:pt>
                <c:pt idx="1">
                  <c:v>0.00201</c:v>
                </c:pt>
                <c:pt idx="2">
                  <c:v>0.00401</c:v>
                </c:pt>
                <c:pt idx="3">
                  <c:v>0.00900999999999999</c:v>
                </c:pt>
                <c:pt idx="4">
                  <c:v>0.02101</c:v>
                </c:pt>
                <c:pt idx="5">
                  <c:v>0.06501</c:v>
                </c:pt>
                <c:pt idx="6">
                  <c:v>0.33601</c:v>
                </c:pt>
                <c:pt idx="7">
                  <c:v>2.62601</c:v>
                </c:pt>
                <c:pt idx="8">
                  <c:v>19.33601</c:v>
                </c:pt>
                <c:pt idx="9">
                  <c:v>127.93601</c:v>
                </c:pt>
                <c:pt idx="10">
                  <c:v>798.9360099999991</c:v>
                </c:pt>
                <c:pt idx="11">
                  <c:v>1848.93601</c:v>
                </c:pt>
                <c:pt idx="12">
                  <c:v>4039.93601</c:v>
                </c:pt>
              </c:numCache>
            </c:numRef>
          </c:yVal>
        </c:ser>
        <c:ser>
          <c:idx val="1"/>
          <c:order val="1"/>
          <c:tx>
            <c:strRef>
              <c:f>'Gain vs. Voltage'!$E$7:$F$7</c:f>
              <c:strCache>
                <c:ptCount val="1"/>
                <c:pt idx="0">
                  <c:v>MCP 103 (2 lamps)</c:v>
                </c:pt>
              </c:strCache>
            </c:strRef>
          </c:tx>
          <c:spPr>
            <a:ln w="127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pPr>
              <a:noFill/>
              <a:ln w="127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marker>
          <c:xVal>
            <c:numRef>
              <c:f>'Gain vs. Voltage'!$D$10:$D$18</c:f>
              <c:numCache>
                <c:formatCode>General</c:formatCode>
                <c:ptCount val="9"/>
                <c:pt idx="0">
                  <c:v>500.0</c:v>
                </c:pt>
                <c:pt idx="1">
                  <c:v>600.0</c:v>
                </c:pt>
                <c:pt idx="2">
                  <c:v>700.0</c:v>
                </c:pt>
                <c:pt idx="3">
                  <c:v>750.0</c:v>
                </c:pt>
                <c:pt idx="4">
                  <c:v>800.0</c:v>
                </c:pt>
                <c:pt idx="5">
                  <c:v>850.0</c:v>
                </c:pt>
                <c:pt idx="6">
                  <c:v>900.0</c:v>
                </c:pt>
                <c:pt idx="7">
                  <c:v>950.0</c:v>
                </c:pt>
                <c:pt idx="8">
                  <c:v>1000.0</c:v>
                </c:pt>
              </c:numCache>
            </c:numRef>
          </c:xVal>
          <c:yVal>
            <c:numRef>
              <c:f>'Gain vs. Voltage'!$F$10:$F$18</c:f>
              <c:numCache>
                <c:formatCode>0.00E+00</c:formatCode>
                <c:ptCount val="9"/>
                <c:pt idx="0">
                  <c:v>0.05001</c:v>
                </c:pt>
                <c:pt idx="1">
                  <c:v>0.25001</c:v>
                </c:pt>
                <c:pt idx="2">
                  <c:v>1.95001</c:v>
                </c:pt>
                <c:pt idx="3">
                  <c:v>5.25001</c:v>
                </c:pt>
                <c:pt idx="4">
                  <c:v>14.25001</c:v>
                </c:pt>
                <c:pt idx="5">
                  <c:v>42.65001000000001</c:v>
                </c:pt>
                <c:pt idx="6">
                  <c:v>101.15001</c:v>
                </c:pt>
                <c:pt idx="7">
                  <c:v>232.85001</c:v>
                </c:pt>
                <c:pt idx="8">
                  <c:v>402.65001</c:v>
                </c:pt>
              </c:numCache>
            </c:numRef>
          </c:yVal>
        </c:ser>
        <c:axId val="470453720"/>
        <c:axId val="101960744"/>
      </c:scatterChart>
      <c:valAx>
        <c:axId val="470453720"/>
        <c:scaling>
          <c:orientation val="minMax"/>
          <c:max val="1200.0"/>
          <c:min val="20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MCP HV (volts)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crossAx val="101960744"/>
        <c:crossesAt val="0.01"/>
        <c:crossBetween val="midCat"/>
      </c:valAx>
      <c:valAx>
        <c:axId val="101960744"/>
        <c:scaling>
          <c:logBase val="10.0"/>
          <c:orientation val="minMax"/>
          <c:min val="0.01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Corrected Photocurrent (nA)</a:t>
                </a:r>
              </a:p>
            </c:rich>
          </c:tx>
          <c:layout/>
        </c:title>
        <c:numFmt formatCode="General" sourceLinked="0"/>
        <c:majorTickMark val="in"/>
        <c:minorTickMark val="in"/>
        <c:tickLblPos val="nextTo"/>
        <c:crossAx val="470453720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l"/>
      <c:layout>
        <c:manualLayout>
          <c:xMode val="edge"/>
          <c:yMode val="edge"/>
          <c:x val="0.180555555555556"/>
          <c:y val="0.158477143482065"/>
          <c:w val="0.31776119130942"/>
          <c:h val="0.119436132983377"/>
        </c:manualLayout>
      </c:layout>
      <c:spPr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</c:chart>
  <c:spPr>
    <a:solidFill>
      <a:schemeClr val="bg1">
        <a:lumMod val="60000"/>
        <a:lumOff val="40000"/>
      </a:schemeClr>
    </a:solidFill>
    <a:ln>
      <a:noFill/>
    </a:ln>
  </c:spPr>
  <c:txPr>
    <a:bodyPr/>
    <a:lstStyle/>
    <a:p>
      <a:pPr>
        <a:defRPr sz="1200" b="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Chem-3 MCP gains</a:t>
            </a:r>
          </a:p>
        </c:rich>
      </c:tx>
      <c:layout>
        <c:manualLayout>
          <c:xMode val="edge"/>
          <c:yMode val="edge"/>
          <c:x val="0.166520364495148"/>
          <c:y val="0.0166666666666667"/>
        </c:manualLayout>
      </c:layout>
    </c:title>
    <c:plotArea>
      <c:layout>
        <c:manualLayout>
          <c:layoutTarget val="inner"/>
          <c:xMode val="edge"/>
          <c:yMode val="edge"/>
          <c:x val="0.121046361897873"/>
          <c:y val="0.105441732283465"/>
          <c:w val="0.825682990043782"/>
          <c:h val="0.755605249343835"/>
        </c:manualLayout>
      </c:layout>
      <c:scatterChart>
        <c:scatterStyle val="lineMarker"/>
        <c:ser>
          <c:idx val="4"/>
          <c:order val="0"/>
          <c:spPr>
            <a:ln w="12700">
              <a:solidFill>
                <a:srgbClr val="800080"/>
              </a:solidFill>
            </a:ln>
          </c:spPr>
          <c:marker>
            <c:symbol val="square"/>
            <c:size val="5"/>
            <c:spPr>
              <a:noFill/>
              <a:ln w="9525">
                <a:solidFill>
                  <a:srgbClr val="800080"/>
                </a:solidFill>
              </a:ln>
            </c:spPr>
          </c:marker>
          <c:xVal>
            <c:numRef>
              <c:f>'Chem-3'!$B$4:$B$10</c:f>
              <c:numCache>
                <c:formatCode>General</c:formatCode>
                <c:ptCount val="7"/>
                <c:pt idx="0">
                  <c:v>850.0</c:v>
                </c:pt>
                <c:pt idx="1">
                  <c:v>875.0</c:v>
                </c:pt>
                <c:pt idx="2">
                  <c:v>900.0</c:v>
                </c:pt>
                <c:pt idx="3">
                  <c:v>925.0</c:v>
                </c:pt>
                <c:pt idx="4">
                  <c:v>950.0</c:v>
                </c:pt>
                <c:pt idx="5">
                  <c:v>975.0</c:v>
                </c:pt>
                <c:pt idx="6">
                  <c:v>1000.0</c:v>
                </c:pt>
              </c:numCache>
            </c:numRef>
          </c:xVal>
          <c:yVal>
            <c:numRef>
              <c:f>'Chem-3'!$E$4:$E$10</c:f>
              <c:numCache>
                <c:formatCode>0.00E+00</c:formatCode>
                <c:ptCount val="7"/>
                <c:pt idx="0">
                  <c:v>1.27551E6</c:v>
                </c:pt>
                <c:pt idx="1">
                  <c:v>2.55102E6</c:v>
                </c:pt>
                <c:pt idx="2">
                  <c:v>4.464285E6</c:v>
                </c:pt>
                <c:pt idx="3">
                  <c:v>7.015305E6</c:v>
                </c:pt>
                <c:pt idx="4">
                  <c:v>9.566325E6</c:v>
                </c:pt>
                <c:pt idx="5">
                  <c:v>1.27551E7</c:v>
                </c:pt>
                <c:pt idx="6">
                  <c:v>1.658163E7</c:v>
                </c:pt>
              </c:numCache>
            </c:numRef>
          </c:yVal>
        </c:ser>
        <c:axId val="73564328"/>
        <c:axId val="73549384"/>
      </c:scatterChart>
      <c:valAx>
        <c:axId val="73564328"/>
        <c:scaling>
          <c:orientation val="minMax"/>
          <c:min val="80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Voltage per MCP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spPr>
          <a:ln w="12700">
            <a:noFill/>
          </a:ln>
        </c:spPr>
        <c:crossAx val="73549384"/>
        <c:crosses val="autoZero"/>
        <c:crossBetween val="midCat"/>
      </c:valAx>
      <c:valAx>
        <c:axId val="73549384"/>
        <c:scaling>
          <c:logBase val="10.0"/>
          <c:orientation val="minMax"/>
          <c:max val="1.0E8"/>
          <c:min val="100000.0"/>
        </c:scaling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</a:t>
                </a:r>
              </a:p>
            </c:rich>
          </c:tx>
          <c:layout/>
          <c:spPr>
            <a:ln>
              <a:solidFill>
                <a:srgbClr val="000000"/>
              </a:solidFill>
            </a:ln>
          </c:spPr>
        </c:title>
        <c:numFmt formatCode="0E+0" sourceLinked="0"/>
        <c:majorTickMark val="in"/>
        <c:minorTickMark val="in"/>
        <c:tickLblPos val="nextTo"/>
        <c:spPr>
          <a:ln w="12700">
            <a:solidFill>
              <a:srgbClr val="000000"/>
            </a:solidFill>
          </a:ln>
        </c:spPr>
        <c:crossAx val="73564328"/>
        <c:crosses val="autoZero"/>
        <c:crossBetween val="midCat"/>
      </c:valAx>
      <c:spPr>
        <a:ln w="12700">
          <a:solidFill>
            <a:srgbClr val="000000"/>
          </a:solidFill>
        </a:ln>
      </c:spPr>
    </c:plotArea>
    <c:plotVisOnly val="1"/>
  </c:chart>
  <c:spPr>
    <a:ln>
      <a:noFill/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Gain vs. Voltage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GvV_0_07C_cm2!$K$3</c:f>
              <c:strCache>
                <c:ptCount val="1"/>
                <c:pt idx="0">
                  <c:v>Gain</c:v>
                </c:pt>
              </c:strCache>
            </c:strRef>
          </c:tx>
          <c:spPr>
            <a:ln w="15875">
              <a:solidFill>
                <a:srgbClr val="000000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GvV_0_07C_cm2!$C$4:$C$22</c:f>
              <c:numCache>
                <c:formatCode>General</c:formatCode>
                <c:ptCount val="19"/>
                <c:pt idx="0">
                  <c:v>2250.0</c:v>
                </c:pt>
                <c:pt idx="1">
                  <c:v>2200.0</c:v>
                </c:pt>
                <c:pt idx="2">
                  <c:v>2150.0</c:v>
                </c:pt>
                <c:pt idx="3">
                  <c:v>2100.0</c:v>
                </c:pt>
                <c:pt idx="4">
                  <c:v>2050.0</c:v>
                </c:pt>
                <c:pt idx="5">
                  <c:v>2000.0</c:v>
                </c:pt>
                <c:pt idx="6">
                  <c:v>2000.0</c:v>
                </c:pt>
                <c:pt idx="7">
                  <c:v>1950.0</c:v>
                </c:pt>
                <c:pt idx="8">
                  <c:v>1900.0</c:v>
                </c:pt>
                <c:pt idx="9">
                  <c:v>1850.0</c:v>
                </c:pt>
                <c:pt idx="10">
                  <c:v>1800.0</c:v>
                </c:pt>
                <c:pt idx="11">
                  <c:v>1750.0</c:v>
                </c:pt>
                <c:pt idx="12">
                  <c:v>1700.0</c:v>
                </c:pt>
                <c:pt idx="13">
                  <c:v>1650.0</c:v>
                </c:pt>
                <c:pt idx="14">
                  <c:v>1650.0</c:v>
                </c:pt>
                <c:pt idx="15">
                  <c:v>1600.0</c:v>
                </c:pt>
                <c:pt idx="16">
                  <c:v>1550.0</c:v>
                </c:pt>
                <c:pt idx="17">
                  <c:v>1500.0</c:v>
                </c:pt>
                <c:pt idx="18">
                  <c:v>1450.0</c:v>
                </c:pt>
              </c:numCache>
            </c:numRef>
          </c:xVal>
          <c:yVal>
            <c:numRef>
              <c:f>GvV_0_07C_cm2!$K$4:$K$22</c:f>
              <c:numCache>
                <c:formatCode>0.00E+00</c:formatCode>
                <c:ptCount val="19"/>
                <c:pt idx="0">
                  <c:v>1.46041666666667E7</c:v>
                </c:pt>
                <c:pt idx="1">
                  <c:v>1.10588621521863E7</c:v>
                </c:pt>
                <c:pt idx="2">
                  <c:v>7.26476433844406E6</c:v>
                </c:pt>
                <c:pt idx="3">
                  <c:v>5.4983319136854E6</c:v>
                </c:pt>
                <c:pt idx="4">
                  <c:v>4.03045144804089E6</c:v>
                </c:pt>
                <c:pt idx="5">
                  <c:v>2.78648495173197E6</c:v>
                </c:pt>
                <c:pt idx="7">
                  <c:v>2.01121894054919E6</c:v>
                </c:pt>
                <c:pt idx="8">
                  <c:v>1.47449631742264E6</c:v>
                </c:pt>
                <c:pt idx="9">
                  <c:v>934791.901945396</c:v>
                </c:pt>
                <c:pt idx="10">
                  <c:v>654503.4209793123</c:v>
                </c:pt>
                <c:pt idx="11">
                  <c:v>299670.1312456533</c:v>
                </c:pt>
                <c:pt idx="12">
                  <c:v>124042.5617892455</c:v>
                </c:pt>
                <c:pt idx="13">
                  <c:v>52181.3661373028</c:v>
                </c:pt>
                <c:pt idx="15">
                  <c:v>20552.07344526612</c:v>
                </c:pt>
                <c:pt idx="16">
                  <c:v>7593.81696791189</c:v>
                </c:pt>
                <c:pt idx="17">
                  <c:v>2953.92513247215</c:v>
                </c:pt>
                <c:pt idx="18">
                  <c:v>1031.087074542165</c:v>
                </c:pt>
              </c:numCache>
            </c:numRef>
          </c:yVal>
        </c:ser>
        <c:axId val="73600760"/>
        <c:axId val="73607784"/>
      </c:scatterChart>
      <c:valAx>
        <c:axId val="73600760"/>
        <c:scaling>
          <c:orientation val="minMax"/>
          <c:min val="100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MCP Voltage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spPr>
          <a:ln>
            <a:noFill/>
          </a:ln>
        </c:spPr>
        <c:crossAx val="73607784"/>
        <c:crosses val="autoZero"/>
        <c:crossBetween val="midCat"/>
      </c:valAx>
      <c:valAx>
        <c:axId val="73607784"/>
        <c:scaling>
          <c:logBase val="10.0"/>
          <c:orientation val="minMax"/>
          <c:max val="1.0E8"/>
          <c:min val="100.0"/>
        </c:scaling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</a:t>
                </a:r>
              </a:p>
            </c:rich>
          </c:tx>
          <c:layout/>
        </c:title>
        <c:numFmt formatCode="0E+0" sourceLinked="0"/>
        <c:majorTickMark val="in"/>
        <c:minorTickMark val="in"/>
        <c:tickLblPos val="nextTo"/>
        <c:spPr>
          <a:ln>
            <a:noFill/>
          </a:ln>
        </c:spPr>
        <c:crossAx val="73600760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</c:chart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MCPs 164/163 Life Test - Gain vs. Voltage</a:t>
            </a:r>
          </a:p>
        </c:rich>
      </c:tx>
      <c:layout>
        <c:manualLayout>
          <c:xMode val="edge"/>
          <c:yMode val="edge"/>
          <c:x val="0.166520364495148"/>
          <c:y val="0.0166666666666667"/>
        </c:manualLayout>
      </c:layout>
    </c:title>
    <c:plotArea>
      <c:layout>
        <c:manualLayout>
          <c:layoutTarget val="inner"/>
          <c:xMode val="edge"/>
          <c:yMode val="edge"/>
          <c:x val="0.121046361897873"/>
          <c:y val="0.105441732283465"/>
          <c:w val="0.815664212918908"/>
          <c:h val="0.747144544431946"/>
        </c:manualLayout>
      </c:layout>
      <c:scatterChart>
        <c:scatterStyle val="lineMarker"/>
        <c:ser>
          <c:idx val="0"/>
          <c:order val="0"/>
          <c:tx>
            <c:v>Post-Bake</c:v>
          </c:tx>
          <c:spPr>
            <a:ln w="12700">
              <a:solidFill>
                <a:srgbClr val="660066"/>
              </a:solidFill>
            </a:ln>
          </c:spPr>
          <c:marker>
            <c:spPr>
              <a:noFill/>
              <a:ln w="12700">
                <a:solidFill>
                  <a:schemeClr val="tx1"/>
                </a:solidFill>
              </a:ln>
            </c:spPr>
          </c:marker>
          <c:xVal>
            <c:numRef>
              <c:f>'GvV-postBake'!$C$4:$C$19</c:f>
              <c:numCache>
                <c:formatCode>General</c:formatCode>
                <c:ptCount val="16"/>
                <c:pt idx="0">
                  <c:v>2000.0</c:v>
                </c:pt>
                <c:pt idx="1">
                  <c:v>1950.0</c:v>
                </c:pt>
                <c:pt idx="2">
                  <c:v>1900.0</c:v>
                </c:pt>
                <c:pt idx="3">
                  <c:v>1850.0</c:v>
                </c:pt>
                <c:pt idx="4">
                  <c:v>1800.0</c:v>
                </c:pt>
                <c:pt idx="5">
                  <c:v>1750.0</c:v>
                </c:pt>
                <c:pt idx="6">
                  <c:v>1700.0</c:v>
                </c:pt>
                <c:pt idx="7">
                  <c:v>1650.0</c:v>
                </c:pt>
                <c:pt idx="8">
                  <c:v>1650.0</c:v>
                </c:pt>
                <c:pt idx="9">
                  <c:v>1600.0</c:v>
                </c:pt>
                <c:pt idx="10">
                  <c:v>1550.0</c:v>
                </c:pt>
                <c:pt idx="11">
                  <c:v>1500.0</c:v>
                </c:pt>
                <c:pt idx="12">
                  <c:v>1450.0</c:v>
                </c:pt>
                <c:pt idx="13">
                  <c:v>1400.0</c:v>
                </c:pt>
                <c:pt idx="14">
                  <c:v>1350.0</c:v>
                </c:pt>
                <c:pt idx="15">
                  <c:v>1300.0</c:v>
                </c:pt>
              </c:numCache>
            </c:numRef>
          </c:xVal>
          <c:yVal>
            <c:numRef>
              <c:f>'GvV-postBake'!$K$4:$K$19</c:f>
              <c:numCache>
                <c:formatCode>0.00E+00</c:formatCode>
                <c:ptCount val="16"/>
                <c:pt idx="0">
                  <c:v>1.46089277740567E7</c:v>
                </c:pt>
                <c:pt idx="1">
                  <c:v>1.02661615315919E7</c:v>
                </c:pt>
                <c:pt idx="2">
                  <c:v>6.99185365036839E6</c:v>
                </c:pt>
                <c:pt idx="3">
                  <c:v>5.16513451663318E6</c:v>
                </c:pt>
                <c:pt idx="4">
                  <c:v>3.7175457691449E6</c:v>
                </c:pt>
                <c:pt idx="5">
                  <c:v>2.61462100915383E6</c:v>
                </c:pt>
                <c:pt idx="6">
                  <c:v>1.64956184416164E6</c:v>
                </c:pt>
                <c:pt idx="7">
                  <c:v>1.02916666666667E6</c:v>
                </c:pt>
                <c:pt idx="8">
                  <c:v>1.02916666666667E6</c:v>
                </c:pt>
                <c:pt idx="9">
                  <c:v>744558.097815074</c:v>
                </c:pt>
                <c:pt idx="10">
                  <c:v>475897.4229077516</c:v>
                </c:pt>
                <c:pt idx="11">
                  <c:v>306604.3948839593</c:v>
                </c:pt>
                <c:pt idx="12">
                  <c:v>153259.2608044374</c:v>
                </c:pt>
                <c:pt idx="13">
                  <c:v>70452.88840149556</c:v>
                </c:pt>
                <c:pt idx="14">
                  <c:v>22854.55878321195</c:v>
                </c:pt>
                <c:pt idx="15">
                  <c:v>7029.340946205286</c:v>
                </c:pt>
              </c:numCache>
            </c:numRef>
          </c:yVal>
        </c:ser>
        <c:ser>
          <c:idx val="1"/>
          <c:order val="1"/>
          <c:tx>
            <c:v>Pre-Bake</c:v>
          </c:tx>
          <c:spPr>
            <a:ln w="12700">
              <a:solidFill>
                <a:srgbClr val="C00000"/>
              </a:solidFill>
            </a:ln>
          </c:spPr>
          <c:marker>
            <c:symbol val="circle"/>
            <c:size val="4"/>
            <c:spPr>
              <a:noFill/>
              <a:ln w="12700">
                <a:solidFill>
                  <a:srgbClr val="C00000"/>
                </a:solidFill>
              </a:ln>
            </c:spPr>
          </c:marker>
          <c:xVal>
            <c:numRef>
              <c:f>'GvV-preBake'!$C$4:$C$22</c:f>
              <c:numCache>
                <c:formatCode>General</c:formatCode>
                <c:ptCount val="19"/>
                <c:pt idx="0">
                  <c:v>2250.0</c:v>
                </c:pt>
                <c:pt idx="1">
                  <c:v>2200.0</c:v>
                </c:pt>
                <c:pt idx="2">
                  <c:v>2150.0</c:v>
                </c:pt>
                <c:pt idx="3">
                  <c:v>2100.0</c:v>
                </c:pt>
                <c:pt idx="4">
                  <c:v>2050.0</c:v>
                </c:pt>
                <c:pt idx="5">
                  <c:v>2000.0</c:v>
                </c:pt>
                <c:pt idx="6">
                  <c:v>2000.0</c:v>
                </c:pt>
                <c:pt idx="7">
                  <c:v>1950.0</c:v>
                </c:pt>
                <c:pt idx="8">
                  <c:v>1900.0</c:v>
                </c:pt>
                <c:pt idx="9">
                  <c:v>1850.0</c:v>
                </c:pt>
                <c:pt idx="10">
                  <c:v>1800.0</c:v>
                </c:pt>
                <c:pt idx="11">
                  <c:v>1750.0</c:v>
                </c:pt>
                <c:pt idx="12">
                  <c:v>1700.0</c:v>
                </c:pt>
                <c:pt idx="13">
                  <c:v>1650.0</c:v>
                </c:pt>
                <c:pt idx="14">
                  <c:v>1650.0</c:v>
                </c:pt>
                <c:pt idx="15">
                  <c:v>1600.0</c:v>
                </c:pt>
                <c:pt idx="16">
                  <c:v>1550.0</c:v>
                </c:pt>
                <c:pt idx="17">
                  <c:v>1500.0</c:v>
                </c:pt>
                <c:pt idx="18">
                  <c:v>1450.0</c:v>
                </c:pt>
              </c:numCache>
            </c:numRef>
          </c:xVal>
          <c:yVal>
            <c:numRef>
              <c:f>'GvV-preBake'!$K$4:$K$22</c:f>
              <c:numCache>
                <c:formatCode>0.00E+00</c:formatCode>
                <c:ptCount val="19"/>
                <c:pt idx="0">
                  <c:v>8.68052455357143E6</c:v>
                </c:pt>
                <c:pt idx="1">
                  <c:v>6.5732421875E6</c:v>
                </c:pt>
                <c:pt idx="2">
                  <c:v>4.31808035714286E6</c:v>
                </c:pt>
                <c:pt idx="3">
                  <c:v>3.2681361607143E6</c:v>
                </c:pt>
                <c:pt idx="4">
                  <c:v>2.39564732142857E6</c:v>
                </c:pt>
                <c:pt idx="5">
                  <c:v>1.33495876575241E6</c:v>
                </c:pt>
                <c:pt idx="6">
                  <c:v>1.33495876575241E6</c:v>
                </c:pt>
                <c:pt idx="7">
                  <c:v>963541.6666666668</c:v>
                </c:pt>
                <c:pt idx="8">
                  <c:v>706406.7519149987</c:v>
                </c:pt>
                <c:pt idx="9">
                  <c:v>447843.3098591549</c:v>
                </c:pt>
                <c:pt idx="10">
                  <c:v>313561.7432666172</c:v>
                </c:pt>
                <c:pt idx="11">
                  <c:v>143566.9940696812</c:v>
                </c:pt>
                <c:pt idx="12">
                  <c:v>59426.7358537188</c:v>
                </c:pt>
                <c:pt idx="13">
                  <c:v>24999.22782307883</c:v>
                </c:pt>
                <c:pt idx="14">
                  <c:v>24999.22782307883</c:v>
                </c:pt>
                <c:pt idx="15">
                  <c:v>9846.15782083879</c:v>
                </c:pt>
                <c:pt idx="16">
                  <c:v>3638.071872784502</c:v>
                </c:pt>
                <c:pt idx="17">
                  <c:v>1415.176581707</c:v>
                </c:pt>
                <c:pt idx="18">
                  <c:v>493.9767313505562</c:v>
                </c:pt>
              </c:numCache>
            </c:numRef>
          </c:yVal>
        </c:ser>
        <c:ser>
          <c:idx val="2"/>
          <c:order val="2"/>
          <c:tx>
            <c:v>Mid-Scrub 1</c:v>
          </c:tx>
          <c:spPr>
            <a:ln w="12700">
              <a:solidFill>
                <a:srgbClr val="00B050"/>
              </a:solidFill>
            </a:ln>
          </c:spPr>
          <c:marker>
            <c:symbol val="triangle"/>
            <c:size val="5"/>
            <c:spPr>
              <a:noFill/>
              <a:ln w="12700">
                <a:solidFill>
                  <a:srgbClr val="00B050"/>
                </a:solidFill>
              </a:ln>
            </c:spPr>
          </c:marker>
          <c:xVal>
            <c:numRef>
              <c:f>'GvV-Scrub01'!$B$4:$B$27</c:f>
              <c:numCache>
                <c:formatCode>General</c:formatCode>
                <c:ptCount val="24"/>
                <c:pt idx="0">
                  <c:v>2050.0</c:v>
                </c:pt>
                <c:pt idx="1">
                  <c:v>2000.0</c:v>
                </c:pt>
                <c:pt idx="2">
                  <c:v>1950.0</c:v>
                </c:pt>
                <c:pt idx="3">
                  <c:v>1900.0</c:v>
                </c:pt>
                <c:pt idx="4">
                  <c:v>1850.0</c:v>
                </c:pt>
                <c:pt idx="5">
                  <c:v>1800.0</c:v>
                </c:pt>
                <c:pt idx="6">
                  <c:v>1750.0</c:v>
                </c:pt>
                <c:pt idx="7">
                  <c:v>1700.0</c:v>
                </c:pt>
                <c:pt idx="8">
                  <c:v>1650.0</c:v>
                </c:pt>
                <c:pt idx="9">
                  <c:v>1650.0</c:v>
                </c:pt>
                <c:pt idx="10">
                  <c:v>1600.0</c:v>
                </c:pt>
                <c:pt idx="11">
                  <c:v>1550.0</c:v>
                </c:pt>
                <c:pt idx="12">
                  <c:v>1500.0</c:v>
                </c:pt>
                <c:pt idx="13">
                  <c:v>1450.0</c:v>
                </c:pt>
                <c:pt idx="14">
                  <c:v>1450.0</c:v>
                </c:pt>
                <c:pt idx="15">
                  <c:v>1400.0</c:v>
                </c:pt>
                <c:pt idx="16">
                  <c:v>1350.0</c:v>
                </c:pt>
                <c:pt idx="17">
                  <c:v>1300.0</c:v>
                </c:pt>
                <c:pt idx="18">
                  <c:v>1250.0</c:v>
                </c:pt>
                <c:pt idx="19">
                  <c:v>1200.0</c:v>
                </c:pt>
                <c:pt idx="20">
                  <c:v>1150.0</c:v>
                </c:pt>
                <c:pt idx="21">
                  <c:v>1050.0</c:v>
                </c:pt>
                <c:pt idx="22">
                  <c:v>950.0</c:v>
                </c:pt>
                <c:pt idx="23">
                  <c:v>850.0</c:v>
                </c:pt>
              </c:numCache>
            </c:numRef>
          </c:xVal>
          <c:yVal>
            <c:numRef>
              <c:f>'GvV-Scrub01'!$J$4:$J$27</c:f>
              <c:numCache>
                <c:formatCode>0.00E+00</c:formatCode>
                <c:ptCount val="24"/>
                <c:pt idx="0">
                  <c:v>2.13973434671602E7</c:v>
                </c:pt>
                <c:pt idx="1">
                  <c:v>1.57667204428174E7</c:v>
                </c:pt>
                <c:pt idx="2">
                  <c:v>1.12622220233432E7</c:v>
                </c:pt>
                <c:pt idx="3">
                  <c:v>7.73369826142166E6</c:v>
                </c:pt>
                <c:pt idx="4">
                  <c:v>5.29376161753978E6</c:v>
                </c:pt>
                <c:pt idx="5">
                  <c:v>3.90487460486856E6</c:v>
                </c:pt>
                <c:pt idx="6">
                  <c:v>2.77875E6</c:v>
                </c:pt>
                <c:pt idx="7">
                  <c:v>1.72019287142355E6</c:v>
                </c:pt>
                <c:pt idx="8">
                  <c:v>1.01448811903926E6</c:v>
                </c:pt>
                <c:pt idx="9">
                  <c:v>1.01448811903926E6</c:v>
                </c:pt>
                <c:pt idx="10">
                  <c:v>728480.2856014839</c:v>
                </c:pt>
                <c:pt idx="11">
                  <c:v>440027.9407668071</c:v>
                </c:pt>
                <c:pt idx="12">
                  <c:v>238355.7505222238</c:v>
                </c:pt>
                <c:pt idx="13">
                  <c:v>103907.6236925016</c:v>
                </c:pt>
                <c:pt idx="14">
                  <c:v>103907.6236925016</c:v>
                </c:pt>
                <c:pt idx="15">
                  <c:v>56060.03699568824</c:v>
                </c:pt>
                <c:pt idx="16">
                  <c:v>18957.88290451517</c:v>
                </c:pt>
                <c:pt idx="17">
                  <c:v>7117.63263716813</c:v>
                </c:pt>
                <c:pt idx="18">
                  <c:v>2028.75795034603</c:v>
                </c:pt>
                <c:pt idx="19">
                  <c:v>768.703919326135</c:v>
                </c:pt>
                <c:pt idx="20">
                  <c:v>231.4322890441206</c:v>
                </c:pt>
                <c:pt idx="21">
                  <c:v>30.4116017140763</c:v>
                </c:pt>
                <c:pt idx="22">
                  <c:v>4.561740257111444</c:v>
                </c:pt>
                <c:pt idx="23">
                  <c:v>0.810976045708701</c:v>
                </c:pt>
              </c:numCache>
            </c:numRef>
          </c:yVal>
        </c:ser>
        <c:ser>
          <c:idx val="3"/>
          <c:order val="3"/>
          <c:tx>
            <c:v>Mid-Scrub 2</c:v>
          </c:tx>
          <c:spPr>
            <a:ln w="12700">
              <a:solidFill>
                <a:srgbClr val="0070C0"/>
              </a:solidFill>
            </a:ln>
          </c:spPr>
          <c:marker>
            <c:symbol val="x"/>
            <c:size val="4"/>
            <c:spPr>
              <a:ln>
                <a:solidFill>
                  <a:srgbClr val="0070C0"/>
                </a:solidFill>
              </a:ln>
            </c:spPr>
          </c:marker>
          <c:xVal>
            <c:numRef>
              <c:f>'GvV-Scrub02'!$B$4:$B$28</c:f>
              <c:numCache>
                <c:formatCode>General</c:formatCode>
                <c:ptCount val="25"/>
                <c:pt idx="0">
                  <c:v>2000.0</c:v>
                </c:pt>
                <c:pt idx="1">
                  <c:v>1950.0</c:v>
                </c:pt>
                <c:pt idx="2">
                  <c:v>1900.0</c:v>
                </c:pt>
                <c:pt idx="3">
                  <c:v>1850.0</c:v>
                </c:pt>
                <c:pt idx="4">
                  <c:v>1800.0</c:v>
                </c:pt>
                <c:pt idx="5">
                  <c:v>1750.0</c:v>
                </c:pt>
                <c:pt idx="6">
                  <c:v>1700.0</c:v>
                </c:pt>
                <c:pt idx="7">
                  <c:v>1650.0</c:v>
                </c:pt>
                <c:pt idx="8">
                  <c:v>1600.0</c:v>
                </c:pt>
                <c:pt idx="9">
                  <c:v>1600.0</c:v>
                </c:pt>
                <c:pt idx="10">
                  <c:v>1550.0</c:v>
                </c:pt>
                <c:pt idx="11">
                  <c:v>1500.0</c:v>
                </c:pt>
                <c:pt idx="12">
                  <c:v>1450.0</c:v>
                </c:pt>
                <c:pt idx="13">
                  <c:v>1400.0</c:v>
                </c:pt>
                <c:pt idx="14">
                  <c:v>1400.0</c:v>
                </c:pt>
                <c:pt idx="15">
                  <c:v>1350.0</c:v>
                </c:pt>
                <c:pt idx="16">
                  <c:v>1300.0</c:v>
                </c:pt>
                <c:pt idx="17">
                  <c:v>1250.0</c:v>
                </c:pt>
                <c:pt idx="18">
                  <c:v>1200.0</c:v>
                </c:pt>
                <c:pt idx="19">
                  <c:v>1150.0</c:v>
                </c:pt>
                <c:pt idx="20">
                  <c:v>1100.0</c:v>
                </c:pt>
                <c:pt idx="21">
                  <c:v>1000.0</c:v>
                </c:pt>
                <c:pt idx="22">
                  <c:v>900.0</c:v>
                </c:pt>
                <c:pt idx="23">
                  <c:v>800.0</c:v>
                </c:pt>
                <c:pt idx="24">
                  <c:v>700.0</c:v>
                </c:pt>
              </c:numCache>
            </c:numRef>
          </c:xVal>
          <c:yVal>
            <c:numRef>
              <c:f>'GvV-Scrub02'!$J$4:$J$28</c:f>
              <c:numCache>
                <c:formatCode>0.00E+00</c:formatCode>
                <c:ptCount val="25"/>
                <c:pt idx="0">
                  <c:v>1.24685970409051E7</c:v>
                </c:pt>
                <c:pt idx="1">
                  <c:v>9.29366231505657E6</c:v>
                </c:pt>
                <c:pt idx="2">
                  <c:v>6.71402785030461E6</c:v>
                </c:pt>
                <c:pt idx="3">
                  <c:v>4.96119930374238E6</c:v>
                </c:pt>
                <c:pt idx="4">
                  <c:v>3.3737319408181E6</c:v>
                </c:pt>
                <c:pt idx="5">
                  <c:v>2.35510704960836E6</c:v>
                </c:pt>
                <c:pt idx="6">
                  <c:v>1.482E6</c:v>
                </c:pt>
                <c:pt idx="7">
                  <c:v>962765.8833768495</c:v>
                </c:pt>
                <c:pt idx="8">
                  <c:v>532826.8059181897</c:v>
                </c:pt>
                <c:pt idx="9">
                  <c:v>532826.8059181897</c:v>
                </c:pt>
                <c:pt idx="10">
                  <c:v>329664.2358833911</c:v>
                </c:pt>
                <c:pt idx="11">
                  <c:v>185150.4832359966</c:v>
                </c:pt>
                <c:pt idx="12">
                  <c:v>90852.3846915428</c:v>
                </c:pt>
                <c:pt idx="13">
                  <c:v>32970.21851181712</c:v>
                </c:pt>
                <c:pt idx="14">
                  <c:v>32970.21851181712</c:v>
                </c:pt>
                <c:pt idx="15">
                  <c:v>12264.88189575558</c:v>
                </c:pt>
                <c:pt idx="16">
                  <c:v>4112.606503368977</c:v>
                </c:pt>
                <c:pt idx="17">
                  <c:v>1216.023698020994</c:v>
                </c:pt>
                <c:pt idx="18">
                  <c:v>400.796158782334</c:v>
                </c:pt>
                <c:pt idx="19">
                  <c:v>126.6488447020768</c:v>
                </c:pt>
                <c:pt idx="20">
                  <c:v>42.96176987757717</c:v>
                </c:pt>
                <c:pt idx="21">
                  <c:v>4.725433966383384</c:v>
                </c:pt>
                <c:pt idx="22">
                  <c:v>0.739476307716483</c:v>
                </c:pt>
                <c:pt idx="23">
                  <c:v>0.144288060042241</c:v>
                </c:pt>
                <c:pt idx="24">
                  <c:v>0.0</c:v>
                </c:pt>
              </c:numCache>
            </c:numRef>
          </c:yVal>
        </c:ser>
        <c:ser>
          <c:idx val="4"/>
          <c:order val="4"/>
          <c:tx>
            <c:v>Mid-Scrub 3</c:v>
          </c:tx>
          <c:spPr>
            <a:ln w="12700">
              <a:solidFill>
                <a:srgbClr val="7030A0"/>
              </a:solidFill>
            </a:ln>
          </c:spPr>
          <c:marker>
            <c:symbol val="square"/>
            <c:size val="5"/>
            <c:spPr>
              <a:noFill/>
              <a:ln w="9525">
                <a:solidFill>
                  <a:srgbClr val="7030A0"/>
                </a:solidFill>
              </a:ln>
            </c:spPr>
          </c:marker>
          <c:xVal>
            <c:numRef>
              <c:f>'GvV-Scrub03'!$B$4:$B$28</c:f>
              <c:numCache>
                <c:formatCode>General</c:formatCode>
                <c:ptCount val="25"/>
                <c:pt idx="0">
                  <c:v>2000.0</c:v>
                </c:pt>
                <c:pt idx="1">
                  <c:v>1950.0</c:v>
                </c:pt>
                <c:pt idx="2">
                  <c:v>1900.0</c:v>
                </c:pt>
                <c:pt idx="3">
                  <c:v>1850.0</c:v>
                </c:pt>
                <c:pt idx="4">
                  <c:v>1800.0</c:v>
                </c:pt>
                <c:pt idx="5">
                  <c:v>1750.0</c:v>
                </c:pt>
                <c:pt idx="6">
                  <c:v>1700.0</c:v>
                </c:pt>
                <c:pt idx="7">
                  <c:v>1650.0</c:v>
                </c:pt>
                <c:pt idx="8">
                  <c:v>1600.0</c:v>
                </c:pt>
                <c:pt idx="9">
                  <c:v>1600.0</c:v>
                </c:pt>
                <c:pt idx="10">
                  <c:v>1550.0</c:v>
                </c:pt>
                <c:pt idx="11">
                  <c:v>1500.0</c:v>
                </c:pt>
                <c:pt idx="12">
                  <c:v>1450.0</c:v>
                </c:pt>
                <c:pt idx="13">
                  <c:v>1400.0</c:v>
                </c:pt>
                <c:pt idx="14">
                  <c:v>1400.0</c:v>
                </c:pt>
                <c:pt idx="15">
                  <c:v>1350.0</c:v>
                </c:pt>
                <c:pt idx="16">
                  <c:v>1300.0</c:v>
                </c:pt>
                <c:pt idx="17">
                  <c:v>1250.0</c:v>
                </c:pt>
                <c:pt idx="18">
                  <c:v>1200.0</c:v>
                </c:pt>
                <c:pt idx="19">
                  <c:v>1150.0</c:v>
                </c:pt>
                <c:pt idx="20">
                  <c:v>1100.0</c:v>
                </c:pt>
                <c:pt idx="21">
                  <c:v>1000.0</c:v>
                </c:pt>
                <c:pt idx="22">
                  <c:v>900.0</c:v>
                </c:pt>
                <c:pt idx="23">
                  <c:v>800.0</c:v>
                </c:pt>
                <c:pt idx="24">
                  <c:v>700.0</c:v>
                </c:pt>
              </c:numCache>
            </c:numRef>
          </c:xVal>
          <c:yVal>
            <c:numRef>
              <c:f>'GvV-Scrub03'!$J$4:$J$28</c:f>
              <c:numCache>
                <c:formatCode>0.00E+00</c:formatCode>
                <c:ptCount val="25"/>
                <c:pt idx="0">
                  <c:v>2.1207110997547E7</c:v>
                </c:pt>
                <c:pt idx="1">
                  <c:v>1.43908804170074E7</c:v>
                </c:pt>
                <c:pt idx="2">
                  <c:v>9.69525490596893E6</c:v>
                </c:pt>
                <c:pt idx="3">
                  <c:v>6.66581909239575E6</c:v>
                </c:pt>
                <c:pt idx="4">
                  <c:v>4.2422704415372E6</c:v>
                </c:pt>
                <c:pt idx="5">
                  <c:v>2.72755253475061E6</c:v>
                </c:pt>
                <c:pt idx="6">
                  <c:v>1.66725E6</c:v>
                </c:pt>
                <c:pt idx="7">
                  <c:v>1.1825402698283E6</c:v>
                </c:pt>
                <c:pt idx="8">
                  <c:v>576653.1071136548</c:v>
                </c:pt>
                <c:pt idx="9">
                  <c:v>576653.1071136548</c:v>
                </c:pt>
                <c:pt idx="10">
                  <c:v>331956.0405288909</c:v>
                </c:pt>
                <c:pt idx="11">
                  <c:v>189690.3041424002</c:v>
                </c:pt>
                <c:pt idx="12">
                  <c:v>102433.9858253525</c:v>
                </c:pt>
                <c:pt idx="13">
                  <c:v>45907.06656778689</c:v>
                </c:pt>
                <c:pt idx="14">
                  <c:v>45907.06656778689</c:v>
                </c:pt>
                <c:pt idx="15">
                  <c:v>17118.06001090858</c:v>
                </c:pt>
                <c:pt idx="16">
                  <c:v>5524.649262327861</c:v>
                </c:pt>
                <c:pt idx="17">
                  <c:v>1712.051096687221</c:v>
                </c:pt>
                <c:pt idx="18">
                  <c:v>439.8882393765176</c:v>
                </c:pt>
                <c:pt idx="19">
                  <c:v>136.4365486418544</c:v>
                </c:pt>
                <c:pt idx="20">
                  <c:v>41.51063512998534</c:v>
                </c:pt>
                <c:pt idx="21">
                  <c:v>3.384653473578936</c:v>
                </c:pt>
                <c:pt idx="22">
                  <c:v>0.427944692061704</c:v>
                </c:pt>
                <c:pt idx="23">
                  <c:v>0.116712188744101</c:v>
                </c:pt>
                <c:pt idx="24">
                  <c:v>0.0</c:v>
                </c:pt>
              </c:numCache>
            </c:numRef>
          </c:yVal>
        </c:ser>
        <c:axId val="530525864"/>
        <c:axId val="530539720"/>
      </c:scatterChart>
      <c:valAx>
        <c:axId val="530525864"/>
        <c:scaling>
          <c:orientation val="minMax"/>
          <c:min val="100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MCP Voltage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spPr>
          <a:ln w="12700">
            <a:solidFill>
              <a:schemeClr val="tx1"/>
            </a:solidFill>
          </a:ln>
        </c:spPr>
        <c:crossAx val="530539720"/>
        <c:crosses val="autoZero"/>
        <c:crossBetween val="midCat"/>
      </c:valAx>
      <c:valAx>
        <c:axId val="530539720"/>
        <c:scaling>
          <c:logBase val="10.0"/>
          <c:orientation val="minMax"/>
          <c:max val="1.0E8"/>
          <c:min val="1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Gain</a:t>
                </a:r>
              </a:p>
            </c:rich>
          </c:tx>
          <c:layout/>
        </c:title>
        <c:numFmt formatCode="0E+0" sourceLinked="0"/>
        <c:majorTickMark val="in"/>
        <c:minorTickMark val="in"/>
        <c:tickLblPos val="nextTo"/>
        <c:spPr>
          <a:ln w="12700">
            <a:solidFill>
              <a:sysClr val="windowText" lastClr="000000"/>
            </a:solidFill>
          </a:ln>
        </c:spPr>
        <c:crossAx val="530525864"/>
        <c:crosses val="autoZero"/>
        <c:crossBetween val="midCat"/>
      </c:valAx>
      <c:spPr>
        <a:ln w="12700">
          <a:solidFill>
            <a:srgbClr val="000000"/>
          </a:solidFill>
        </a:ln>
      </c:spPr>
    </c:plotArea>
    <c:legend>
      <c:legendPos val="l"/>
      <c:layout>
        <c:manualLayout>
          <c:xMode val="edge"/>
          <c:yMode val="edge"/>
          <c:x val="0.164231036882395"/>
          <c:y val="0.117273490813648"/>
          <c:w val="0.241483304758107"/>
          <c:h val="0.30138188976378"/>
        </c:manualLayout>
      </c:layout>
      <c:overlay val="1"/>
      <c:spPr>
        <a:noFill/>
        <a:ln w="12700">
          <a:noFill/>
        </a:ln>
      </c:spPr>
    </c:legend>
    <c:plotVisOnly val="1"/>
  </c:chart>
  <c:spPr>
    <a:ln>
      <a:noFill/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9154B7-5F33-430F-981E-CC73C22699C2}" type="datetime1">
              <a:rPr lang="en-US"/>
              <a:pPr/>
              <a:t>12/9/11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C011D9-8058-412B-9B07-9D20A77434B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7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7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DAA65D-AC94-4C5D-8E70-471DFE53FE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3F8C1-41A5-C642-8A87-FE238CD2C3D0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66750"/>
            <a:ext cx="4552950" cy="341471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87925" cy="40830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65ACE-FE0F-C146-80E2-E0204FE0DDFA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66750"/>
            <a:ext cx="4552950" cy="34147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87925" cy="40830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65ACE-FE0F-C146-80E2-E0204FE0DDFA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66750"/>
            <a:ext cx="4552950" cy="34147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87925" cy="40830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1D5EA-065C-2F49-80C7-6C2AA43DE104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66750"/>
            <a:ext cx="4552950" cy="3414713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87925" cy="40830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A37DA-FF5B-AC47-B232-CFB18FAA81D6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66750"/>
            <a:ext cx="4552950" cy="3414713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87925" cy="40830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524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438400" y="152400"/>
            <a:ext cx="3810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kumimoji="0" lang="en-US" sz="1200" i="1">
              <a:solidFill>
                <a:schemeClr val="tx1"/>
              </a:solidFill>
            </a:endParaRPr>
          </a:p>
        </p:txBody>
      </p:sp>
      <p:pic>
        <p:nvPicPr>
          <p:cNvPr id="6" name="Picture 6" descr="SSL-S-color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07388" y="87313"/>
            <a:ext cx="758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71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7000" y="1524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2438400" y="152400"/>
            <a:ext cx="3810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kumimoji="0" lang="en-US" sz="1200" i="1">
              <a:solidFill>
                <a:schemeClr val="tx1"/>
              </a:solidFill>
            </a:endParaRPr>
          </a:p>
        </p:txBody>
      </p:sp>
      <p:pic>
        <p:nvPicPr>
          <p:cNvPr id="1030" name="Picture 6" descr="SSL-S-color.pn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07388" y="87313"/>
            <a:ext cx="758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381000" y="6477000"/>
            <a:ext cx="31620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000" dirty="0">
                <a:solidFill>
                  <a:schemeClr val="folHlink"/>
                </a:solidFill>
              </a:rPr>
              <a:t>O. Siegmund,</a:t>
            </a:r>
            <a:r>
              <a:rPr lang="en-US" sz="1000" dirty="0" smtClean="0">
                <a:solidFill>
                  <a:schemeClr val="folHlink"/>
                </a:solidFill>
              </a:rPr>
              <a:t> LAPPD Collaboration Meeting 12/9/11</a:t>
            </a:r>
            <a:endParaRPr lang="en-US" sz="1000" dirty="0">
              <a:solidFill>
                <a:schemeClr val="folHlink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8458200" y="6400800"/>
            <a:ext cx="369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fld id="{980C4A7A-699A-4519-9B25-EA0CAC4AFAA2}" type="slidenum">
              <a:rPr lang="en-US" sz="1200">
                <a:solidFill>
                  <a:schemeClr val="folHlink"/>
                </a:solidFill>
              </a:rPr>
              <a:pPr>
                <a:buFontTx/>
                <a:buNone/>
              </a:pPr>
              <a:t>‹#›</a:t>
            </a:fld>
            <a:endParaRPr lang="en-US">
              <a:solidFill>
                <a:schemeClr val="folHlink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95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lnSpc>
          <a:spcPts val="3200"/>
        </a:lnSpc>
        <a:spcBef>
          <a:spcPct val="4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d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35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64.png"/><Relationship Id="rId5" Type="http://schemas.openxmlformats.org/officeDocument/2006/relationships/image" Target="../media/image57.pdf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df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ALD MCP Testing at UC Berkeley</a:t>
            </a:r>
            <a:endParaRPr lang="en-US" smtClean="0"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5363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Oswald Siegmund, Jason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McPhate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LAPPD MCP Collaboration Meeting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9 December 2011</a:t>
            </a:r>
            <a:endParaRPr lang="en-US" sz="2400" dirty="0" smtClean="0">
              <a:solidFill>
                <a:srgbClr val="E94909"/>
              </a:solidFill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52400"/>
            <a:ext cx="160398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MA</a:t>
            </a:r>
          </a:p>
          <a:p>
            <a:pPr>
              <a:buNone/>
            </a:pPr>
            <a:r>
              <a:rPr lang="en-US" sz="1100" dirty="0" smtClean="0">
                <a:solidFill>
                  <a:srgbClr val="FF0000"/>
                </a:solidFill>
              </a:rPr>
              <a:t>Mature audiences only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ALD-MCP Performance Tests,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33mm pairs </a:t>
            </a:r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106680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UV illuminated test results show similar gains to conventional </a:t>
            </a:r>
            <a:r>
              <a:rPr lang="en-US" sz="1400" dirty="0" err="1" smtClean="0">
                <a:solidFill>
                  <a:srgbClr val="000000"/>
                </a:solidFill>
              </a:rPr>
              <a:t>MCPs</a:t>
            </a:r>
            <a:r>
              <a:rPr lang="en-US" sz="1400" dirty="0" smtClean="0">
                <a:solidFill>
                  <a:srgbClr val="000000"/>
                </a:solidFill>
              </a:rPr>
              <a:t>, exponential gain dependence for low applied voltages, then saturation effects appear above gains of 10</a:t>
            </a:r>
            <a:r>
              <a:rPr lang="en-US" sz="1400" baseline="30000" dirty="0" smtClean="0">
                <a:solidFill>
                  <a:srgbClr val="000000"/>
                </a:solidFill>
              </a:rPr>
              <a:t>6</a:t>
            </a:r>
            <a:r>
              <a:rPr lang="en-US" sz="1400" dirty="0" smtClean="0">
                <a:solidFill>
                  <a:srgbClr val="000000"/>
                </a:solidFill>
              </a:rPr>
              <a:t>. Pulse heights are reasonably normal for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 pairs.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715000"/>
            <a:ext cx="3967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Pulse height amplitude distributions. MCP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pair, 20µm pores, 8° bias,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0.7mm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pair gap with 300V bias.  3000 sec background.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5" name="Picture 14" descr="166-161 PHD-BKG 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1828800"/>
            <a:ext cx="4343400" cy="39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057400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Voltage on each MCP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00600" y="5257800"/>
            <a:ext cx="3962400" cy="992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ALD borosilicate MCP pair, 20µm pore,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8° bias, 0.7mm/1000v MCP gap. Single </a:t>
            </a:r>
            <a:r>
              <a:rPr lang="en-US" sz="1400" dirty="0">
                <a:solidFill>
                  <a:srgbClr val="000000"/>
                </a:solidFill>
              </a:rPr>
              <a:t>event pulses are</a:t>
            </a:r>
            <a:r>
              <a:rPr lang="en-US" sz="1400" dirty="0" smtClean="0">
                <a:solidFill>
                  <a:srgbClr val="000000"/>
                </a:solidFill>
              </a:rPr>
              <a:t> ~1ns wide.</a:t>
            </a: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~Typical response for 20µm pore </a:t>
            </a:r>
            <a:r>
              <a:rPr lang="en-US" sz="1400" dirty="0" err="1" smtClean="0">
                <a:solidFill>
                  <a:srgbClr val="000000"/>
                </a:solidFill>
              </a:rPr>
              <a:t>MCPs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6" name="Picture 15" descr="168-167_pulse_0817.jpg"/>
          <p:cNvPicPr>
            <a:picLocks noChangeAspect="1"/>
          </p:cNvPicPr>
          <p:nvPr/>
        </p:nvPicPr>
        <p:blipFill>
          <a:blip r:embed="rId4">
            <a:lum bright="23000" contrast="35000"/>
          </a:blip>
          <a:srcRect l="13719" t="8168" r="7019" b="8118"/>
          <a:stretch>
            <a:fillRect/>
          </a:stretch>
        </p:blipFill>
        <p:spPr>
          <a:xfrm>
            <a:off x="4800600" y="2057400"/>
            <a:ext cx="3962400" cy="312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685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Photon Counting Imaging with MCP Pairs</a:t>
            </a:r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410200"/>
            <a:ext cx="4419600" cy="128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Image of 185nm UV light, shows top MCP hex</a:t>
            </a:r>
          </a:p>
          <a:p>
            <a:pPr>
              <a:lnSpc>
                <a:spcPts val="166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modulation (sharp) and faint  MCP hexagonal</a:t>
            </a:r>
          </a:p>
          <a:p>
            <a:pPr>
              <a:lnSpc>
                <a:spcPts val="166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modulation from bottom MCP. A few defects, but generally very good. Edge effects are field fringing due to the MCP support flange.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762000"/>
            <a:ext cx="693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MCP pair, 20µm pores, 8° bias, 60:1 L/</a:t>
            </a:r>
            <a:r>
              <a:rPr lang="en-US" sz="1600" dirty="0" err="1" smtClean="0">
                <a:solidFill>
                  <a:srgbClr val="000000"/>
                </a:solidFill>
              </a:rPr>
              <a:t>d</a:t>
            </a:r>
            <a:r>
              <a:rPr lang="en-US" sz="1600" dirty="0" smtClean="0">
                <a:solidFill>
                  <a:srgbClr val="000000"/>
                </a:solidFill>
              </a:rPr>
              <a:t>,  0.7mm pair gap with 300V bias.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5410200"/>
            <a:ext cx="4135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3000 sec background, 0.0845 events cm</a:t>
            </a:r>
            <a:r>
              <a:rPr lang="en-US" sz="1600" baseline="30000" dirty="0" smtClean="0">
                <a:solidFill>
                  <a:srgbClr val="000000"/>
                </a:solidFill>
              </a:rPr>
              <a:t>-2</a:t>
            </a:r>
            <a:r>
              <a:rPr lang="en-US" sz="1600" dirty="0" smtClean="0">
                <a:solidFill>
                  <a:srgbClr val="000000"/>
                </a:solidFill>
              </a:rPr>
              <a:t> sec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 at 7 </a:t>
            </a:r>
            <a:r>
              <a:rPr lang="en-US" sz="1600" dirty="0" err="1" smtClean="0">
                <a:solidFill>
                  <a:srgbClr val="000000"/>
                </a:solidFill>
              </a:rPr>
              <a:t>x</a:t>
            </a:r>
            <a:r>
              <a:rPr lang="en-US" sz="1600" dirty="0" smtClean="0">
                <a:solidFill>
                  <a:srgbClr val="000000"/>
                </a:solidFill>
              </a:rPr>
              <a:t> 10</a:t>
            </a:r>
            <a:r>
              <a:rPr lang="en-US" sz="1600" baseline="30000" dirty="0" smtClean="0">
                <a:solidFill>
                  <a:srgbClr val="000000"/>
                </a:solidFill>
              </a:rPr>
              <a:t>6</a:t>
            </a:r>
            <a:r>
              <a:rPr lang="en-US" sz="1600" dirty="0" smtClean="0">
                <a:solidFill>
                  <a:srgbClr val="000000"/>
                </a:solidFill>
              </a:rPr>
              <a:t> gain, 1025v bias on each MCP. Get same behavior for most of the current 20µm </a:t>
            </a:r>
            <a:r>
              <a:rPr lang="en-US" sz="1600" dirty="0" err="1" smtClean="0">
                <a:solidFill>
                  <a:srgbClr val="000000"/>
                </a:solidFill>
              </a:rPr>
              <a:t>MCPs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 descr="164-3_2750-1725-1425-400 ff.jpg"/>
          <p:cNvPicPr>
            <a:picLocks noChangeAspect="1"/>
          </p:cNvPicPr>
          <p:nvPr/>
        </p:nvPicPr>
        <p:blipFill>
          <a:blip r:embed="rId2">
            <a:lum bright="23000" contrast="35000"/>
          </a:blip>
          <a:stretch>
            <a:fillRect/>
          </a:stretch>
        </p:blipFill>
        <p:spPr>
          <a:xfrm>
            <a:off x="304800" y="1219200"/>
            <a:ext cx="4267200" cy="4206761"/>
          </a:xfrm>
          <a:prstGeom prst="rect">
            <a:avLst/>
          </a:prstGeom>
        </p:spPr>
      </p:pic>
      <p:pic>
        <p:nvPicPr>
          <p:cNvPr id="10" name="Picture 9" descr="164-3_2750-1725-1425-400 bk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4038600" cy="4265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25" y="131379"/>
            <a:ext cx="7370763" cy="715086"/>
          </a:xfrm>
        </p:spPr>
        <p:txBody>
          <a:bodyPr/>
          <a:lstStyle/>
          <a:p>
            <a:r>
              <a:rPr lang="en-US" dirty="0" smtClean="0"/>
              <a:t>MCP Photos- Good Indicator of Issues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295400"/>
            <a:ext cx="3392200" cy="441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 smtClean="0">
                <a:solidFill>
                  <a:srgbClr val="000000"/>
                </a:solidFill>
              </a:rPr>
              <a:t>Multifiber</a:t>
            </a:r>
            <a:r>
              <a:rPr lang="en-US" sz="1800" dirty="0" smtClean="0">
                <a:solidFill>
                  <a:srgbClr val="000000"/>
                </a:solidFill>
              </a:rPr>
              <a:t> Issues:-</a:t>
            </a:r>
          </a:p>
          <a:p>
            <a:pPr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-Linear striations inside the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err="1" smtClean="0">
                <a:solidFill>
                  <a:srgbClr val="000000"/>
                </a:solidFill>
              </a:rPr>
              <a:t>multifibers</a:t>
            </a:r>
            <a:r>
              <a:rPr lang="en-US" sz="1800" dirty="0" smtClean="0">
                <a:solidFill>
                  <a:srgbClr val="000000"/>
                </a:solidFill>
              </a:rPr>
              <a:t>, visible in photos</a:t>
            </a:r>
          </a:p>
          <a:p>
            <a:pPr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-Some are brighter, high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reflectivity, correspond to – low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gain – smaller open area ratio-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dark </a:t>
            </a:r>
            <a:r>
              <a:rPr lang="en-US" sz="1800" dirty="0" err="1" smtClean="0">
                <a:solidFill>
                  <a:srgbClr val="000000"/>
                </a:solidFill>
              </a:rPr>
              <a:t>multi’s</a:t>
            </a:r>
            <a:r>
              <a:rPr lang="en-US" sz="1800" dirty="0" smtClean="0">
                <a:solidFill>
                  <a:srgbClr val="000000"/>
                </a:solidFill>
              </a:rPr>
              <a:t> in phosphor image</a:t>
            </a:r>
          </a:p>
          <a:p>
            <a:pPr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-Some have visible dark spot in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middle where bright spot is in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phosphor images.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1" name="Picture 10" descr="ANL160_0031.jpg"/>
          <p:cNvPicPr>
            <a:picLocks noChangeAspect="1"/>
          </p:cNvPicPr>
          <p:nvPr/>
        </p:nvPicPr>
        <p:blipFill>
          <a:blip r:embed="rId2">
            <a:lum contrast="26000"/>
          </a:blip>
          <a:stretch>
            <a:fillRect/>
          </a:stretch>
        </p:blipFill>
        <p:spPr>
          <a:xfrm>
            <a:off x="3461851" y="1274410"/>
            <a:ext cx="5574285" cy="51988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52400" y="5548411"/>
            <a:ext cx="4953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ts val="176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900v on each MCP, gain high, &gt;10</a:t>
            </a:r>
            <a:r>
              <a:rPr lang="en-US" sz="1600" baseline="30000" dirty="0" smtClean="0">
                <a:solidFill>
                  <a:srgbClr val="000000"/>
                </a:solidFill>
              </a:rPr>
              <a:t>7</a:t>
            </a:r>
            <a:r>
              <a:rPr lang="en-US" sz="1600" dirty="0" smtClean="0">
                <a:solidFill>
                  <a:srgbClr val="000000"/>
                </a:solidFill>
              </a:rPr>
              <a:t>. Numerous black spot defects, lots of bright spots due to removed/missing ALD layer exposing electrode material. Cleanliness issues?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152401"/>
            <a:ext cx="8903098" cy="107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3920"/>
              </a:lnSpc>
              <a:buFontTx/>
              <a:buNone/>
            </a:pPr>
            <a:r>
              <a:rPr kumimoji="0"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ALD </a:t>
            </a:r>
            <a:r>
              <a:rPr kumimoji="0" lang="en-US" sz="3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Chem</a:t>
            </a:r>
            <a:r>
              <a:rPr kumimoji="0"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 3, 20µm </a:t>
            </a:r>
            <a:r>
              <a:rPr kumimoji="0" lang="en-US" sz="3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Microchannel</a:t>
            </a:r>
            <a:r>
              <a:rPr kumimoji="0"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 Plates </a:t>
            </a:r>
            <a: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12317-120/117, 50MΩ/180MΩ,  </a:t>
            </a:r>
            <a:r>
              <a:rPr kumimoji="0" lang="en-US" sz="20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Pair with 0.7mm gap/400v</a:t>
            </a:r>
            <a:endParaRPr kumimoji="0" lang="en-US" sz="2000" dirty="0">
              <a:solidFill>
                <a:srgbClr val="000000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2600-1700-1300-400 UV FF.jpg"/>
          <p:cNvPicPr>
            <a:picLocks noChangeAspect="1"/>
          </p:cNvPicPr>
          <p:nvPr/>
        </p:nvPicPr>
        <p:blipFill>
          <a:blip r:embed="rId2">
            <a:lum bright="12000" contrast="26000"/>
          </a:blip>
          <a:stretch>
            <a:fillRect/>
          </a:stretch>
        </p:blipFill>
        <p:spPr>
          <a:xfrm>
            <a:off x="381000" y="1371600"/>
            <a:ext cx="4191000" cy="4156363"/>
          </a:xfrm>
          <a:prstGeom prst="rect">
            <a:avLst/>
          </a:prstGeom>
        </p:spPr>
      </p:pic>
      <p:pic>
        <p:nvPicPr>
          <p:cNvPr id="10" name="Picture 9" descr="2600-1700-1300-400 bk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4154135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8201" y="5638800"/>
            <a:ext cx="4495799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0"/>
              </a:lnSpc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100 sec background, ~4 events cm</a:t>
            </a:r>
            <a:r>
              <a:rPr lang="en-US" sz="1600" baseline="30000" dirty="0" smtClean="0">
                <a:solidFill>
                  <a:schemeClr val="bg2"/>
                </a:solidFill>
              </a:rPr>
              <a:t>-2</a:t>
            </a:r>
            <a:r>
              <a:rPr lang="en-US" sz="1600" dirty="0" smtClean="0">
                <a:solidFill>
                  <a:schemeClr val="bg2"/>
                </a:solidFill>
              </a:rPr>
              <a:t> sec</a:t>
            </a:r>
            <a:r>
              <a:rPr lang="en-US" sz="1600" baseline="30000" dirty="0" smtClean="0">
                <a:solidFill>
                  <a:schemeClr val="bg2"/>
                </a:solidFill>
              </a:rPr>
              <a:t>-1</a:t>
            </a:r>
            <a:r>
              <a:rPr lang="en-US" sz="1600" dirty="0" smtClean="0">
                <a:solidFill>
                  <a:schemeClr val="bg2"/>
                </a:solidFill>
              </a:rPr>
              <a:t>.</a:t>
            </a:r>
          </a:p>
          <a:p>
            <a:pPr>
              <a:lnSpc>
                <a:spcPts val="1860"/>
              </a:lnSpc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Some hot patches, uniform background rate is  3.5 events cm</a:t>
            </a:r>
            <a:r>
              <a:rPr lang="en-US" sz="1600" baseline="30000" dirty="0" smtClean="0">
                <a:solidFill>
                  <a:schemeClr val="bg2"/>
                </a:solidFill>
              </a:rPr>
              <a:t>-2</a:t>
            </a:r>
            <a:r>
              <a:rPr lang="en-US" sz="1600" dirty="0" smtClean="0">
                <a:solidFill>
                  <a:schemeClr val="bg2"/>
                </a:solidFill>
              </a:rPr>
              <a:t> sec</a:t>
            </a:r>
            <a:r>
              <a:rPr lang="en-US" sz="1600" baseline="30000" dirty="0" smtClean="0">
                <a:solidFill>
                  <a:schemeClr val="bg2"/>
                </a:solidFill>
              </a:rPr>
              <a:t>-1 </a:t>
            </a:r>
            <a:r>
              <a:rPr lang="en-US" sz="1600" dirty="0" smtClean="0">
                <a:solidFill>
                  <a:schemeClr val="bg2"/>
                </a:solidFill>
              </a:rPr>
              <a:t>----</a:t>
            </a:r>
            <a:r>
              <a:rPr lang="en-US" sz="1600" baseline="30000" dirty="0" smtClean="0">
                <a:solidFill>
                  <a:schemeClr val="bg2"/>
                </a:solidFill>
              </a:rPr>
              <a:t> </a:t>
            </a:r>
            <a:r>
              <a:rPr lang="en-US" sz="1600" dirty="0" smtClean="0">
                <a:solidFill>
                  <a:schemeClr val="bg2"/>
                </a:solidFill>
              </a:rPr>
              <a:t>not very good. 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1143000"/>
            <a:ext cx="3531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12317-120/117 Chem-3 background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2939E852-08B8-BA4C-A794-CB8790139786}" type="slidenum">
              <a:rPr lang="en-US" sz="1600" smtClean="0">
                <a:solidFill>
                  <a:schemeClr val="bg2"/>
                </a:solidFill>
              </a:rPr>
              <a:pPr>
                <a:buNone/>
              </a:pPr>
              <a:t>14</a:t>
            </a:fld>
            <a:endParaRPr lang="en-US" sz="1600">
              <a:solidFill>
                <a:schemeClr val="bg2"/>
              </a:solidFill>
            </a:endParaRPr>
          </a:p>
        </p:txBody>
      </p:sp>
      <p:pic>
        <p:nvPicPr>
          <p:cNvPr id="22" name="Picture 21" descr="DSC_0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8970" y="1516246"/>
            <a:ext cx="4207086" cy="42523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400" y="5791200"/>
            <a:ext cx="388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#160, </a:t>
            </a:r>
            <a:r>
              <a:rPr lang="en-US" sz="1600" dirty="0" smtClean="0">
                <a:solidFill>
                  <a:schemeClr val="bg2"/>
                </a:solidFill>
              </a:rPr>
              <a:t>12317-113, 700v MCP, earlier data shows problems with this material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0" y="1143000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20 µ</a:t>
            </a:r>
            <a:r>
              <a:rPr lang="en-US" sz="1600" dirty="0" err="1" smtClean="0">
                <a:solidFill>
                  <a:schemeClr val="bg2"/>
                </a:solidFill>
              </a:rPr>
              <a:t>m</a:t>
            </a:r>
            <a:r>
              <a:rPr lang="en-US" sz="1600" dirty="0" smtClean="0">
                <a:solidFill>
                  <a:schemeClr val="bg2"/>
                </a:solidFill>
              </a:rPr>
              <a:t> pore #160 ALD MCP with </a:t>
            </a:r>
            <a:r>
              <a:rPr lang="en-US" sz="1600" dirty="0" err="1" smtClean="0">
                <a:solidFill>
                  <a:schemeClr val="bg2"/>
                </a:solidFill>
              </a:rPr>
              <a:t>NiCr</a:t>
            </a:r>
            <a:r>
              <a:rPr lang="en-US" sz="1600" dirty="0" smtClean="0">
                <a:solidFill>
                  <a:schemeClr val="bg2"/>
                </a:solidFill>
              </a:rPr>
              <a:t> electrode .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152400"/>
            <a:ext cx="8903098" cy="159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3920"/>
              </a:lnSpc>
              <a:buNone/>
            </a:pPr>
            <a:r>
              <a:rPr kumimoji="0" lang="en-US" sz="28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Chem</a:t>
            </a:r>
            <a:r>
              <a:rPr lang="en-US" sz="28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-3 </a:t>
            </a:r>
            <a:r>
              <a:rPr kumimoji="0" lang="en-US" sz="28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ALD 20µm </a:t>
            </a:r>
            <a:r>
              <a:rPr kumimoji="0" lang="en-US" sz="2800" dirty="0" err="1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Microchannel</a:t>
            </a:r>
            <a:r>
              <a:rPr kumimoji="0" lang="en-US" sz="28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 Plate </a:t>
            </a:r>
          </a:p>
          <a:p>
            <a:pPr algn="ctr">
              <a:lnSpc>
                <a:spcPts val="3920"/>
              </a:lnSpc>
              <a:buNone/>
            </a:pPr>
            <a:r>
              <a:rPr kumimoji="0" lang="en-US" sz="1600" dirty="0" smtClean="0">
                <a:solidFill>
                  <a:schemeClr val="bg2"/>
                </a:solidFill>
                <a:latin typeface="Times" charset="0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1600" dirty="0" smtClean="0">
                <a:solidFill>
                  <a:schemeClr val="bg2"/>
                </a:solidFill>
                <a:latin typeface="Times" charset="0"/>
                <a:ea typeface="ＭＳ Ｐゴシック" charset="-128"/>
                <a:cs typeface="ＭＳ Ｐゴシック" charset="-128"/>
              </a:rPr>
            </a:br>
            <a:endParaRPr kumimoji="0" lang="en-US" sz="1600" dirty="0">
              <a:solidFill>
                <a:schemeClr val="bg2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914400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2"/>
                </a:solidFill>
              </a:rPr>
              <a:t>Previous data</a:t>
            </a:r>
            <a:r>
              <a:rPr lang="en-US" sz="1600" dirty="0" smtClean="0">
                <a:solidFill>
                  <a:schemeClr val="bg2"/>
                </a:solidFill>
              </a:rPr>
              <a:t> on 12317 </a:t>
            </a:r>
            <a:r>
              <a:rPr lang="en-US" sz="1600" dirty="0" err="1" smtClean="0">
                <a:solidFill>
                  <a:schemeClr val="bg2"/>
                </a:solidFill>
              </a:rPr>
              <a:t>boule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1" name="Picture 10" descr="2600-1700-1300-400 UV FF.map.jpg"/>
          <p:cNvPicPr>
            <a:picLocks noChangeAspect="1"/>
          </p:cNvPicPr>
          <p:nvPr/>
        </p:nvPicPr>
        <p:blipFill>
          <a:blip r:embed="rId3">
            <a:lum bright="38000" contrast="70000"/>
          </a:blip>
          <a:stretch>
            <a:fillRect/>
          </a:stretch>
        </p:blipFill>
        <p:spPr>
          <a:xfrm>
            <a:off x="4724400" y="1524000"/>
            <a:ext cx="4213225" cy="4188019"/>
          </a:xfrm>
          <a:prstGeom prst="rect">
            <a:avLst/>
          </a:prstGeom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648200" y="5638800"/>
            <a:ext cx="449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Gain map, </a:t>
            </a:r>
            <a:r>
              <a:rPr lang="en-US" sz="1600" dirty="0" err="1" smtClean="0">
                <a:solidFill>
                  <a:srgbClr val="000000"/>
                </a:solidFill>
              </a:rPr>
              <a:t>multifiber</a:t>
            </a:r>
            <a:r>
              <a:rPr lang="en-US" sz="1600" dirty="0" smtClean="0">
                <a:solidFill>
                  <a:srgbClr val="000000"/>
                </a:solidFill>
              </a:rPr>
              <a:t> pattern modulation, typical of 12317 </a:t>
            </a:r>
            <a:r>
              <a:rPr lang="en-US" sz="1600" dirty="0" err="1" smtClean="0">
                <a:solidFill>
                  <a:srgbClr val="000000"/>
                </a:solidFill>
              </a:rPr>
              <a:t>boule</a:t>
            </a:r>
            <a:r>
              <a:rPr lang="en-US" sz="1600" dirty="0" smtClean="0">
                <a:solidFill>
                  <a:srgbClr val="000000"/>
                </a:solidFill>
              </a:rPr>
              <a:t> material with pore size variations. Not a good substrate material.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990600"/>
            <a:ext cx="2895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12317-120/117, 50MΩ/180MΩ,  </a:t>
            </a:r>
          </a:p>
          <a:p>
            <a:pPr>
              <a:buNone/>
            </a:pPr>
            <a:r>
              <a:rPr kumimoji="0"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Pair, 0.7mm gap/400v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err="1" smtClean="0"/>
              <a:t>Chem</a:t>
            </a:r>
            <a:r>
              <a:rPr lang="en-US" b="1" u="sng" dirty="0" smtClean="0"/>
              <a:t> 3 Gain Characteristic</a:t>
            </a:r>
            <a:endParaRPr lang="en-US" b="1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57400" y="914400"/>
            <a:ext cx="541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3038" marR="0" lvl="0" indent="-173038" algn="l" defTabSz="914400" rtl="0" eaLnBrk="0" fontAlgn="base" latinLnBrk="0" hangingPunct="0">
              <a:lnSpc>
                <a:spcPts val="18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Better gain for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Chem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3  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than </a:t>
            </a:r>
            <a:r>
              <a:rPr kumimoji="0" lang="en-US" sz="2400" kern="0" dirty="0" err="1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Chem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 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457200" y="1371600"/>
          <a:ext cx="4114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876800" y="1600200"/>
          <a:ext cx="396875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5791200"/>
            <a:ext cx="25117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700" dirty="0" smtClean="0">
                <a:solidFill>
                  <a:srgbClr val="000000"/>
                </a:solidFill>
              </a:rPr>
              <a:t>Voltage for pair 164-163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u="sng" dirty="0" smtClean="0">
                <a:ea typeface="ＭＳ Ｐゴシック" charset="-128"/>
                <a:cs typeface="ＭＳ Ｐゴシック" charset="-128"/>
              </a:rPr>
              <a:t>Electrode Deposition Tests 20µm MCP </a:t>
            </a:r>
            <a:r>
              <a:rPr lang="en-US" sz="2800" u="sng" dirty="0" err="1" smtClean="0">
                <a:ea typeface="ＭＳ Ｐゴシック" charset="-128"/>
                <a:cs typeface="ＭＳ Ｐゴシック" charset="-128"/>
              </a:rPr>
              <a:t>Chem</a:t>
            </a:r>
            <a:r>
              <a:rPr lang="en-US" sz="2800" u="sng" dirty="0" smtClean="0">
                <a:ea typeface="ＭＳ Ｐゴシック" charset="-128"/>
                <a:cs typeface="ＭＳ Ｐゴシック" charset="-128"/>
              </a:rPr>
              <a:t> 2 </a:t>
            </a:r>
            <a:br>
              <a:rPr lang="en-US" sz="2800" u="sng" dirty="0" smtClean="0">
                <a:ea typeface="ＭＳ Ｐゴシック" charset="-128"/>
                <a:cs typeface="ＭＳ Ｐゴシック" charset="-128"/>
              </a:rPr>
            </a:br>
            <a:r>
              <a:rPr lang="en-US" sz="2800" u="sng" dirty="0" smtClean="0">
                <a:ea typeface="ＭＳ Ｐゴシック" charset="-128"/>
                <a:cs typeface="ＭＳ Ｐゴシック" charset="-128"/>
              </a:rPr>
              <a:t>Phosphor Imaging/Gain Tests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3400" y="6019800"/>
            <a:ext cx="8071403" cy="5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Need to do these tests with the same batch substrates. Also need lower MCP</a:t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resistance so that the gains are “normal.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495800" y="1066800"/>
            <a:ext cx="39486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12317-132 </a:t>
            </a:r>
            <a:r>
              <a:rPr lang="en-US" sz="2200" dirty="0" err="1" smtClean="0">
                <a:solidFill>
                  <a:schemeClr val="bg2"/>
                </a:solidFill>
              </a:rPr>
              <a:t>Fermilab</a:t>
            </a:r>
            <a:r>
              <a:rPr lang="en-US" sz="2200" dirty="0" smtClean="0">
                <a:solidFill>
                  <a:schemeClr val="bg2"/>
                </a:solidFill>
              </a:rPr>
              <a:t> electrode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1752600" y="762000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NiCr</a:t>
            </a:r>
            <a:r>
              <a:rPr lang="en-US" sz="20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 on underneath, Chemistry 2, SEE Al</a:t>
            </a:r>
            <a:r>
              <a:rPr lang="en-US" sz="2000" baseline="-250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20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2000" baseline="-250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3</a:t>
            </a:r>
            <a:endParaRPr lang="en-US" sz="2000" dirty="0"/>
          </a:p>
        </p:txBody>
      </p:sp>
      <p:pic>
        <p:nvPicPr>
          <p:cNvPr id="9" name="Picture 8" descr="12558-4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3849216" cy="3918146"/>
          </a:xfrm>
          <a:prstGeom prst="rect">
            <a:avLst/>
          </a:prstGeom>
        </p:spPr>
      </p:pic>
      <p:pic>
        <p:nvPicPr>
          <p:cNvPr id="10" name="Picture 9" descr="12317-1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24000"/>
            <a:ext cx="3867150" cy="38887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86200" y="5410200"/>
            <a:ext cx="136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1100v MCP</a:t>
            </a:r>
            <a:endParaRPr lang="en-US" sz="180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28600" y="1066800"/>
            <a:ext cx="40848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12258-434 </a:t>
            </a:r>
            <a:r>
              <a:rPr lang="en-US" sz="2200" dirty="0" err="1" smtClean="0">
                <a:solidFill>
                  <a:schemeClr val="bg2"/>
                </a:solidFill>
              </a:rPr>
              <a:t>Vaculayer</a:t>
            </a:r>
            <a:r>
              <a:rPr lang="en-US" sz="2200" dirty="0" smtClean="0">
                <a:solidFill>
                  <a:schemeClr val="bg2"/>
                </a:solidFill>
              </a:rPr>
              <a:t> electrode</a:t>
            </a:r>
            <a:endParaRPr lang="en-US" sz="22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09600" y="5410200"/>
            <a:ext cx="30187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7.2 GΩ, output 0.46nA</a:t>
            </a:r>
            <a:endParaRPr lang="en-US" sz="2200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410200" y="5410200"/>
            <a:ext cx="29418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69 GΩ, output 1.59nA</a:t>
            </a: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3429000" y="563880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Usually 100’s of </a:t>
            </a:r>
            <a:r>
              <a:rPr lang="en-US" sz="1800" dirty="0" err="1" smtClean="0">
                <a:solidFill>
                  <a:schemeClr val="bg2"/>
                </a:solidFill>
              </a:rPr>
              <a:t>nA</a:t>
            </a:r>
            <a:endParaRPr lang="en-US" sz="18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69867C0A-E443-5842-B4E4-979C1B6858E4}" type="slidenum">
              <a:rPr lang="en-US" sz="1400" smtClean="0">
                <a:solidFill>
                  <a:srgbClr val="000000"/>
                </a:solidFill>
              </a:rPr>
              <a:pPr>
                <a:buNone/>
              </a:pPr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4" name="Picture 3" descr="ML201 ALD QE 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19600" y="1447800"/>
            <a:ext cx="4343400" cy="425767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5791200" cy="6858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ALD-MCP Quantum Efficiency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5638800"/>
            <a:ext cx="3886200" cy="7772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lnSpc>
                <a:spcPts val="178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QDE for bare MCP with ALD secondary emissive layer, and with </a:t>
            </a:r>
            <a:r>
              <a:rPr lang="en-US" sz="1400" dirty="0" err="1" smtClean="0">
                <a:solidFill>
                  <a:srgbClr val="000000"/>
                </a:solidFill>
              </a:rPr>
              <a:t>CsI</a:t>
            </a:r>
            <a:r>
              <a:rPr lang="en-US" sz="1400" dirty="0" smtClean="0">
                <a:solidFill>
                  <a:srgbClr val="000000"/>
                </a:solidFill>
              </a:rPr>
              <a:t> deposited on top of this.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638800"/>
            <a:ext cx="4078536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#375 &amp; #613 MCP pairs, 20µm pores, 8° bias, </a:t>
            </a: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60% OAR. #31 MCP pair, 40µm pores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8° bias,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 83% OAR, shows higher QDE.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838200"/>
            <a:ext cx="3890809" cy="825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ALD – borosilicate MCP photon counting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quantum detection efficiency, normal </a:t>
            </a:r>
            <a:r>
              <a:rPr lang="en-US" sz="1400" dirty="0" err="1" smtClean="0">
                <a:solidFill>
                  <a:srgbClr val="000000"/>
                </a:solidFill>
              </a:rPr>
              <a:t>NiCr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lnSpc>
                <a:spcPts val="17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electrode coating gives normal bare MCP QE.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838200"/>
            <a:ext cx="3663971" cy="782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ALD – secondary emissive layer on normal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MCP gives good “bare” QDE. </a:t>
            </a:r>
            <a:r>
              <a:rPr lang="en-US" sz="1400" dirty="0" err="1" smtClean="0">
                <a:solidFill>
                  <a:srgbClr val="000000"/>
                </a:solidFill>
              </a:rPr>
              <a:t>CsI</a:t>
            </a:r>
            <a:r>
              <a:rPr lang="en-US" sz="1400" dirty="0" smtClean="0">
                <a:solidFill>
                  <a:srgbClr val="000000"/>
                </a:solidFill>
              </a:rPr>
              <a:t> deposited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on this gives a good “standard” </a:t>
            </a:r>
            <a:r>
              <a:rPr lang="en-US" sz="1400" dirty="0" err="1" smtClean="0">
                <a:solidFill>
                  <a:srgbClr val="000000"/>
                </a:solidFill>
              </a:rPr>
              <a:t>CsI</a:t>
            </a:r>
            <a:r>
              <a:rPr lang="en-US" sz="1400" dirty="0" smtClean="0">
                <a:solidFill>
                  <a:srgbClr val="000000"/>
                </a:solidFill>
              </a:rPr>
              <a:t> QDE.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Picture 10" descr="31-375-613 Q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1524000"/>
            <a:ext cx="4146550" cy="4058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3733800"/>
            <a:ext cx="99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65% OAR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2590800"/>
            <a:ext cx="99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83% OAR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69867C0A-E443-5842-B4E4-979C1B6858E4}" type="slidenum">
              <a:rPr lang="en-US" sz="1800" smtClean="0">
                <a:solidFill>
                  <a:schemeClr val="bg2"/>
                </a:solidFill>
              </a:rPr>
              <a:pPr>
                <a:buNone/>
              </a:pPr>
              <a:t>18</a:t>
            </a:fld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52578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err="1" smtClean="0">
                <a:solidFill>
                  <a:schemeClr val="bg2"/>
                </a:solidFill>
              </a:rPr>
              <a:t>GaN</a:t>
            </a:r>
            <a:r>
              <a:rPr lang="en-US" sz="1800" dirty="0" smtClean="0">
                <a:solidFill>
                  <a:schemeClr val="bg2"/>
                </a:solidFill>
              </a:rPr>
              <a:t>  semitransparent and opaque photocathode quantum efficiencies. The </a:t>
            </a:r>
            <a:r>
              <a:rPr lang="en-US" sz="1800" dirty="0" err="1" smtClean="0">
                <a:solidFill>
                  <a:schemeClr val="bg2"/>
                </a:solidFill>
              </a:rPr>
              <a:t>GaN</a:t>
            </a:r>
            <a:r>
              <a:rPr lang="en-US" sz="1800" dirty="0" smtClean="0">
                <a:solidFill>
                  <a:schemeClr val="bg2"/>
                </a:solidFill>
              </a:rPr>
              <a:t> is 150nm to 100nm thick with depth graded  Mg concentration. The best semitransparent QE is for a substrate with only 50% </a:t>
            </a:r>
            <a:r>
              <a:rPr lang="en-US" sz="1800" dirty="0" err="1" smtClean="0">
                <a:solidFill>
                  <a:schemeClr val="bg2"/>
                </a:solidFill>
              </a:rPr>
              <a:t>GaN</a:t>
            </a:r>
            <a:r>
              <a:rPr lang="en-US" sz="1800" dirty="0" smtClean="0">
                <a:solidFill>
                  <a:schemeClr val="bg2"/>
                </a:solidFill>
              </a:rPr>
              <a:t> coverage - hence the achievable efficiency is probably closer to twice the measured values.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21" name="Picture 20" descr="GaN typic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7800" y="990600"/>
            <a:ext cx="5943600" cy="4307229"/>
          </a:xfrm>
          <a:prstGeom prst="rect">
            <a:avLst/>
          </a:prstGeom>
        </p:spPr>
      </p:pic>
      <p:sp>
        <p:nvSpPr>
          <p:cNvPr id="20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096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Opaque 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Deposited on Sapphire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9"/>
          <p:cNvSpPr txBox="1">
            <a:spLocks noChangeArrowheads="1"/>
          </p:cNvSpPr>
          <p:nvPr/>
        </p:nvSpPr>
        <p:spPr bwMode="auto">
          <a:xfrm>
            <a:off x="838200" y="914400"/>
            <a:ext cx="73348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Borosilicate/ALD MCP coated by MBE with P-doped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GaN/AlN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of various thicknesses</a:t>
            </a:r>
            <a:br>
              <a:rPr lang="en-US" sz="1600" dirty="0" smtClean="0">
                <a:solidFill>
                  <a:srgbClr val="000000"/>
                </a:solidFill>
                <a:latin typeface="+mn-lt"/>
              </a:rPr>
            </a:b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(amorphous/polycrystalline) and tested in a photon counting imaging detector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381000" y="5410200"/>
            <a:ext cx="4128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Integrated photon counting image using 184 nm </a:t>
            </a:r>
            <a:br>
              <a:rPr lang="en-US" sz="1600" dirty="0" smtClean="0">
                <a:solidFill>
                  <a:srgbClr val="000000"/>
                </a:solidFill>
                <a:latin typeface="+mn-lt"/>
              </a:rPr>
            </a:b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UV shows unprocessed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GaN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layer response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vs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latin typeface="+mn-lt"/>
              </a:rPr>
            </a:b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bare MCP.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09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Opaque </a:t>
            </a:r>
            <a:r>
              <a:rPr lang="en-US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GaN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Deposited on ALD </a:t>
            </a:r>
            <a:r>
              <a:rPr lang="en-US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MCPs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 descr="GaN.MCP.UV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3400" y="1447800"/>
            <a:ext cx="3937000" cy="4013200"/>
          </a:xfrm>
          <a:prstGeom prst="rect">
            <a:avLst/>
          </a:prstGeom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724400" y="6324600"/>
            <a:ext cx="3731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Deposited by SVT associates (A.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Dabiran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).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681" y="3930736"/>
            <a:ext cx="61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0.2%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3365" y="2627322"/>
            <a:ext cx="61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1.5%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Picture 8" descr=":::Research:Cathodes:GaN:GaN - ALD MCPs:MCP 377 Im6:ALD-MCP-GaN label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288640" y="3962400"/>
            <a:ext cx="74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0.75%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7441040" y="2438400"/>
            <a:ext cx="64633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9.7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%</a:t>
            </a:r>
          </a:p>
          <a:p>
            <a:pPr>
              <a:buNone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17%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298040" y="4343400"/>
            <a:ext cx="64633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5.4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%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9%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231240" y="3886200"/>
            <a:ext cx="583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11%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993240" y="1981200"/>
            <a:ext cx="748923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10.8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%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17%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4926440" y="2438400"/>
            <a:ext cx="74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800" b="1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10.2%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419600" y="5410200"/>
            <a:ext cx="4572000" cy="75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166688" indent="-166688" algn="ctr">
              <a:lnSpc>
                <a:spcPts val="1660"/>
              </a:lnSpc>
              <a:buNone/>
            </a:pPr>
            <a:r>
              <a:rPr kumimoji="0" lang="en-US" sz="1600" b="0" dirty="0" err="1" smtClean="0">
                <a:solidFill>
                  <a:srgbClr val="000000"/>
                </a:solidFill>
                <a:latin typeface="+mn-lt"/>
              </a:rPr>
              <a:t>QEs</a:t>
            </a:r>
            <a:r>
              <a:rPr kumimoji="0" lang="en-US" sz="1600" b="0" dirty="0" smtClean="0">
                <a:solidFill>
                  <a:srgbClr val="000000"/>
                </a:solidFill>
                <a:latin typeface="+mn-lt"/>
              </a:rPr>
              <a:t> (@214nm UV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) measured after Cs. </a:t>
            </a:r>
            <a:r>
              <a:rPr kumimoji="0" lang="en-US" sz="1600" b="0" dirty="0" smtClean="0">
                <a:solidFill>
                  <a:srgbClr val="000000"/>
                </a:solidFill>
                <a:latin typeface="+mn-lt"/>
              </a:rPr>
              <a:t>10º (blue)</a:t>
            </a:r>
            <a:br>
              <a:rPr kumimoji="0" lang="en-US" sz="1600" b="0" dirty="0" smtClean="0">
                <a:solidFill>
                  <a:srgbClr val="000000"/>
                </a:solidFill>
                <a:latin typeface="+mn-lt"/>
              </a:rPr>
            </a:br>
            <a:r>
              <a:rPr kumimoji="0" lang="en-US" sz="1600" b="0" dirty="0" smtClean="0">
                <a:solidFill>
                  <a:srgbClr val="000000"/>
                </a:solidFill>
                <a:latin typeface="+mn-lt"/>
              </a:rPr>
              <a:t> or 45º (white) graze angle. Typical </a:t>
            </a:r>
            <a:r>
              <a:rPr kumimoji="0" lang="en-US" sz="1600" b="0" dirty="0">
                <a:solidFill>
                  <a:srgbClr val="000000"/>
                </a:solidFill>
                <a:latin typeface="+mn-lt"/>
              </a:rPr>
              <a:t>QE</a:t>
            </a:r>
            <a:r>
              <a:rPr kumimoji="0" lang="en-US" sz="1600" b="0" dirty="0" smtClean="0">
                <a:solidFill>
                  <a:srgbClr val="000000"/>
                </a:solidFill>
                <a:latin typeface="+mn-lt"/>
              </a:rPr>
              <a:t>- thickness asymptote for opaque cathode.</a:t>
            </a:r>
            <a:endParaRPr kumimoji="0" lang="en-US" sz="1600" b="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>
                <a:latin typeface="Arial" pitchFamily="-32" charset="0"/>
                <a:ea typeface="Arial" pitchFamily="-32" charset="0"/>
                <a:cs typeface="Arial" pitchFamily="-32" charset="0"/>
              </a:rPr>
              <a:t>MCP Basic Goals for 33mm and 200mm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4000" y="1219200"/>
            <a:ext cx="63754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Plate Outside Diameter		32.7mm ± 0.1mm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L/D, Thickness			60:1,  1.2mm ±0.1mm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Center-to-Center Spacing	</a:t>
            </a:r>
            <a:r>
              <a:rPr kumimoji="0" lang="en-US" sz="1600" dirty="0" smtClean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	Varies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Pore Size				20um  ±0.5um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Bias Angle			8 Deg  ±1 deg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Open Area ratio			60%  ±5%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Resistance			500 Meg Ohm ±200 Meg Ohm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Electrode end spoiling		1 channel diameter</a:t>
            </a:r>
            <a:endParaRPr kumimoji="0" lang="en-US" sz="1300" dirty="0">
              <a:solidFill>
                <a:srgbClr val="000000"/>
              </a:solidFill>
              <a:latin typeface="Courier New" pitchFamily="-32" charset="0"/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447800" y="4114800"/>
            <a:ext cx="63404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Plate Outside Diameter		200mm ± 0.1mm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L/D, Thickness			60:1,  1.2mm ±0.1mm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Center-to-Center Spacing	</a:t>
            </a:r>
            <a:r>
              <a:rPr kumimoji="0" lang="en-US" sz="1600" dirty="0" smtClean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	Varies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Pore Size				20um  ±0.5um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Bias Angle			8 Deg  ±1 deg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Open Area ratio			60%  ±5%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Resistance			10 Meg Ohm ±3 Meg Ohm</a:t>
            </a:r>
          </a:p>
          <a:p>
            <a:pPr>
              <a:lnSpc>
                <a:spcPct val="90000"/>
              </a:lnSpc>
            </a:pPr>
            <a:r>
              <a:rPr kumimoji="0" lang="en-US" sz="1600" dirty="0">
                <a:solidFill>
                  <a:srgbClr val="000000"/>
                </a:solidFill>
                <a:latin typeface="Times New Roman" pitchFamily="-32" charset="0"/>
                <a:ea typeface="ＭＳ Ｐゴシック" pitchFamily="-32" charset="-128"/>
                <a:cs typeface="ＭＳ Ｐゴシック" pitchFamily="-32" charset="-128"/>
              </a:rPr>
              <a:t>Electrode end spoiling		1 channel diameter</a:t>
            </a:r>
            <a:endParaRPr kumimoji="0" lang="en-US" sz="1300" dirty="0">
              <a:solidFill>
                <a:srgbClr val="000000"/>
              </a:solidFill>
              <a:latin typeface="Courier New" pitchFamily="-32" charset="0"/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524000" y="838200"/>
            <a:ext cx="6607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Standard 32.7mm MCP (not high local rate, ~ 1 event/pore/sec)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676400" y="3581400"/>
            <a:ext cx="6370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200mm MCP  (same resistance/square, few 100µA, &lt;1 watt)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81000"/>
            <a:ext cx="7848600" cy="838200"/>
          </a:xfrm>
        </p:spPr>
        <p:txBody>
          <a:bodyPr/>
          <a:lstStyle/>
          <a:p>
            <a:r>
              <a:rPr lang="en-US" sz="32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Preconditioning Tests of 33mm </a:t>
            </a:r>
            <a:br>
              <a:rPr lang="en-US" sz="32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20µm Pore </a:t>
            </a:r>
            <a:r>
              <a:rPr lang="en-US" sz="3200" b="1" u="sng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MCPs</a:t>
            </a:r>
            <a:endParaRPr lang="en-US" sz="3200" b="1" u="sng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3657600"/>
          </a:xfrm>
        </p:spPr>
        <p:txBody>
          <a:bodyPr>
            <a:normAutofit/>
          </a:bodyPr>
          <a:lstStyle/>
          <a:p>
            <a:pPr marL="227013" indent="-227013"/>
            <a:r>
              <a:rPr lang="en-US" sz="2400" b="1" dirty="0" err="1" smtClean="0"/>
              <a:t>Arradiance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MCPs</a:t>
            </a:r>
            <a:r>
              <a:rPr lang="en-US" sz="2400" b="1" dirty="0" smtClean="0"/>
              <a:t> 612 and 613,  20µm, 60:1, 8° bias, completed.</a:t>
            </a:r>
          </a:p>
          <a:p>
            <a:pPr marL="227013" indent="-227013"/>
            <a:r>
              <a:rPr lang="en-US" sz="2400" b="1" dirty="0" smtClean="0"/>
              <a:t>ANL </a:t>
            </a:r>
            <a:r>
              <a:rPr lang="en-US" sz="2400" b="1" dirty="0" err="1" smtClean="0"/>
              <a:t>MCPs</a:t>
            </a:r>
            <a:r>
              <a:rPr lang="en-US" sz="2400" b="1" dirty="0" smtClean="0"/>
              <a:t> 164 and 163,  20µm, 60:1, 8° bias.</a:t>
            </a:r>
          </a:p>
          <a:p>
            <a:pPr marL="227013" indent="-227013"/>
            <a:r>
              <a:rPr lang="en-US" sz="2400" b="1" dirty="0" smtClean="0"/>
              <a:t>INCOM serial #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, 11863-99, 11863-95</a:t>
            </a:r>
          </a:p>
          <a:p>
            <a:pPr marL="227013" indent="-227013"/>
            <a:r>
              <a:rPr lang="en-US" sz="2400" b="1" dirty="0" smtClean="0"/>
              <a:t>Resistances 159MΩ, 138MΩ   (</a:t>
            </a:r>
            <a:r>
              <a:rPr lang="en-US" sz="2400" b="1" dirty="0" err="1" smtClean="0"/>
              <a:t>NiCr</a:t>
            </a:r>
            <a:r>
              <a:rPr lang="en-US" sz="2400" b="1" dirty="0" smtClean="0"/>
              <a:t> over) </a:t>
            </a:r>
          </a:p>
          <a:p>
            <a:pPr marL="227013" indent="-227013"/>
            <a:r>
              <a:rPr lang="en-US" sz="2400" b="1" dirty="0" smtClean="0"/>
              <a:t>XDL detector with </a:t>
            </a:r>
            <a:r>
              <a:rPr lang="en-US" sz="2400" b="1" dirty="0" err="1" smtClean="0"/>
              <a:t>MCPs</a:t>
            </a:r>
            <a:r>
              <a:rPr lang="en-US" sz="2400" b="1" dirty="0" smtClean="0"/>
              <a:t> gapped by 0.001” spacer.</a:t>
            </a:r>
          </a:p>
          <a:p>
            <a:pPr marL="227013" indent="-227013"/>
            <a:r>
              <a:rPr lang="en-US" sz="2400" b="1" dirty="0" smtClean="0"/>
              <a:t>Completed 350°C bake, with RGA scans.</a:t>
            </a:r>
          </a:p>
          <a:p>
            <a:pPr marL="227013" indent="-227013"/>
            <a:r>
              <a:rPr lang="en-US" sz="2400" b="1" dirty="0" smtClean="0"/>
              <a:t>Scrub in progress, with RGA scans.</a:t>
            </a:r>
          </a:p>
          <a:p>
            <a:pPr marL="227013" indent="-227013"/>
            <a:r>
              <a:rPr lang="en-US" sz="2400" b="1" dirty="0" smtClean="0"/>
              <a:t>Have gone from 1µA to 2µA, now 3µA &gt;2.5 C cm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extracted.</a:t>
            </a:r>
            <a:endParaRPr lang="en-US" b="1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Time </a:t>
            </a:r>
            <a:r>
              <a:rPr lang="en-US" b="1" u="sng" dirty="0" err="1" smtClean="0"/>
              <a:t>vs</a:t>
            </a:r>
            <a:r>
              <a:rPr lang="en-US" b="1" u="sng" dirty="0" smtClean="0"/>
              <a:t> Temp </a:t>
            </a:r>
            <a:r>
              <a:rPr lang="en-US" b="1" u="sng" dirty="0" err="1" smtClean="0"/>
              <a:t>vs</a:t>
            </a:r>
            <a:r>
              <a:rPr lang="en-US" b="1" u="sng" dirty="0" smtClean="0"/>
              <a:t> Gas Load</a:t>
            </a:r>
            <a:endParaRPr lang="en-US" b="1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5562600"/>
            <a:ext cx="457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3038" marR="0" lvl="0" algn="l" defTabSz="914400" rtl="0" eaLnBrk="0" fontAlgn="base" latinLnBrk="0" hangingPunct="0">
              <a:lnSpc>
                <a:spcPts val="25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Bake was on Turbo. N</a:t>
            </a:r>
            <a:r>
              <a:rPr kumimoji="0" lang="en-US" sz="2200" b="0" i="0" u="non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2</a:t>
            </a: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 and H</a:t>
            </a:r>
            <a:r>
              <a:rPr kumimoji="0" lang="en-US" sz="2200" b="0" i="0" u="non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2</a:t>
            </a: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O</a:t>
            </a:r>
            <a:b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mostly</a:t>
            </a:r>
            <a:r>
              <a:rPr kumimoji="0" lang="en-US" sz="2200" kern="0" dirty="0" smtClean="0">
                <a:solidFill>
                  <a:srgbClr val="0000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at turbo limit. H</a:t>
            </a:r>
            <a:r>
              <a:rPr kumimoji="0" lang="en-US" sz="2200" b="0" i="0" u="non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2</a:t>
            </a:r>
            <a:r>
              <a:rPr kumimoji="0" lang="en-US" sz="2200" b="0" i="0" u="non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 is the major gas load at temp,</a:t>
            </a:r>
            <a:r>
              <a:rPr kumimoji="0" lang="en-US" sz="2200" b="0" i="0" u="non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ＭＳ Ｐゴシック" pitchFamily="-110" charset="-128"/>
              </a:rPr>
              <a:t> and </a:t>
            </a:r>
            <a:r>
              <a:rPr kumimoji="0" lang="en-US" sz="2200" kern="0" dirty="0" smtClean="0">
                <a:solidFill>
                  <a:srgbClr val="0000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decays slowly.</a:t>
            </a:r>
            <a:endParaRPr kumimoji="0" lang="en-US" sz="2200" b="0" i="0" u="non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5" name="Picture 4" descr="164-163 bakeou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4495800" cy="4533327"/>
          </a:xfrm>
          <a:prstGeom prst="rect">
            <a:avLst/>
          </a:prstGeom>
        </p:spPr>
      </p:pic>
      <p:pic>
        <p:nvPicPr>
          <p:cNvPr id="7" name="Picture 6" descr="Screen shot 2011-09-29 at 10.39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00200"/>
            <a:ext cx="4220307" cy="2895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4572000"/>
            <a:ext cx="457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3038" marR="0" lvl="0" algn="l" defTabSz="914400" rtl="0" eaLnBrk="0" fontAlgn="base" latinLnBrk="0" hangingPunct="0">
              <a:lnSpc>
                <a:spcPts val="228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Temperature controller was a bit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kumimoji="0" lang="en-US" sz="2400" kern="0" dirty="0" smtClean="0">
                <a:solidFill>
                  <a:srgbClr val="0000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touchy</a:t>
            </a:r>
            <a:r>
              <a:rPr kumimoji="0" lang="en-US" sz="2400" kern="0" noProof="0" dirty="0" smtClean="0">
                <a:solidFill>
                  <a:srgbClr val="0000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, but the profile is </a:t>
            </a:r>
            <a:r>
              <a:rPr kumimoji="0" lang="en-US" sz="2400" kern="0" noProof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largely correct. Most of the 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gas load is the chamber, not the </a:t>
            </a:r>
            <a:r>
              <a:rPr kumimoji="0" lang="en-US" sz="2400" kern="0" dirty="0" err="1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MCPs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. However, there was some H</a:t>
            </a:r>
            <a:r>
              <a:rPr kumimoji="0" lang="en-US" sz="2400" kern="0" baseline="-2500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2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 from the </a:t>
            </a:r>
            <a:r>
              <a:rPr kumimoji="0" lang="en-US" sz="2400" kern="0" dirty="0" err="1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MCPs</a:t>
            </a:r>
            <a:r>
              <a:rPr kumimoji="0" lang="en-US" sz="2400" kern="0" dirty="0" smtClean="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 in pre bake tests.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Gain/Voltage curve Pre/Post Bake</a:t>
            </a:r>
            <a:endParaRPr lang="en-US" b="1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638800" y="1447800"/>
            <a:ext cx="335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3038" marR="0" lvl="0" indent="-173038" algn="l" defTabSz="914400" rtl="0" eaLnBrk="0" fontAlgn="base" latinLnBrk="0" hangingPunct="0">
              <a:lnSpc>
                <a:spcPts val="3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Very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large gain increase after the bake. </a:t>
            </a:r>
          </a:p>
          <a:p>
            <a:pPr marL="173038" marR="0" lvl="0" indent="-173038" algn="l" defTabSz="914400" rtl="0" eaLnBrk="0" fontAlgn="base" latinLnBrk="0" hangingPunct="0">
              <a:lnSpc>
                <a:spcPts val="3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MCPs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work well otherwise in all respects after the bake. </a:t>
            </a:r>
          </a:p>
          <a:p>
            <a:pPr marL="173038" marR="0" lvl="0" indent="-173038" algn="l" defTabSz="914400" rtl="0" eaLnBrk="0" fontAlgn="base" latinLnBrk="0" hangingPunct="0">
              <a:lnSpc>
                <a:spcPts val="3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SEE probably increases due to surface cleaning in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bakeout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 descr="164-163 gain plot rati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" y="838200"/>
            <a:ext cx="5726031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838200"/>
          </a:xfrm>
        </p:spPr>
        <p:txBody>
          <a:bodyPr/>
          <a:lstStyle/>
          <a:p>
            <a:r>
              <a:rPr lang="en-US" u="sng" dirty="0" smtClean="0"/>
              <a:t>UV Imaging Response </a:t>
            </a:r>
            <a:br>
              <a:rPr lang="en-US" u="sng" dirty="0" smtClean="0"/>
            </a:br>
            <a:r>
              <a:rPr lang="en-US" u="sng" dirty="0" smtClean="0"/>
              <a:t>Before and after 350°C Vacuum Bake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791200"/>
            <a:ext cx="4418347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185nm UV– some MCP defect spots,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UV non uniform, shows </a:t>
            </a:r>
            <a:r>
              <a:rPr lang="en-US" sz="2000" dirty="0" err="1" smtClean="0">
                <a:solidFill>
                  <a:srgbClr val="000090"/>
                </a:solidFill>
              </a:rPr>
              <a:t>multifibers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791200"/>
            <a:ext cx="4399562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185nm UV– some MCP defect spots,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less </a:t>
            </a:r>
            <a:r>
              <a:rPr lang="en-US" sz="2000" dirty="0" err="1" smtClean="0">
                <a:solidFill>
                  <a:srgbClr val="000090"/>
                </a:solidFill>
              </a:rPr>
              <a:t>multifiber</a:t>
            </a:r>
            <a:r>
              <a:rPr lang="en-US" sz="2000" dirty="0" smtClean="0">
                <a:solidFill>
                  <a:srgbClr val="000090"/>
                </a:solidFill>
              </a:rPr>
              <a:t>, some </a:t>
            </a:r>
            <a:r>
              <a:rPr lang="en-US" sz="2000" dirty="0" err="1" smtClean="0">
                <a:solidFill>
                  <a:srgbClr val="000090"/>
                </a:solidFill>
              </a:rPr>
              <a:t>Moire</a:t>
            </a:r>
            <a:r>
              <a:rPr lang="en-US" sz="2000" dirty="0" smtClean="0">
                <a:solidFill>
                  <a:srgbClr val="000090"/>
                </a:solidFill>
              </a:rPr>
              <a:t>.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9" name="Picture 8" descr="2500v_400v_UV_1000s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4343503" cy="4256088"/>
          </a:xfrm>
          <a:prstGeom prst="rect">
            <a:avLst/>
          </a:prstGeom>
        </p:spPr>
      </p:pic>
      <p:pic>
        <p:nvPicPr>
          <p:cNvPr id="11" name="Picture 10" descr="2400V_400VRF_UVFF"/>
          <p:cNvPicPr>
            <a:picLocks noChangeAspect="1"/>
          </p:cNvPicPr>
          <p:nvPr/>
        </p:nvPicPr>
        <p:blipFill>
          <a:blip r:embed="rId3">
            <a:lum contrast="3000"/>
          </a:blip>
          <a:stretch>
            <a:fillRect/>
          </a:stretch>
        </p:blipFill>
        <p:spPr>
          <a:xfrm>
            <a:off x="4648200" y="1524000"/>
            <a:ext cx="4360863" cy="42900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3600" y="1219200"/>
            <a:ext cx="1570412" cy="356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Post-bake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219200"/>
            <a:ext cx="1433505" cy="356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Pre-bake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500v_400v_UV_1000sec.map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52400" y="1524000"/>
            <a:ext cx="4316413" cy="4293690"/>
          </a:xfrm>
          <a:prstGeom prst="rect">
            <a:avLst/>
          </a:prstGeom>
        </p:spPr>
      </p:pic>
      <p:pic>
        <p:nvPicPr>
          <p:cNvPr id="10" name="Picture 9" descr="2400V_400VRF_UVFF.map.jpg"/>
          <p:cNvPicPr>
            <a:picLocks noChangeAspect="1"/>
          </p:cNvPicPr>
          <p:nvPr/>
        </p:nvPicPr>
        <p:blipFill>
          <a:blip r:embed="rId3">
            <a:lum bright="-11000" contrast="29000"/>
          </a:blip>
          <a:stretch>
            <a:fillRect/>
          </a:stretch>
        </p:blipFill>
        <p:spPr>
          <a:xfrm>
            <a:off x="4648200" y="1524000"/>
            <a:ext cx="4211532" cy="428728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96200" cy="838200"/>
          </a:xfrm>
        </p:spPr>
        <p:txBody>
          <a:bodyPr/>
          <a:lstStyle/>
          <a:p>
            <a:r>
              <a:rPr lang="en-US" b="1" u="sng" dirty="0" smtClean="0"/>
              <a:t>UV Gain Map Response </a:t>
            </a:r>
            <a:br>
              <a:rPr lang="en-US" b="1" u="sng" dirty="0" smtClean="0"/>
            </a:br>
            <a:r>
              <a:rPr lang="en-US" b="1" u="sng" dirty="0" smtClean="0"/>
              <a:t>Before and after 350°C Vacuum Bake</a:t>
            </a:r>
            <a:endParaRPr lang="en-US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5791200"/>
            <a:ext cx="4418347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185nm UV– some MCP defect spots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UV non uniform, shows </a:t>
            </a:r>
            <a:r>
              <a:rPr lang="en-US" sz="2000" dirty="0" err="1" smtClean="0">
                <a:solidFill>
                  <a:srgbClr val="000090"/>
                </a:solidFill>
              </a:rPr>
              <a:t>multifibers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5791200"/>
            <a:ext cx="4328303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185nm UV– same MCP defect spots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+1, less </a:t>
            </a:r>
            <a:r>
              <a:rPr lang="en-US" sz="2000" dirty="0" err="1" smtClean="0">
                <a:solidFill>
                  <a:srgbClr val="000090"/>
                </a:solidFill>
              </a:rPr>
              <a:t>multifiber</a:t>
            </a:r>
            <a:r>
              <a:rPr lang="en-US" sz="2000" dirty="0" smtClean="0">
                <a:solidFill>
                  <a:srgbClr val="000090"/>
                </a:solidFill>
              </a:rPr>
              <a:t>, more uniform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1219200"/>
            <a:ext cx="1570412" cy="356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Post-bake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1219200"/>
            <a:ext cx="1433505" cy="356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Pre-bake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239000" cy="838200"/>
          </a:xfrm>
        </p:spPr>
        <p:txBody>
          <a:bodyPr/>
          <a:lstStyle/>
          <a:p>
            <a:r>
              <a:rPr lang="en-US" dirty="0" smtClean="0"/>
              <a:t>Background Behavior </a:t>
            </a:r>
            <a:br>
              <a:rPr lang="en-US" dirty="0" smtClean="0"/>
            </a:br>
            <a:r>
              <a:rPr lang="en-US" dirty="0" smtClean="0"/>
              <a:t>Before and after 350°C Vacuum Bake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867400"/>
            <a:ext cx="3209683" cy="67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Pre-bake – 1000 sec </a:t>
            </a:r>
          </a:p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~0.1 events cm</a:t>
            </a:r>
            <a:r>
              <a:rPr lang="en-US" sz="2400" baseline="30000" dirty="0" smtClean="0">
                <a:solidFill>
                  <a:srgbClr val="000090"/>
                </a:solidFill>
              </a:rPr>
              <a:t>-2</a:t>
            </a:r>
            <a:r>
              <a:rPr lang="en-US" sz="2400" dirty="0" smtClean="0">
                <a:solidFill>
                  <a:srgbClr val="000090"/>
                </a:solidFill>
              </a:rPr>
              <a:t> sec</a:t>
            </a:r>
            <a:r>
              <a:rPr lang="en-US" sz="2400" baseline="30000" dirty="0" smtClean="0">
                <a:solidFill>
                  <a:srgbClr val="000090"/>
                </a:solidFill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5866019"/>
            <a:ext cx="3209683" cy="99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Post-bake –2000 sec </a:t>
            </a:r>
          </a:p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~0.1 events cm</a:t>
            </a:r>
            <a:r>
              <a:rPr lang="en-US" sz="2400" baseline="30000" dirty="0" smtClean="0">
                <a:solidFill>
                  <a:srgbClr val="000090"/>
                </a:solidFill>
              </a:rPr>
              <a:t>-2</a:t>
            </a:r>
            <a:r>
              <a:rPr lang="en-US" sz="2400" dirty="0" smtClean="0">
                <a:solidFill>
                  <a:srgbClr val="000090"/>
                </a:solidFill>
              </a:rPr>
              <a:t> sec</a:t>
            </a:r>
            <a:r>
              <a:rPr lang="en-US" sz="2400" baseline="30000" dirty="0" smtClean="0">
                <a:solidFill>
                  <a:srgbClr val="000090"/>
                </a:solidFill>
              </a:rPr>
              <a:t>-1</a:t>
            </a:r>
          </a:p>
          <a:p>
            <a:pPr>
              <a:lnSpc>
                <a:spcPts val="1880"/>
              </a:lnSpc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8" name="Picture 7" descr="2300V_400VRF_bkglong"/>
          <p:cNvPicPr>
            <a:picLocks noChangeAspect="1"/>
          </p:cNvPicPr>
          <p:nvPr/>
        </p:nvPicPr>
        <p:blipFill>
          <a:blip r:embed="rId2">
            <a:lum bright="23000" contrast="32000"/>
          </a:blip>
          <a:srcRect l="5147" r="3931"/>
          <a:stretch>
            <a:fillRect/>
          </a:stretch>
        </p:blipFill>
        <p:spPr>
          <a:xfrm>
            <a:off x="4800600" y="1371600"/>
            <a:ext cx="4038600" cy="4441825"/>
          </a:xfrm>
          <a:prstGeom prst="rect">
            <a:avLst/>
          </a:prstGeom>
        </p:spPr>
      </p:pic>
      <p:pic>
        <p:nvPicPr>
          <p:cNvPr id="10" name="Picture 9" descr="2500v_400v_bkgd_1000sec"/>
          <p:cNvPicPr>
            <a:picLocks noChangeAspect="1"/>
          </p:cNvPicPr>
          <p:nvPr/>
        </p:nvPicPr>
        <p:blipFill>
          <a:blip r:embed="rId3">
            <a:lum bright="23000" contrast="38000"/>
          </a:blip>
          <a:srcRect l="5132" r="4205"/>
          <a:stretch>
            <a:fillRect/>
          </a:stretch>
        </p:blipFill>
        <p:spPr>
          <a:xfrm>
            <a:off x="381000" y="1371600"/>
            <a:ext cx="4038600" cy="44545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867400"/>
            <a:ext cx="4340326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UV response map, shows hotspots,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Mostly low gain (big area = readout).</a:t>
            </a:r>
          </a:p>
        </p:txBody>
      </p:sp>
      <p:pic>
        <p:nvPicPr>
          <p:cNvPr id="9" name="Picture 8" descr="2300_400V-UV-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4341881" cy="42608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838200"/>
          </a:xfrm>
        </p:spPr>
        <p:txBody>
          <a:bodyPr/>
          <a:lstStyle/>
          <a:p>
            <a:r>
              <a:rPr lang="en-US" b="1" u="sng" dirty="0" smtClean="0"/>
              <a:t>UV Gain Map/Response </a:t>
            </a:r>
            <a:br>
              <a:rPr lang="en-US" b="1" u="sng" dirty="0" smtClean="0"/>
            </a:br>
            <a:r>
              <a:rPr lang="en-US" b="1" u="sng" dirty="0" smtClean="0"/>
              <a:t>after ~2.5 C cm</a:t>
            </a:r>
            <a:r>
              <a:rPr lang="en-US" b="1" u="sng" baseline="30000" dirty="0" smtClean="0"/>
              <a:t>-2</a:t>
            </a:r>
            <a:r>
              <a:rPr lang="en-US" b="1" u="sng" dirty="0" smtClean="0"/>
              <a:t> Extracted</a:t>
            </a:r>
            <a:endParaRPr lang="en-US" b="1" u="sng" dirty="0"/>
          </a:p>
        </p:txBody>
      </p:sp>
      <p:pic>
        <p:nvPicPr>
          <p:cNvPr id="13" name="Picture 12" descr="2300_400V-UV-FF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4339696" cy="426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24901" y="5867400"/>
            <a:ext cx="3919663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UV </a:t>
            </a:r>
            <a:r>
              <a:rPr lang="en-US" sz="2000" dirty="0" smtClean="0">
                <a:solidFill>
                  <a:srgbClr val="FF0000"/>
                </a:solidFill>
              </a:rPr>
              <a:t>GAIN</a:t>
            </a:r>
            <a:r>
              <a:rPr lang="en-US" sz="2000" dirty="0" smtClean="0">
                <a:solidFill>
                  <a:srgbClr val="000090"/>
                </a:solidFill>
              </a:rPr>
              <a:t> map, shows hotspots,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Otherwise very flat!! Looks good.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867400"/>
            <a:ext cx="5644770" cy="65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UV background image shows hotspots,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High gain (small points) and low gain (big blobs)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38200"/>
          </a:xfrm>
        </p:spPr>
        <p:txBody>
          <a:bodyPr/>
          <a:lstStyle/>
          <a:p>
            <a:r>
              <a:rPr lang="en-US" sz="3200" b="1" u="sng" dirty="0" smtClean="0"/>
              <a:t>Background after ~2.5 C cm</a:t>
            </a:r>
            <a:r>
              <a:rPr lang="en-US" sz="3200" b="1" u="sng" baseline="30000" dirty="0" smtClean="0"/>
              <a:t>-2</a:t>
            </a:r>
            <a:r>
              <a:rPr lang="en-US" sz="3200" b="1" u="sng" dirty="0" smtClean="0"/>
              <a:t> Extracted</a:t>
            </a:r>
            <a:br>
              <a:rPr lang="en-US" sz="3200" b="1" u="sng" dirty="0" smtClean="0"/>
            </a:br>
            <a:r>
              <a:rPr lang="en-US" sz="3200" b="1" u="sng" dirty="0" smtClean="0"/>
              <a:t>and Summary</a:t>
            </a:r>
            <a:endParaRPr lang="en-US" sz="3200" b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988395" y="1524000"/>
            <a:ext cx="4189092" cy="4352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Background rate ~3200 events/sec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average for whole area, mostly in 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the hotspots.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Quiet areas are &lt;1 event cm</a:t>
            </a:r>
            <a:r>
              <a:rPr lang="en-US" sz="2000" baseline="30000" dirty="0" smtClean="0">
                <a:solidFill>
                  <a:srgbClr val="000090"/>
                </a:solidFill>
              </a:rPr>
              <a:t>-2</a:t>
            </a:r>
            <a:r>
              <a:rPr lang="en-US" sz="2000" dirty="0" smtClean="0">
                <a:solidFill>
                  <a:srgbClr val="000090"/>
                </a:solidFill>
              </a:rPr>
              <a:t>sec</a:t>
            </a:r>
            <a:r>
              <a:rPr lang="en-US" sz="2000" baseline="30000" dirty="0" smtClean="0">
                <a:solidFill>
                  <a:srgbClr val="000090"/>
                </a:solidFill>
              </a:rPr>
              <a:t>-1</a:t>
            </a:r>
          </a:p>
          <a:p>
            <a:pPr>
              <a:lnSpc>
                <a:spcPts val="1880"/>
              </a:lnSpc>
              <a:buNone/>
            </a:pPr>
            <a:endParaRPr lang="en-US" sz="2000" baseline="30000" dirty="0" smtClean="0">
              <a:solidFill>
                <a:srgbClr val="000090"/>
              </a:solidFill>
            </a:endParaRP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This is probably indicative of debris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which is at different depths within 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the substrate</a:t>
            </a:r>
          </a:p>
          <a:p>
            <a:pPr>
              <a:lnSpc>
                <a:spcPts val="1880"/>
              </a:lnSpc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>
              <a:lnSpc>
                <a:spcPts val="1880"/>
              </a:lnSpc>
              <a:buNone/>
            </a:pPr>
            <a:r>
              <a:rPr lang="en-US" sz="2000" u="sng" dirty="0" smtClean="0">
                <a:solidFill>
                  <a:srgbClr val="000090"/>
                </a:solidFill>
              </a:rPr>
              <a:t>SUMMARY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Response and gain stays uniform 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and </a:t>
            </a:r>
            <a:r>
              <a:rPr lang="en-US" sz="2000" dirty="0" err="1" smtClean="0">
                <a:solidFill>
                  <a:srgbClr val="000090"/>
                </a:solidFill>
              </a:rPr>
              <a:t>stable,BUT</a:t>
            </a:r>
            <a:r>
              <a:rPr lang="en-US" sz="2000" dirty="0" smtClean="0">
                <a:solidFill>
                  <a:srgbClr val="000090"/>
                </a:solidFill>
              </a:rPr>
              <a:t> ----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background gets impacted </a:t>
            </a:r>
          </a:p>
          <a:p>
            <a:pPr>
              <a:lnSpc>
                <a:spcPts val="188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by hotspots which are very likely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to be debris in/on the </a:t>
            </a:r>
            <a:r>
              <a:rPr lang="en-US" sz="2000" dirty="0" err="1" smtClean="0">
                <a:solidFill>
                  <a:srgbClr val="000090"/>
                </a:solidFill>
              </a:rPr>
              <a:t>MCPs</a:t>
            </a:r>
            <a:r>
              <a:rPr lang="en-US" sz="2000" dirty="0" smtClean="0">
                <a:solidFill>
                  <a:srgbClr val="000090"/>
                </a:solidFill>
              </a:rPr>
              <a:t>.</a:t>
            </a:r>
          </a:p>
        </p:txBody>
      </p:sp>
      <p:pic>
        <p:nvPicPr>
          <p:cNvPr id="7" name="Picture 6" descr="2300_400V-bkg-deep.jpg"/>
          <p:cNvPicPr>
            <a:picLocks noChangeAspect="1"/>
          </p:cNvPicPr>
          <p:nvPr/>
        </p:nvPicPr>
        <p:blipFill>
          <a:blip r:embed="rId2">
            <a:lum bright="26000" contrast="38000"/>
          </a:blip>
          <a:stretch>
            <a:fillRect/>
          </a:stretch>
        </p:blipFill>
        <p:spPr>
          <a:xfrm>
            <a:off x="304800" y="1219200"/>
            <a:ext cx="4541838" cy="46406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-32" charset="-128"/>
                <a:cs typeface="ＭＳ Ｐゴシック" pitchFamily="-32" charset="-128"/>
              </a:rPr>
              <a:t>33mm ALD-MCP Preconditioning Tests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0153" y="4943743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914400"/>
            <a:ext cx="8240670" cy="956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Vacuum 350°C </a:t>
            </a:r>
            <a:r>
              <a:rPr lang="en-US" sz="1800" dirty="0" err="1" smtClean="0">
                <a:solidFill>
                  <a:srgbClr val="000000"/>
                </a:solidFill>
              </a:rPr>
              <a:t>bakeout</a:t>
            </a:r>
            <a:r>
              <a:rPr lang="en-US" sz="1800" dirty="0" smtClean="0">
                <a:solidFill>
                  <a:srgbClr val="000000"/>
                </a:solidFill>
              </a:rPr>
              <a:t> with RGA monitoring first, then UV flood low gain, then</a:t>
            </a:r>
          </a:p>
          <a:p>
            <a:pPr>
              <a:lnSpc>
                <a:spcPts val="21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high current extraction “burn in” (1 – 3µA).  Most recent ALD formulation:-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b="1" i="1" dirty="0" smtClean="0">
                <a:solidFill>
                  <a:srgbClr val="000000"/>
                </a:solidFill>
              </a:rPr>
              <a:t>Gain increases by x10 during bake,  after 2.5 C cm</a:t>
            </a:r>
            <a:r>
              <a:rPr lang="en-US" sz="1800" b="1" i="1" baseline="30000" dirty="0" smtClean="0">
                <a:solidFill>
                  <a:srgbClr val="000000"/>
                </a:solidFill>
              </a:rPr>
              <a:t>-2</a:t>
            </a:r>
            <a:r>
              <a:rPr lang="en-US" sz="1800" b="1" i="1" dirty="0" smtClean="0">
                <a:solidFill>
                  <a:srgbClr val="000000"/>
                </a:solidFill>
              </a:rPr>
              <a:t> minimal gain change!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200" y="5867400"/>
            <a:ext cx="4495800" cy="7336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lnSpc>
                <a:spcPts val="16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Gain curves of MCP pair (20µm pore,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8° bias) at stages during preconditioning. Outgas during burn-in &lt; 4 </a:t>
            </a:r>
            <a:r>
              <a:rPr lang="en-US" sz="1400" dirty="0" err="1" smtClean="0">
                <a:solidFill>
                  <a:srgbClr val="000000"/>
                </a:solidFill>
              </a:rPr>
              <a:t>x</a:t>
            </a:r>
            <a:r>
              <a:rPr lang="en-US" sz="1400" dirty="0" smtClean="0">
                <a:solidFill>
                  <a:srgbClr val="000000"/>
                </a:solidFill>
              </a:rPr>
              <a:t> 10</a:t>
            </a:r>
            <a:r>
              <a:rPr lang="en-US" sz="1400" baseline="30000" dirty="0" smtClean="0">
                <a:solidFill>
                  <a:srgbClr val="000000"/>
                </a:solidFill>
              </a:rPr>
              <a:t>-10 </a:t>
            </a:r>
            <a:r>
              <a:rPr lang="en-US" sz="1400" dirty="0" err="1" smtClean="0">
                <a:solidFill>
                  <a:srgbClr val="000000"/>
                </a:solidFill>
              </a:rPr>
              <a:t>torr</a:t>
            </a:r>
            <a:r>
              <a:rPr lang="en-US" sz="1400" dirty="0" smtClean="0">
                <a:solidFill>
                  <a:srgbClr val="000000"/>
                </a:solidFill>
              </a:rPr>
              <a:t> H</a:t>
            </a:r>
            <a:r>
              <a:rPr lang="en-US" sz="1400" baseline="-25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8" descr="164-163 scrub plot2.5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1828800"/>
            <a:ext cx="4114800" cy="4200925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00600" y="5943600"/>
            <a:ext cx="4191000" cy="7336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lnSpc>
                <a:spcPts val="16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UV scrub </a:t>
            </a:r>
            <a:r>
              <a:rPr lang="en-US" sz="1400" dirty="0">
                <a:solidFill>
                  <a:srgbClr val="000000"/>
                </a:solidFill>
              </a:rPr>
              <a:t>of ALD MCP </a:t>
            </a:r>
            <a:r>
              <a:rPr lang="en-US" sz="1400" dirty="0" smtClean="0">
                <a:solidFill>
                  <a:srgbClr val="000000"/>
                </a:solidFill>
              </a:rPr>
              <a:t>pairs 613-613 &amp;164-163, (20µm pore, 60:1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, 8° bias) compared </a:t>
            </a:r>
            <a:r>
              <a:rPr lang="en-US" sz="1400" dirty="0">
                <a:solidFill>
                  <a:srgbClr val="000000"/>
                </a:solidFill>
              </a:rPr>
              <a:t>with conventional </a:t>
            </a:r>
            <a:r>
              <a:rPr lang="en-US" sz="1400" dirty="0" err="1" smtClean="0">
                <a:solidFill>
                  <a:srgbClr val="000000"/>
                </a:solidFill>
              </a:rPr>
              <a:t>MCPs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304800" y="1752600"/>
          <a:ext cx="4291013" cy="422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6862763" y="3368675"/>
            <a:ext cx="317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400800" y="1524000"/>
            <a:ext cx="2743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  <a:latin typeface="Times" charset="0"/>
              </a:rPr>
              <a:t>Electroded 8” substrate 2000Å inconel 600 on both sides.  1 done, 1 half done, 2.5 sides to </a:t>
            </a:r>
            <a:br>
              <a:rPr lang="en-US" sz="2000">
                <a:solidFill>
                  <a:schemeClr val="bg2"/>
                </a:solidFill>
                <a:latin typeface="Times" charset="0"/>
              </a:rPr>
            </a:br>
            <a:r>
              <a:rPr lang="en-US" sz="2000">
                <a:solidFill>
                  <a:schemeClr val="bg2"/>
                </a:solidFill>
                <a:latin typeface="Times" charset="0"/>
              </a:rPr>
              <a:t>go on the 4 substrates.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>
              <a:solidFill>
                <a:schemeClr val="bg2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  <a:latin typeface="Times" charset="0"/>
              </a:rPr>
              <a:t>Transmission backlight shows good overall uniformity, and better quality than earlier substrates.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>
              <a:solidFill>
                <a:schemeClr val="bg2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bg2"/>
                </a:solidFill>
                <a:latin typeface="Times" charset="0"/>
              </a:rPr>
              <a:t>	</a:t>
            </a:r>
          </a:p>
          <a:p>
            <a:pPr algn="just">
              <a:buFontTx/>
              <a:buNone/>
            </a:pPr>
            <a:endParaRPr lang="en-US" sz="20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2057400" y="228600"/>
            <a:ext cx="4910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kumimoji="0" lang="en-US" sz="3600">
                <a:solidFill>
                  <a:schemeClr val="bg2"/>
                </a:solidFill>
                <a:latin typeface="Times" charset="0"/>
                <a:ea typeface="ＭＳ Ｐゴシック" charset="-128"/>
                <a:cs typeface="ＭＳ Ｐゴシック" charset="-128"/>
              </a:rPr>
              <a:t>8” 40µm MCP Substrates</a:t>
            </a:r>
          </a:p>
        </p:txBody>
      </p:sp>
      <p:pic>
        <p:nvPicPr>
          <p:cNvPr id="14341" name="Picture 5" descr="8i.40u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567055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1676400" y="304800"/>
            <a:ext cx="558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kumimoji="0" lang="en-US" sz="3600">
                <a:solidFill>
                  <a:schemeClr val="bg2"/>
                </a:solidFill>
                <a:latin typeface="Times" pitchFamily="-32" charset="0"/>
                <a:ea typeface="ＭＳ Ｐゴシック" pitchFamily="-32" charset="-128"/>
                <a:cs typeface="ＭＳ Ｐゴシック" pitchFamily="-32" charset="-128"/>
              </a:rPr>
              <a:t>ALD/Incom MCP Test Tasks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457200" y="1295400"/>
            <a:ext cx="8507457" cy="42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chemeClr val="bg2"/>
                </a:solidFill>
              </a:rPr>
              <a:t> Full </a:t>
            </a:r>
            <a:r>
              <a:rPr lang="en-US" sz="2200" dirty="0">
                <a:solidFill>
                  <a:schemeClr val="bg2"/>
                </a:solidFill>
              </a:rPr>
              <a:t>evaluations of 20µm material, 33mm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Gain, imaging, background in singles/phosphor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Single MCP Burn-in process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Pairs with XDL, imaging,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bg2"/>
                </a:solidFill>
              </a:rPr>
              <a:t>gain,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bg2"/>
                </a:solidFill>
              </a:rPr>
              <a:t>background, PHD, uniformity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Pair burn-in </a:t>
            </a:r>
            <a:r>
              <a:rPr lang="en-US" sz="2200" dirty="0" smtClean="0">
                <a:solidFill>
                  <a:schemeClr val="bg2"/>
                </a:solidFill>
              </a:rPr>
              <a:t>process </a:t>
            </a:r>
            <a:endParaRPr lang="en-US" sz="2200" dirty="0">
              <a:solidFill>
                <a:schemeClr val="bg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High temp </a:t>
            </a:r>
            <a:r>
              <a:rPr lang="en-US" sz="2200" dirty="0" err="1">
                <a:solidFill>
                  <a:schemeClr val="bg2"/>
                </a:solidFill>
              </a:rPr>
              <a:t>vac</a:t>
            </a:r>
            <a:r>
              <a:rPr lang="en-US" sz="2200" dirty="0">
                <a:solidFill>
                  <a:schemeClr val="bg2"/>
                </a:solidFill>
              </a:rPr>
              <a:t> bake for tube compatibility tests, thermal </a:t>
            </a:r>
            <a:r>
              <a:rPr lang="en-US" sz="2200" dirty="0" err="1">
                <a:solidFill>
                  <a:schemeClr val="bg2"/>
                </a:solidFill>
              </a:rPr>
              <a:t>coefft</a:t>
            </a:r>
            <a:endParaRPr lang="en-US" sz="2200" dirty="0">
              <a:solidFill>
                <a:schemeClr val="bg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Pair MCP </a:t>
            </a:r>
            <a:r>
              <a:rPr lang="en-US" sz="2200" dirty="0" err="1">
                <a:solidFill>
                  <a:schemeClr val="bg2"/>
                </a:solidFill>
              </a:rPr>
              <a:t>spacings</a:t>
            </a:r>
            <a:r>
              <a:rPr lang="en-US" sz="2200" dirty="0" smtClean="0">
                <a:solidFill>
                  <a:schemeClr val="bg2"/>
                </a:solidFill>
              </a:rPr>
              <a:t>, </a:t>
            </a:r>
            <a:r>
              <a:rPr lang="en-US" sz="2200" dirty="0">
                <a:solidFill>
                  <a:schemeClr val="bg2"/>
                </a:solidFill>
              </a:rPr>
              <a:t>spacing bias,</a:t>
            </a:r>
            <a:r>
              <a:rPr lang="en-US" sz="2200" dirty="0" smtClean="0">
                <a:solidFill>
                  <a:schemeClr val="bg2"/>
                </a:solidFill>
              </a:rPr>
              <a:t> anode bias,</a:t>
            </a:r>
            <a:br>
              <a:rPr lang="en-US" sz="2200" dirty="0" smtClean="0">
                <a:solidFill>
                  <a:schemeClr val="bg2"/>
                </a:solidFill>
              </a:rPr>
            </a:br>
            <a:r>
              <a:rPr lang="en-US" sz="2200" dirty="0" smtClean="0">
                <a:solidFill>
                  <a:schemeClr val="bg2"/>
                </a:solidFill>
              </a:rPr>
              <a:t>    for </a:t>
            </a:r>
            <a:r>
              <a:rPr lang="en-US" sz="2200" dirty="0">
                <a:solidFill>
                  <a:schemeClr val="bg2"/>
                </a:solidFill>
              </a:rPr>
              <a:t>charge </a:t>
            </a:r>
            <a:r>
              <a:rPr lang="en-US" sz="2200" dirty="0" smtClean="0">
                <a:solidFill>
                  <a:schemeClr val="bg2"/>
                </a:solidFill>
              </a:rPr>
              <a:t>footprint, imaging </a:t>
            </a:r>
            <a:r>
              <a:rPr lang="en-US" sz="2200" dirty="0">
                <a:solidFill>
                  <a:schemeClr val="bg2"/>
                </a:solidFill>
              </a:rPr>
              <a:t>and</a:t>
            </a:r>
            <a:r>
              <a:rPr lang="en-US" sz="2200" dirty="0" smtClean="0">
                <a:solidFill>
                  <a:schemeClr val="bg2"/>
                </a:solidFill>
              </a:rPr>
              <a:t> timing </a:t>
            </a:r>
            <a:r>
              <a:rPr lang="en-US" sz="2200" dirty="0">
                <a:solidFill>
                  <a:schemeClr val="bg2"/>
                </a:solidFill>
              </a:rPr>
              <a:t>tests</a:t>
            </a:r>
          </a:p>
          <a:p>
            <a:pPr lvl="1">
              <a:spcBef>
                <a:spcPts val="0"/>
              </a:spcBef>
            </a:pPr>
            <a:endParaRPr lang="en-US" sz="500" dirty="0" smtClean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chemeClr val="bg2"/>
                </a:solidFill>
              </a:rPr>
              <a:t> 8</a:t>
            </a:r>
            <a:r>
              <a:rPr lang="en-US" sz="2200" dirty="0">
                <a:solidFill>
                  <a:schemeClr val="bg2"/>
                </a:solidFill>
              </a:rPr>
              <a:t>” </a:t>
            </a:r>
            <a:r>
              <a:rPr lang="en-US" sz="2200" dirty="0" err="1">
                <a:solidFill>
                  <a:schemeClr val="bg2"/>
                </a:solidFill>
              </a:rPr>
              <a:t>x</a:t>
            </a:r>
            <a:r>
              <a:rPr lang="en-US" sz="2200" dirty="0">
                <a:solidFill>
                  <a:schemeClr val="bg2"/>
                </a:solidFill>
              </a:rPr>
              <a:t> 8” </a:t>
            </a:r>
            <a:r>
              <a:rPr lang="en-US" sz="2200" dirty="0" err="1">
                <a:solidFill>
                  <a:schemeClr val="bg2"/>
                </a:solidFill>
              </a:rPr>
              <a:t>MCPs</a:t>
            </a:r>
            <a:endParaRPr lang="en-US" sz="2200" dirty="0">
              <a:solidFill>
                <a:schemeClr val="bg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Institute test detector for </a:t>
            </a:r>
            <a:r>
              <a:rPr lang="en-US" sz="2200" dirty="0" err="1">
                <a:solidFill>
                  <a:schemeClr val="bg2"/>
                </a:solidFill>
              </a:rPr>
              <a:t>MCPs</a:t>
            </a:r>
            <a:endParaRPr lang="en-US" sz="2200" dirty="0">
              <a:solidFill>
                <a:schemeClr val="bg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Full up evaluations of 8” MCP configurations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bg2"/>
                </a:solidFill>
              </a:rPr>
              <a:t> Inputs for overall detector design</a:t>
            </a:r>
            <a:endParaRPr lang="en-US" sz="220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2362200" y="228600"/>
            <a:ext cx="4910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kumimoji="0" lang="en-US" sz="3600">
                <a:solidFill>
                  <a:schemeClr val="bg2"/>
                </a:solidFill>
                <a:latin typeface="Times" charset="0"/>
                <a:ea typeface="ＭＳ Ｐゴシック" charset="-128"/>
                <a:cs typeface="ＭＳ Ｐゴシック" charset="-128"/>
              </a:rPr>
              <a:t>8” 40µm MCP Substrates</a:t>
            </a:r>
          </a:p>
        </p:txBody>
      </p:sp>
      <p:pic>
        <p:nvPicPr>
          <p:cNvPr id="16387" name="Picture 4" descr="8in.reflect.63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914400"/>
            <a:ext cx="5770563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838200" y="5943600"/>
            <a:ext cx="79041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bg2"/>
                </a:solidFill>
              </a:rPr>
              <a:t>Electrode is nicely reflective –focus on ceiling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828800" y="228600"/>
            <a:ext cx="5355581" cy="579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000000"/>
                </a:solidFill>
              </a:rPr>
              <a:t>8”</a:t>
            </a:r>
            <a:r>
              <a:rPr lang="en-US" sz="3200" b="1" dirty="0" smtClean="0">
                <a:solidFill>
                  <a:srgbClr val="000000"/>
                </a:solidFill>
              </a:rPr>
              <a:t> 40µm </a:t>
            </a:r>
            <a:r>
              <a:rPr lang="en-US" sz="3200" b="1" dirty="0">
                <a:solidFill>
                  <a:srgbClr val="000000"/>
                </a:solidFill>
              </a:rPr>
              <a:t>MCP</a:t>
            </a:r>
            <a:r>
              <a:rPr lang="en-US" sz="3200" b="1" dirty="0" smtClean="0">
                <a:solidFill>
                  <a:srgbClr val="000000"/>
                </a:solidFill>
              </a:rPr>
              <a:t> Pair Visuals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4648200"/>
            <a:ext cx="3947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Hands-Off! </a:t>
            </a:r>
            <a:r>
              <a:rPr lang="en-US" sz="2000" dirty="0" smtClean="0">
                <a:solidFill>
                  <a:srgbClr val="000000"/>
                </a:solidFill>
              </a:rPr>
              <a:t>    - Prints have been 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Submitted to FBI database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9600" y="1447800"/>
            <a:ext cx="4641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Bottom MCP, ALD over – fringes visible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 descr="bottom-ALD_02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4165600" cy="3124200"/>
          </a:xfrm>
          <a:prstGeom prst="rect">
            <a:avLst/>
          </a:prstGeom>
        </p:spPr>
      </p:pic>
      <p:pic>
        <p:nvPicPr>
          <p:cNvPr id="9" name="Picture 8" descr="fingerprints_02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971800"/>
            <a:ext cx="43688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375834" y="230684"/>
            <a:ext cx="6830343" cy="5490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000000"/>
                </a:solidFill>
              </a:rPr>
              <a:t>8” MCP Test Detector Vacuum System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52400" y="5257800"/>
            <a:ext cx="8991600" cy="37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900" dirty="0">
                <a:solidFill>
                  <a:srgbClr val="000000"/>
                </a:solidFill>
              </a:rPr>
              <a:t>Vacuum test chamber system for testing the 8” </a:t>
            </a:r>
            <a:r>
              <a:rPr lang="en-US" sz="1900" dirty="0" err="1">
                <a:solidFill>
                  <a:srgbClr val="000000"/>
                </a:solidFill>
              </a:rPr>
              <a:t>MCPs</a:t>
            </a:r>
            <a:r>
              <a:rPr lang="en-US" sz="1900" dirty="0">
                <a:solidFill>
                  <a:srgbClr val="000000"/>
                </a:solidFill>
              </a:rPr>
              <a:t> is finished </a:t>
            </a:r>
            <a:r>
              <a:rPr lang="en-US" sz="1900" dirty="0" smtClean="0">
                <a:solidFill>
                  <a:srgbClr val="000000"/>
                </a:solidFill>
              </a:rPr>
              <a:t>and operational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484" name="Picture 5" descr="8in.testtank_15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38200"/>
            <a:ext cx="5926363" cy="43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5562600"/>
            <a:ext cx="8839200" cy="87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buNone/>
            </a:pPr>
            <a:r>
              <a:rPr lang="en-US" sz="1900" dirty="0" smtClean="0">
                <a:solidFill>
                  <a:schemeClr val="bg2"/>
                </a:solidFill>
              </a:rPr>
              <a:t>The cross delay line is exactly as models predicted, ~250ns delay. We expect to</a:t>
            </a:r>
          </a:p>
          <a:p>
            <a:pPr>
              <a:lnSpc>
                <a:spcPts val="1680"/>
              </a:lnSpc>
              <a:buNone/>
            </a:pPr>
            <a:r>
              <a:rPr lang="en-US" sz="1900" dirty="0" smtClean="0">
                <a:solidFill>
                  <a:schemeClr val="bg2"/>
                </a:solidFill>
              </a:rPr>
              <a:t>achieve &lt;200µm spatial resolution for evaluation of 8” </a:t>
            </a:r>
            <a:r>
              <a:rPr lang="en-US" sz="1900" dirty="0" err="1" smtClean="0">
                <a:solidFill>
                  <a:schemeClr val="bg2"/>
                </a:solidFill>
              </a:rPr>
              <a:t>MCPs</a:t>
            </a:r>
            <a:r>
              <a:rPr lang="en-US" sz="1900" dirty="0" smtClean="0">
                <a:solidFill>
                  <a:schemeClr val="bg2"/>
                </a:solidFill>
              </a:rPr>
              <a:t>. All the electronics</a:t>
            </a:r>
          </a:p>
          <a:p>
            <a:pPr>
              <a:lnSpc>
                <a:spcPts val="1680"/>
              </a:lnSpc>
              <a:buNone/>
            </a:pPr>
            <a:r>
              <a:rPr lang="en-US" sz="1900" dirty="0" smtClean="0">
                <a:solidFill>
                  <a:schemeClr val="bg2"/>
                </a:solidFill>
              </a:rPr>
              <a:t>is  in place for data recording.</a:t>
            </a:r>
            <a:endParaRPr lang="en-US" sz="19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066800" y="228600"/>
            <a:ext cx="7143129" cy="579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17375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Progress </a:t>
            </a:r>
            <a:r>
              <a:rPr lang="en-US" sz="3200" dirty="0">
                <a:solidFill>
                  <a:srgbClr val="17375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with</a:t>
            </a:r>
            <a:r>
              <a:rPr lang="en-US" sz="3200" dirty="0" smtClean="0">
                <a:solidFill>
                  <a:srgbClr val="17375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 20cm MCP Development</a:t>
            </a:r>
            <a:endParaRPr lang="en-US" sz="3200" dirty="0">
              <a:solidFill>
                <a:srgbClr val="17375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228600" y="914400"/>
            <a:ext cx="8915400" cy="964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900" dirty="0" smtClean="0">
                <a:solidFill>
                  <a:srgbClr val="17375E"/>
                </a:solidFill>
              </a:rPr>
              <a:t>A small number of 20cm MCP substrates have been functionalized by ALD at ANL and </a:t>
            </a:r>
            <a:r>
              <a:rPr lang="en-US" sz="1900" dirty="0" err="1" smtClean="0">
                <a:solidFill>
                  <a:srgbClr val="17375E"/>
                </a:solidFill>
              </a:rPr>
              <a:t>electroded</a:t>
            </a:r>
            <a:r>
              <a:rPr lang="en-US" sz="1900" dirty="0" smtClean="0">
                <a:solidFill>
                  <a:srgbClr val="17375E"/>
                </a:solidFill>
              </a:rPr>
              <a:t> at UCB-SSL. </a:t>
            </a:r>
            <a:r>
              <a:rPr lang="en-US" sz="1900" b="1" dirty="0" smtClean="0">
                <a:solidFill>
                  <a:srgbClr val="FF0000"/>
                </a:solidFill>
              </a:rPr>
              <a:t>One pair </a:t>
            </a:r>
            <a:r>
              <a:rPr lang="en-US" sz="1900" dirty="0" smtClean="0">
                <a:solidFill>
                  <a:srgbClr val="17375E"/>
                </a:solidFill>
              </a:rPr>
              <a:t>has been tested in a detector specifically built for evaluation of their performance. Mechanical quality not the best, due to much handling.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715000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17375E"/>
                </a:solidFill>
              </a:rPr>
              <a:t>20cm </a:t>
            </a:r>
            <a:r>
              <a:rPr lang="en-US" sz="1600" dirty="0" err="1" smtClean="0">
                <a:solidFill>
                  <a:srgbClr val="17375E"/>
                </a:solidFill>
              </a:rPr>
              <a:t>electroded</a:t>
            </a:r>
            <a:r>
              <a:rPr lang="en-US" sz="1600" dirty="0" smtClean="0">
                <a:solidFill>
                  <a:srgbClr val="17375E"/>
                </a:solidFill>
              </a:rPr>
              <a:t> ALD 40µm pore MCP pair in detector assembly with a cross delay line imaging readout. Bottom MCP corner broken off!</a:t>
            </a:r>
            <a:endParaRPr lang="en-US" sz="1600" dirty="0">
              <a:solidFill>
                <a:srgbClr val="17375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9436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17375E"/>
                </a:solidFill>
              </a:rPr>
              <a:t>20cm MCP showing the </a:t>
            </a:r>
            <a:r>
              <a:rPr lang="en-US" sz="1600" dirty="0" err="1" smtClean="0">
                <a:solidFill>
                  <a:srgbClr val="17375E"/>
                </a:solidFill>
              </a:rPr>
              <a:t>multifiber</a:t>
            </a:r>
            <a:r>
              <a:rPr lang="en-US" sz="1600" dirty="0" smtClean="0">
                <a:solidFill>
                  <a:srgbClr val="17375E"/>
                </a:solidFill>
              </a:rPr>
              <a:t> stacking arrangement, 40µm pore, 8° bias.</a:t>
            </a:r>
            <a:endParaRPr lang="en-US" sz="1600" dirty="0">
              <a:solidFill>
                <a:srgbClr val="17375E"/>
              </a:solidFill>
            </a:endParaRPr>
          </a:p>
        </p:txBody>
      </p:sp>
      <p:pic>
        <p:nvPicPr>
          <p:cNvPr id="9" name="Picture 8" descr="40um det_0291.jpg"/>
          <p:cNvPicPr>
            <a:picLocks noChangeAspect="1"/>
          </p:cNvPicPr>
          <p:nvPr/>
        </p:nvPicPr>
        <p:blipFill>
          <a:blip r:embed="rId2">
            <a:lum bright="17000" contrast="23000"/>
          </a:blip>
          <a:stretch>
            <a:fillRect/>
          </a:stretch>
        </p:blipFill>
        <p:spPr>
          <a:xfrm>
            <a:off x="304800" y="2133600"/>
            <a:ext cx="4813300" cy="3609976"/>
          </a:xfrm>
          <a:prstGeom prst="rect">
            <a:avLst/>
          </a:prstGeom>
        </p:spPr>
      </p:pic>
      <p:pic>
        <p:nvPicPr>
          <p:cNvPr id="8" name="Picture 7" descr="20cm-backlit_1682.jpg"/>
          <p:cNvPicPr>
            <a:picLocks noChangeAspect="1"/>
          </p:cNvPicPr>
          <p:nvPr/>
        </p:nvPicPr>
        <p:blipFill>
          <a:blip r:embed="rId3">
            <a:lum bright="17000" contrast="20000"/>
          </a:blip>
          <a:stretch>
            <a:fillRect/>
          </a:stretch>
        </p:blipFill>
        <p:spPr>
          <a:xfrm>
            <a:off x="4953000" y="1981200"/>
            <a:ext cx="3966607" cy="3933825"/>
          </a:xfrm>
          <a:prstGeom prst="rect">
            <a:avLst/>
          </a:prstGeom>
        </p:spPr>
      </p:pic>
      <p:pic>
        <p:nvPicPr>
          <p:cNvPr id="11" name="Picture 10" descr="hand.jpg"/>
          <p:cNvPicPr>
            <a:picLocks noChangeAspect="1"/>
          </p:cNvPicPr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5943600" y="2057400"/>
            <a:ext cx="2895600" cy="3344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3400-2000-1600+9v UV FFdeep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686300" cy="4651843"/>
          </a:xfrm>
          <a:prstGeom prst="rect">
            <a:avLst/>
          </a:prstGeom>
        </p:spPr>
      </p:pic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381000" y="228600"/>
            <a:ext cx="7766497" cy="5182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17375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Photon Imaging 20cm, 40µm pore ALD-MCP Pair</a:t>
            </a:r>
            <a:endParaRPr lang="en-US" sz="2800" dirty="0">
              <a:solidFill>
                <a:srgbClr val="17375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715000"/>
            <a:ext cx="8534400" cy="867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  <a:buNone/>
            </a:pPr>
            <a:r>
              <a:rPr lang="en-US" sz="1900" dirty="0" smtClean="0">
                <a:solidFill>
                  <a:srgbClr val="1F497D"/>
                </a:solidFill>
              </a:rPr>
              <a:t>40µm pore, 40:1 L/</a:t>
            </a:r>
            <a:r>
              <a:rPr lang="en-US" sz="1900" dirty="0" err="1" smtClean="0">
                <a:solidFill>
                  <a:srgbClr val="1F497D"/>
                </a:solidFill>
              </a:rPr>
              <a:t>d</a:t>
            </a:r>
            <a:r>
              <a:rPr lang="en-US" sz="1900" dirty="0" smtClean="0">
                <a:solidFill>
                  <a:srgbClr val="1F497D"/>
                </a:solidFill>
              </a:rPr>
              <a:t> ALD-MCP pair, 0.7mm gap/400v. Striping is due to the anode period modulation as the charge cloud sizes are too small. However, this is the </a:t>
            </a:r>
            <a:r>
              <a:rPr lang="en-US" sz="1900" b="1" dirty="0" smtClean="0">
                <a:solidFill>
                  <a:srgbClr val="FF1119"/>
                </a:solidFill>
              </a:rPr>
              <a:t>FIRST</a:t>
            </a:r>
            <a:r>
              <a:rPr lang="en-US" sz="1900" dirty="0" smtClean="0">
                <a:solidFill>
                  <a:srgbClr val="FF1119"/>
                </a:solidFill>
              </a:rPr>
              <a:t> </a:t>
            </a:r>
            <a:r>
              <a:rPr lang="en-US" sz="1900" dirty="0" smtClean="0">
                <a:solidFill>
                  <a:srgbClr val="1F497D"/>
                </a:solidFill>
              </a:rPr>
              <a:t>attempt at 20cm MCP ALD imaging without any opportunity for optimization.</a:t>
            </a:r>
            <a:endParaRPr lang="en-US" sz="19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334000"/>
            <a:ext cx="4388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20cm MCP pair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image with 185nm UV illumination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1676400"/>
            <a:ext cx="152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10200" y="4038600"/>
            <a:ext cx="152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200" y="4419600"/>
            <a:ext cx="396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17375E"/>
                </a:solidFill>
              </a:rPr>
              <a:t>Image section showing the MCP </a:t>
            </a:r>
            <a:r>
              <a:rPr lang="en-US" sz="1600" dirty="0" err="1" smtClean="0">
                <a:solidFill>
                  <a:srgbClr val="17375E"/>
                </a:solidFill>
              </a:rPr>
              <a:t>multifibers</a:t>
            </a:r>
            <a:endParaRPr lang="en-US" sz="1600" dirty="0">
              <a:solidFill>
                <a:srgbClr val="17375E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" y="1066800"/>
            <a:ext cx="10668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2400" y="12192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600200" y="990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 descr="3400-2000-1600+9v UV FFdeepzoom.jpg"/>
          <p:cNvPicPr>
            <a:picLocks noChangeAspect="1"/>
          </p:cNvPicPr>
          <p:nvPr/>
        </p:nvPicPr>
        <p:blipFill>
          <a:blip r:embed="rId3">
            <a:lum bright="15000" contrast="38000"/>
          </a:blip>
          <a:stretch>
            <a:fillRect/>
          </a:stretch>
        </p:blipFill>
        <p:spPr>
          <a:xfrm>
            <a:off x="5334000" y="1179927"/>
            <a:ext cx="3200400" cy="3174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371600" y="152400"/>
            <a:ext cx="6716355" cy="5182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Testing of 20cm, 40µm pore ALD-MCP Gain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5715000"/>
            <a:ext cx="8763000" cy="867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40µm pore, 60:1 L/</a:t>
            </a:r>
            <a:r>
              <a:rPr lang="en-US" sz="1600" dirty="0" err="1" smtClean="0">
                <a:solidFill>
                  <a:srgbClr val="000000"/>
                </a:solidFill>
              </a:rPr>
              <a:t>d</a:t>
            </a:r>
            <a:r>
              <a:rPr lang="en-US" sz="1600" dirty="0" smtClean="0">
                <a:solidFill>
                  <a:srgbClr val="000000"/>
                </a:solidFill>
              </a:rPr>
              <a:t> ALD-MCP pair. Average gain image map shows the MCP gain variations are significant. However, ALD improvements are underway --  much better coating uniformity has been achieved in system tests - just need to optimize now</a:t>
            </a:r>
            <a:r>
              <a:rPr lang="en-US" sz="1900" dirty="0" smtClean="0">
                <a:solidFill>
                  <a:srgbClr val="000000"/>
                </a:solidFill>
              </a:rPr>
              <a:t>.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410200"/>
            <a:ext cx="4841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20cm MCP pair average gain map image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5410200"/>
            <a:ext cx="335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Y slice histogram, shows gain variation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Picture 10" descr="3400-2000-1600+9v UV FFdeepmap.jpg"/>
          <p:cNvPicPr>
            <a:picLocks noChangeAspect="1"/>
          </p:cNvPicPr>
          <p:nvPr/>
        </p:nvPicPr>
        <p:blipFill>
          <a:blip r:embed="rId2">
            <a:lum contrast="-8000"/>
          </a:blip>
          <a:stretch>
            <a:fillRect/>
          </a:stretch>
        </p:blipFill>
        <p:spPr>
          <a:xfrm>
            <a:off x="304800" y="1066800"/>
            <a:ext cx="4368447" cy="4419600"/>
          </a:xfrm>
          <a:prstGeom prst="rect">
            <a:avLst/>
          </a:prstGeom>
        </p:spPr>
      </p:pic>
      <p:pic>
        <p:nvPicPr>
          <p:cNvPr id="9" name="Picture 8" descr="Horiz.slic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410200" y="762000"/>
            <a:ext cx="3142442" cy="2209801"/>
          </a:xfrm>
          <a:prstGeom prst="rect">
            <a:avLst/>
          </a:prstGeom>
        </p:spPr>
      </p:pic>
      <p:pic>
        <p:nvPicPr>
          <p:cNvPr id="10" name="Picture 9" descr="Vert.slic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410200" y="3276600"/>
            <a:ext cx="3197225" cy="22222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410200" y="1676400"/>
            <a:ext cx="152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10200" y="4038600"/>
            <a:ext cx="152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2819400"/>
            <a:ext cx="3962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X slice histogram, has overall gain variation</a:t>
            </a:r>
          </a:p>
          <a:p>
            <a:pPr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and shows the multi-fiber edge gain changes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859133" y="4311737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Relative gain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859133" y="1644737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Relative gain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762000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Mean gain ~4 </a:t>
            </a:r>
            <a:r>
              <a:rPr lang="en-US" sz="1600" dirty="0" err="1" smtClean="0">
                <a:solidFill>
                  <a:srgbClr val="000000"/>
                </a:solidFill>
              </a:rPr>
              <a:t>x</a:t>
            </a:r>
            <a:r>
              <a:rPr lang="en-US" sz="1600" dirty="0" smtClean="0">
                <a:solidFill>
                  <a:srgbClr val="000000"/>
                </a:solidFill>
              </a:rPr>
              <a:t> 10</a:t>
            </a:r>
            <a:r>
              <a:rPr lang="en-US" sz="1600" baseline="30000" dirty="0" smtClean="0">
                <a:solidFill>
                  <a:srgbClr val="000000"/>
                </a:solidFill>
              </a:rPr>
              <a:t>6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3050-1700-1500-0v UV bk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4610100" cy="4610101"/>
          </a:xfrm>
          <a:prstGeom prst="rect">
            <a:avLst/>
          </a:prstGeom>
        </p:spPr>
      </p:pic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143000" y="152400"/>
            <a:ext cx="6522567" cy="4874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Background, 20cm, 40µm pore ALD-MCP Pair</a:t>
            </a:r>
            <a:endParaRPr lang="en-US" sz="2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791200"/>
            <a:ext cx="8534400" cy="85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40µm pore, 40:1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 ALD-MCP pair, 0.7mm gap/400v. Shows field emission and hotspots – needs cleaning/cleanup. BUT – background still very low !! Spatial resolution is ~100µm FHWM for small hotspot (single active pore!?). 2k </a:t>
            </a:r>
            <a:r>
              <a:rPr lang="en-US" sz="1400" dirty="0" err="1" smtClean="0">
                <a:solidFill>
                  <a:srgbClr val="000000"/>
                </a:solidFill>
              </a:rPr>
              <a:t>x</a:t>
            </a:r>
            <a:r>
              <a:rPr lang="en-US" sz="1400" dirty="0" smtClean="0">
                <a:solidFill>
                  <a:srgbClr val="000000"/>
                </a:solidFill>
              </a:rPr>
              <a:t> 2k </a:t>
            </a:r>
            <a:r>
              <a:rPr lang="en-US" sz="1400" dirty="0" err="1" smtClean="0">
                <a:solidFill>
                  <a:srgbClr val="000000"/>
                </a:solidFill>
              </a:rPr>
              <a:t>resels</a:t>
            </a:r>
            <a:r>
              <a:rPr lang="en-US" sz="1400" dirty="0" smtClean="0">
                <a:solidFill>
                  <a:srgbClr val="000000"/>
                </a:solidFill>
              </a:rPr>
              <a:t>!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486400"/>
            <a:ext cx="4894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20cm MCP pair background, 2000 sec, 0.24 </a:t>
            </a:r>
            <a:r>
              <a:rPr lang="en-US" sz="1400" dirty="0" err="1" smtClean="0">
                <a:solidFill>
                  <a:srgbClr val="000000"/>
                </a:solidFill>
              </a:rPr>
              <a:t>cnts</a:t>
            </a:r>
            <a:r>
              <a:rPr lang="en-US" sz="1400" dirty="0" smtClean="0">
                <a:solidFill>
                  <a:srgbClr val="000000"/>
                </a:solidFill>
              </a:rPr>
              <a:t> sec</a:t>
            </a:r>
            <a:r>
              <a:rPr lang="en-US" sz="1400" baseline="30000" dirty="0" smtClean="0">
                <a:solidFill>
                  <a:srgbClr val="000000"/>
                </a:solidFill>
              </a:rPr>
              <a:t>-1</a:t>
            </a:r>
            <a:r>
              <a:rPr lang="en-US" sz="1400" dirty="0" smtClean="0">
                <a:solidFill>
                  <a:srgbClr val="000000"/>
                </a:solidFill>
              </a:rPr>
              <a:t> cm</a:t>
            </a:r>
            <a:r>
              <a:rPr lang="en-US" sz="1400" baseline="30000" dirty="0" smtClean="0">
                <a:solidFill>
                  <a:srgbClr val="000000"/>
                </a:solidFill>
              </a:rPr>
              <a:t>-2</a:t>
            </a:r>
            <a:endParaRPr lang="en-US" sz="1400" baseline="30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5181600"/>
            <a:ext cx="24384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Spot histograms, shows </a:t>
            </a: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~100µm FWHM resolution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1676400"/>
            <a:ext cx="152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000" y="327660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Image section showing a “warm” spot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" y="1066800"/>
            <a:ext cx="10668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2400" y="12192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600200" y="990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 descr="3050-1700-1500-0v UV bkgspot1.jpg"/>
          <p:cNvPicPr>
            <a:picLocks noChangeAspect="1"/>
          </p:cNvPicPr>
          <p:nvPr/>
        </p:nvPicPr>
        <p:blipFill>
          <a:blip r:embed="rId3">
            <a:lum bright="58000" contrast="73000"/>
          </a:blip>
          <a:stretch>
            <a:fillRect/>
          </a:stretch>
        </p:blipFill>
        <p:spPr>
          <a:xfrm>
            <a:off x="5181600" y="762000"/>
            <a:ext cx="2667000" cy="255284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3276600" y="3886200"/>
            <a:ext cx="1371600" cy="13716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rot="10800000">
            <a:off x="4648200" y="4495800"/>
            <a:ext cx="685800" cy="3048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3" name="Rectangle 32"/>
          <p:cNvSpPr/>
          <p:nvPr/>
        </p:nvSpPr>
        <p:spPr>
          <a:xfrm>
            <a:off x="4953000" y="4800600"/>
            <a:ext cx="1345252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Area, 0.075 </a:t>
            </a:r>
          </a:p>
          <a:p>
            <a:pPr>
              <a:buNone/>
            </a:pPr>
            <a:r>
              <a:rPr lang="en-US" sz="1400" dirty="0" err="1" smtClean="0">
                <a:solidFill>
                  <a:srgbClr val="000000"/>
                </a:solidFill>
              </a:rPr>
              <a:t>cnts</a:t>
            </a:r>
            <a:r>
              <a:rPr lang="en-US" sz="1400" dirty="0" smtClean="0">
                <a:solidFill>
                  <a:srgbClr val="000000"/>
                </a:solidFill>
              </a:rPr>
              <a:t> sec</a:t>
            </a:r>
            <a:r>
              <a:rPr lang="en-US" sz="1400" baseline="30000" dirty="0" smtClean="0">
                <a:solidFill>
                  <a:srgbClr val="000000"/>
                </a:solidFill>
              </a:rPr>
              <a:t>-1</a:t>
            </a:r>
            <a:r>
              <a:rPr lang="en-US" sz="1400" dirty="0" smtClean="0">
                <a:solidFill>
                  <a:srgbClr val="000000"/>
                </a:solidFill>
              </a:rPr>
              <a:t> cm</a:t>
            </a:r>
            <a:r>
              <a:rPr lang="en-US" sz="1400" baseline="30000" dirty="0" smtClean="0">
                <a:solidFill>
                  <a:srgbClr val="000000"/>
                </a:solidFill>
              </a:rPr>
              <a:t>-2</a:t>
            </a:r>
            <a:endParaRPr lang="en-US" sz="1400" baseline="30000" dirty="0">
              <a:solidFill>
                <a:srgbClr val="000000"/>
              </a:solidFill>
            </a:endParaRPr>
          </a:p>
        </p:txBody>
      </p:sp>
      <p:pic>
        <p:nvPicPr>
          <p:cNvPr id="27" name="Picture 26" descr="Spot hist plo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48400" y="3657600"/>
            <a:ext cx="2576512" cy="162979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 rot="16200000" flipV="1">
            <a:off x="6172200" y="2590800"/>
            <a:ext cx="1752600" cy="838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152819" y="228600"/>
            <a:ext cx="6612507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3700" dirty="0" smtClean="0">
                <a:solidFill>
                  <a:srgbClr val="17375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pitchFamily="-32" charset="0"/>
                <a:ea typeface="ＭＳ Ｐゴシック" pitchFamily="-32" charset="-128"/>
                <a:cs typeface="ＭＳ Ｐゴシック" pitchFamily="-32" charset="-128"/>
              </a:rPr>
              <a:t>Borosilicate ALD MCP Summary</a:t>
            </a:r>
            <a:endParaRPr kumimoji="0" lang="en-US" sz="3700" dirty="0">
              <a:solidFill>
                <a:schemeClr val="accent4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" pitchFamily="-32" charset="0"/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1371600"/>
            <a:ext cx="8545929" cy="4967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ALD functionalized </a:t>
            </a:r>
            <a:r>
              <a:rPr lang="en-US" sz="2200" dirty="0" err="1" smtClean="0">
                <a:solidFill>
                  <a:srgbClr val="000000"/>
                </a:solidFill>
              </a:rPr>
              <a:t>MCPs</a:t>
            </a:r>
            <a:r>
              <a:rPr lang="en-US" sz="2200" dirty="0" smtClean="0">
                <a:solidFill>
                  <a:srgbClr val="000000"/>
                </a:solidFill>
              </a:rPr>
              <a:t> using borosilicate glass </a:t>
            </a:r>
            <a:r>
              <a:rPr lang="en-US" sz="2200" dirty="0" err="1" smtClean="0">
                <a:solidFill>
                  <a:srgbClr val="000000"/>
                </a:solidFill>
              </a:rPr>
              <a:t>microcapillary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   arrays have been successfully made in 33mm and 20cm formats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   with 20µm and 40µm pores and 8° bias.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Many of the performance characteristics are similar to standard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   commercial </a:t>
            </a:r>
            <a:r>
              <a:rPr lang="en-US" sz="2200" dirty="0" err="1" smtClean="0">
                <a:solidFill>
                  <a:srgbClr val="000000"/>
                </a:solidFill>
              </a:rPr>
              <a:t>MCPs</a:t>
            </a:r>
            <a:r>
              <a:rPr lang="en-US" sz="2200" dirty="0" smtClean="0">
                <a:solidFill>
                  <a:srgbClr val="000000"/>
                </a:solidFill>
              </a:rPr>
              <a:t> both in analog and photon counting modes.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MCP preconditioning shows very good gain, low outgas and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   good stability with implications for tube fabrication &amp; lifetimes.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Background rates are low, &lt;0.1 events cm</a:t>
            </a:r>
            <a:r>
              <a:rPr lang="en-US" sz="2200" baseline="30000" dirty="0" smtClean="0">
                <a:solidFill>
                  <a:srgbClr val="000000"/>
                </a:solidFill>
              </a:rPr>
              <a:t>-2</a:t>
            </a:r>
            <a:r>
              <a:rPr lang="en-US" sz="2200" dirty="0" smtClean="0">
                <a:solidFill>
                  <a:srgbClr val="000000"/>
                </a:solidFill>
              </a:rPr>
              <a:t> sec</a:t>
            </a:r>
            <a:r>
              <a:rPr lang="en-US" sz="2200" baseline="30000" dirty="0" smtClean="0">
                <a:solidFill>
                  <a:srgbClr val="000000"/>
                </a:solidFill>
              </a:rPr>
              <a:t>-1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With large </a:t>
            </a:r>
            <a:r>
              <a:rPr lang="en-US" sz="2200" dirty="0" err="1" smtClean="0">
                <a:solidFill>
                  <a:srgbClr val="000000"/>
                </a:solidFill>
              </a:rPr>
              <a:t>MCPs</a:t>
            </a:r>
            <a:r>
              <a:rPr lang="en-US" sz="2200" dirty="0" smtClean="0">
                <a:solidFill>
                  <a:srgbClr val="000000"/>
                </a:solidFill>
              </a:rPr>
              <a:t> fabrication of 20cm sealed tube is possible.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Semitransparent </a:t>
            </a:r>
            <a:r>
              <a:rPr lang="en-US" sz="2200" dirty="0" err="1" smtClean="0">
                <a:solidFill>
                  <a:srgbClr val="000000"/>
                </a:solidFill>
              </a:rPr>
              <a:t>Bialkali</a:t>
            </a:r>
            <a:r>
              <a:rPr lang="en-US" sz="2200" dirty="0" smtClean="0">
                <a:solidFill>
                  <a:srgbClr val="000000"/>
                </a:solidFill>
              </a:rPr>
              <a:t> (25%) cathodes on Borofloat-33.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Opaque </a:t>
            </a:r>
            <a:r>
              <a:rPr lang="en-US" sz="2200" dirty="0" err="1" smtClean="0">
                <a:solidFill>
                  <a:srgbClr val="000000"/>
                </a:solidFill>
              </a:rPr>
              <a:t>GaN</a:t>
            </a:r>
            <a:r>
              <a:rPr lang="en-US" sz="2200" dirty="0" smtClean="0">
                <a:solidFill>
                  <a:srgbClr val="000000"/>
                </a:solidFill>
              </a:rPr>
              <a:t> cathodes with high QE can be made on MCP.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 High 80%+ OAR gives better UV QE + better electron efficiency?!</a:t>
            </a:r>
            <a:br>
              <a:rPr lang="en-US" sz="2200" dirty="0" smtClean="0">
                <a:solidFill>
                  <a:srgbClr val="000000"/>
                </a:solidFill>
              </a:rPr>
            </a:b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600" smtClean="0">
                <a:latin typeface="Arial" pitchFamily="-32" charset="0"/>
                <a:ea typeface="Arial" pitchFamily="-32" charset="0"/>
                <a:cs typeface="Arial" pitchFamily="-32" charset="0"/>
              </a:rPr>
              <a:t>Simplified MCP Testing Flow</a:t>
            </a:r>
          </a:p>
        </p:txBody>
      </p:sp>
      <p:pic>
        <p:nvPicPr>
          <p:cNvPr id="71683" name="Content Placeholder 3" descr="MCP_Test_Flow.pdf"/>
          <p:cNvPicPr>
            <a:picLocks noGrp="1" noChangeAspect="1"/>
          </p:cNvPicPr>
          <p:nvPr>
            <p:ph idx="4294967295"/>
          </p:nvPr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/>
              <a:stretch>
                <a:fillRect/>
              </a:stretch>
            </p:blipFill>
          </mc:Fallback>
        </mc:AlternateContent>
        <p:spPr>
          <a:xfrm>
            <a:off x="725488" y="838200"/>
            <a:ext cx="7693025" cy="5943600"/>
          </a:xfrm>
        </p:spPr>
      </p:pic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4648200" y="1295400"/>
            <a:ext cx="246063" cy="269875"/>
            <a:chOff x="5165" y="1445"/>
            <a:chExt cx="155" cy="170"/>
          </a:xfrm>
        </p:grpSpPr>
        <p:sp>
          <p:nvSpPr>
            <p:cNvPr id="71685" name="Line 5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2743200" y="2514600"/>
            <a:ext cx="246063" cy="269875"/>
            <a:chOff x="5165" y="1445"/>
            <a:chExt cx="155" cy="170"/>
          </a:xfrm>
        </p:grpSpPr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89" name="Line 9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3657600" y="2590800"/>
            <a:ext cx="246063" cy="269875"/>
            <a:chOff x="5165" y="1445"/>
            <a:chExt cx="155" cy="170"/>
          </a:xfrm>
        </p:grpSpPr>
        <p:sp>
          <p:nvSpPr>
            <p:cNvPr id="71691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92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693" name="Group 13"/>
          <p:cNvGrpSpPr>
            <a:grpSpLocks/>
          </p:cNvGrpSpPr>
          <p:nvPr/>
        </p:nvGrpSpPr>
        <p:grpSpPr bwMode="auto">
          <a:xfrm>
            <a:off x="1981200" y="2590800"/>
            <a:ext cx="246063" cy="269875"/>
            <a:chOff x="5165" y="1445"/>
            <a:chExt cx="155" cy="170"/>
          </a:xfrm>
        </p:grpSpPr>
        <p:sp>
          <p:nvSpPr>
            <p:cNvPr id="71694" name="Line 14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95" name="Line 15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696" name="Group 16"/>
          <p:cNvGrpSpPr>
            <a:grpSpLocks/>
          </p:cNvGrpSpPr>
          <p:nvPr/>
        </p:nvGrpSpPr>
        <p:grpSpPr bwMode="auto">
          <a:xfrm>
            <a:off x="4953000" y="2209800"/>
            <a:ext cx="246063" cy="269875"/>
            <a:chOff x="5165" y="1445"/>
            <a:chExt cx="155" cy="170"/>
          </a:xfrm>
        </p:grpSpPr>
        <p:sp>
          <p:nvSpPr>
            <p:cNvPr id="71697" name="Line 17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98" name="Line 18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699" name="Group 19"/>
          <p:cNvGrpSpPr>
            <a:grpSpLocks/>
          </p:cNvGrpSpPr>
          <p:nvPr/>
        </p:nvGrpSpPr>
        <p:grpSpPr bwMode="auto">
          <a:xfrm>
            <a:off x="5638800" y="1219200"/>
            <a:ext cx="246063" cy="269875"/>
            <a:chOff x="5165" y="1445"/>
            <a:chExt cx="155" cy="170"/>
          </a:xfrm>
        </p:grpSpPr>
        <p:sp>
          <p:nvSpPr>
            <p:cNvPr id="71700" name="Line 20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01" name="Line 21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702" name="Group 22"/>
          <p:cNvGrpSpPr>
            <a:grpSpLocks/>
          </p:cNvGrpSpPr>
          <p:nvPr/>
        </p:nvGrpSpPr>
        <p:grpSpPr bwMode="auto">
          <a:xfrm>
            <a:off x="7010400" y="1219200"/>
            <a:ext cx="246063" cy="269875"/>
            <a:chOff x="5165" y="1445"/>
            <a:chExt cx="155" cy="170"/>
          </a:xfrm>
        </p:grpSpPr>
        <p:sp>
          <p:nvSpPr>
            <p:cNvPr id="71703" name="Line 23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04" name="Line 24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705" name="Group 25"/>
          <p:cNvGrpSpPr>
            <a:grpSpLocks/>
          </p:cNvGrpSpPr>
          <p:nvPr/>
        </p:nvGrpSpPr>
        <p:grpSpPr bwMode="auto">
          <a:xfrm>
            <a:off x="4953000" y="3048000"/>
            <a:ext cx="246063" cy="269875"/>
            <a:chOff x="5165" y="1445"/>
            <a:chExt cx="155" cy="170"/>
          </a:xfrm>
        </p:grpSpPr>
        <p:sp>
          <p:nvSpPr>
            <p:cNvPr id="71706" name="Line 26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07" name="Line 27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711" name="Group 31"/>
          <p:cNvGrpSpPr>
            <a:grpSpLocks/>
          </p:cNvGrpSpPr>
          <p:nvPr/>
        </p:nvGrpSpPr>
        <p:grpSpPr bwMode="auto">
          <a:xfrm>
            <a:off x="7543800" y="3124200"/>
            <a:ext cx="246063" cy="269875"/>
            <a:chOff x="5165" y="1445"/>
            <a:chExt cx="155" cy="170"/>
          </a:xfrm>
        </p:grpSpPr>
        <p:sp>
          <p:nvSpPr>
            <p:cNvPr id="71712" name="Line 32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13" name="Line 33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714" name="Group 34"/>
          <p:cNvGrpSpPr>
            <a:grpSpLocks/>
          </p:cNvGrpSpPr>
          <p:nvPr/>
        </p:nvGrpSpPr>
        <p:grpSpPr bwMode="auto">
          <a:xfrm>
            <a:off x="7391400" y="2209800"/>
            <a:ext cx="246063" cy="269875"/>
            <a:chOff x="5165" y="1445"/>
            <a:chExt cx="155" cy="170"/>
          </a:xfrm>
        </p:grpSpPr>
        <p:sp>
          <p:nvSpPr>
            <p:cNvPr id="71715" name="Line 35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16" name="Line 36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10"/>
          <p:cNvGrpSpPr>
            <a:grpSpLocks/>
          </p:cNvGrpSpPr>
          <p:nvPr/>
        </p:nvGrpSpPr>
        <p:grpSpPr bwMode="auto">
          <a:xfrm>
            <a:off x="3810000" y="5334000"/>
            <a:ext cx="246063" cy="269875"/>
            <a:chOff x="5165" y="1445"/>
            <a:chExt cx="155" cy="170"/>
          </a:xfrm>
        </p:grpSpPr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10"/>
          <p:cNvGrpSpPr>
            <a:grpSpLocks/>
          </p:cNvGrpSpPr>
          <p:nvPr/>
        </p:nvGrpSpPr>
        <p:grpSpPr bwMode="auto">
          <a:xfrm>
            <a:off x="5105400" y="5410200"/>
            <a:ext cx="246063" cy="269875"/>
            <a:chOff x="5165" y="1445"/>
            <a:chExt cx="155" cy="170"/>
          </a:xfrm>
        </p:grpSpPr>
        <p:sp>
          <p:nvSpPr>
            <p:cNvPr id="38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0"/>
          <p:cNvGrpSpPr>
            <a:grpSpLocks/>
          </p:cNvGrpSpPr>
          <p:nvPr/>
        </p:nvGrpSpPr>
        <p:grpSpPr bwMode="auto">
          <a:xfrm>
            <a:off x="1905000" y="4267200"/>
            <a:ext cx="246063" cy="269875"/>
            <a:chOff x="5165" y="1445"/>
            <a:chExt cx="155" cy="170"/>
          </a:xfrm>
        </p:grpSpPr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10"/>
          <p:cNvGrpSpPr>
            <a:grpSpLocks/>
          </p:cNvGrpSpPr>
          <p:nvPr/>
        </p:nvGrpSpPr>
        <p:grpSpPr bwMode="auto">
          <a:xfrm>
            <a:off x="2895600" y="4267200"/>
            <a:ext cx="246063" cy="269875"/>
            <a:chOff x="5165" y="1445"/>
            <a:chExt cx="155" cy="170"/>
          </a:xfrm>
        </p:grpSpPr>
        <p:sp>
          <p:nvSpPr>
            <p:cNvPr id="46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10"/>
          <p:cNvGrpSpPr>
            <a:grpSpLocks/>
          </p:cNvGrpSpPr>
          <p:nvPr/>
        </p:nvGrpSpPr>
        <p:grpSpPr bwMode="auto">
          <a:xfrm>
            <a:off x="5105400" y="4267200"/>
            <a:ext cx="246063" cy="269875"/>
            <a:chOff x="5165" y="1445"/>
            <a:chExt cx="155" cy="170"/>
          </a:xfrm>
        </p:grpSpPr>
        <p:sp>
          <p:nvSpPr>
            <p:cNvPr id="49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057400" y="4038600"/>
            <a:ext cx="12776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dirty="0" smtClean="0">
                <a:solidFill>
                  <a:srgbClr val="008000"/>
                </a:solidFill>
              </a:rPr>
              <a:t>On going</a:t>
            </a:r>
            <a:endParaRPr lang="en-US" sz="2100" dirty="0">
              <a:solidFill>
                <a:srgbClr val="008000"/>
              </a:solidFill>
            </a:endParaRPr>
          </a:p>
        </p:txBody>
      </p:sp>
      <p:grpSp>
        <p:nvGrpSpPr>
          <p:cNvPr id="51" name="Group 10"/>
          <p:cNvGrpSpPr>
            <a:grpSpLocks/>
          </p:cNvGrpSpPr>
          <p:nvPr/>
        </p:nvGrpSpPr>
        <p:grpSpPr bwMode="auto">
          <a:xfrm>
            <a:off x="3886200" y="4191000"/>
            <a:ext cx="246063" cy="269875"/>
            <a:chOff x="5165" y="1445"/>
            <a:chExt cx="155" cy="170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V="1">
              <a:off x="5214" y="1445"/>
              <a:ext cx="106" cy="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>
              <a:off x="5165" y="1528"/>
              <a:ext cx="54" cy="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838200"/>
          </a:xfrm>
        </p:spPr>
        <p:txBody>
          <a:bodyPr/>
          <a:lstStyle/>
          <a:p>
            <a:r>
              <a:rPr lang="en-US" sz="3200" dirty="0">
                <a:ea typeface="ＭＳ Ｐゴシック" pitchFamily="-32" charset="-128"/>
                <a:cs typeface="ＭＳ Ｐゴシック" pitchFamily="-32" charset="-128"/>
              </a:rPr>
              <a:t>25mm XDL &amp; Phosphor Test </a:t>
            </a:r>
            <a:r>
              <a:rPr lang="en-US" sz="3200" dirty="0" smtClean="0">
                <a:ea typeface="ＭＳ Ｐゴシック" pitchFamily="-32" charset="-128"/>
                <a:cs typeface="ＭＳ Ｐゴシック" pitchFamily="-32" charset="-128"/>
              </a:rPr>
              <a:t>Detectors</a:t>
            </a:r>
            <a:br>
              <a:rPr lang="en-US" sz="3200" dirty="0" smtClean="0">
                <a:ea typeface="ＭＳ Ｐゴシック" pitchFamily="-32" charset="-128"/>
                <a:cs typeface="ＭＳ Ｐゴシック" pitchFamily="-32" charset="-128"/>
              </a:rPr>
            </a:br>
            <a:r>
              <a:rPr lang="en-US" sz="3200" dirty="0" smtClean="0">
                <a:ea typeface="ＭＳ Ｐゴシック" pitchFamily="-32" charset="-128"/>
                <a:cs typeface="ＭＳ Ｐゴシック" pitchFamily="-32" charset="-128"/>
              </a:rPr>
              <a:t>33mm MCP pair and MCP single tests</a:t>
            </a:r>
            <a:endParaRPr lang="en-US" dirty="0">
              <a:ea typeface="ＭＳ Ｐゴシック" pitchFamily="-32" charset="-128"/>
              <a:cs typeface="ＭＳ Ｐゴシック" pitchFamily="-32" charset="-128"/>
            </a:endParaRPr>
          </a:p>
        </p:txBody>
      </p:sp>
      <p:pic>
        <p:nvPicPr>
          <p:cNvPr id="50179" name="Picture 4" descr="XDLtestdet"/>
          <p:cNvPicPr>
            <a:picLocks noChangeAspect="1" noChangeArrowheads="1"/>
          </p:cNvPicPr>
          <p:nvPr/>
        </p:nvPicPr>
        <p:blipFill>
          <a:blip r:embed="rId2"/>
          <a:srcRect l="20482" t="9639" r="15663" b="8434"/>
          <a:stretch>
            <a:fillRect/>
          </a:stretch>
        </p:blipFill>
        <p:spPr bwMode="auto">
          <a:xfrm>
            <a:off x="609600" y="13716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838200" y="5334000"/>
            <a:ext cx="36715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>
                <a:solidFill>
                  <a:schemeClr val="bg2"/>
                </a:solidFill>
              </a:rPr>
              <a:t>25mm XDL photon counting 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detector on 4.5” CF </a:t>
            </a:r>
            <a:r>
              <a:rPr lang="en-US" sz="2200" dirty="0" smtClean="0">
                <a:solidFill>
                  <a:schemeClr val="bg2"/>
                </a:solidFill>
              </a:rPr>
              <a:t>flange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486400" y="5257800"/>
            <a:ext cx="3237698" cy="14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>
                <a:solidFill>
                  <a:schemeClr val="bg2"/>
                </a:solidFill>
              </a:rPr>
              <a:t>25mm phosphor screen 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detector on 4.5” flange</a:t>
            </a:r>
            <a:r>
              <a:rPr lang="en-US" sz="2200" dirty="0" smtClean="0">
                <a:solidFill>
                  <a:schemeClr val="bg2"/>
                </a:solidFill>
              </a:rPr>
              <a:t>,</a:t>
            </a:r>
          </a:p>
          <a:p>
            <a:pPr>
              <a:lnSpc>
                <a:spcPts val="204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		</a:t>
            </a:r>
            <a:endParaRPr lang="en-US" sz="220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 </a:t>
            </a:r>
            <a:endParaRPr lang="en-US" sz="2200" dirty="0"/>
          </a:p>
        </p:txBody>
      </p:sp>
      <p:pic>
        <p:nvPicPr>
          <p:cNvPr id="50183" name="Picture 7" descr="Phosphor det"/>
          <p:cNvPicPr>
            <a:picLocks noChangeAspect="1" noChangeArrowheads="1"/>
          </p:cNvPicPr>
          <p:nvPr/>
        </p:nvPicPr>
        <p:blipFill>
          <a:blip r:embed="rId3"/>
          <a:srcRect l="10938" r="6250" b="6323"/>
          <a:stretch>
            <a:fillRect/>
          </a:stretch>
        </p:blipFill>
        <p:spPr bwMode="auto">
          <a:xfrm>
            <a:off x="4953000" y="1447800"/>
            <a:ext cx="4038600" cy="381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Rectangle 2"/>
          <p:cNvSpPr>
            <a:spLocks noChangeArrowheads="1"/>
          </p:cNvSpPr>
          <p:nvPr/>
        </p:nvSpPr>
        <p:spPr bwMode="auto">
          <a:xfrm>
            <a:off x="8382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3200" dirty="0">
                <a:solidFill>
                  <a:schemeClr val="bg2"/>
                </a:solidFill>
                <a:latin typeface="Times" pitchFamily="-32" charset="0"/>
                <a:ea typeface="ＭＳ Ｐゴシック" pitchFamily="-32" charset="-128"/>
                <a:cs typeface="ＭＳ Ｐゴシック" pitchFamily="-32" charset="-128"/>
              </a:rPr>
              <a:t>MCP</a:t>
            </a:r>
            <a:r>
              <a:rPr kumimoji="0" lang="en-US" sz="3200" dirty="0" smtClean="0">
                <a:solidFill>
                  <a:schemeClr val="bg2"/>
                </a:solidFill>
                <a:latin typeface="Times" pitchFamily="-32" charset="0"/>
                <a:ea typeface="ＭＳ Ｐゴシック" pitchFamily="-32" charset="-128"/>
                <a:cs typeface="ＭＳ Ｐゴシック" pitchFamily="-32" charset="-128"/>
              </a:rPr>
              <a:t> Performance </a:t>
            </a:r>
            <a:r>
              <a:rPr kumimoji="0" lang="en-US" sz="3200" dirty="0">
                <a:solidFill>
                  <a:schemeClr val="bg2"/>
                </a:solidFill>
                <a:latin typeface="Times" pitchFamily="-32" charset="0"/>
                <a:ea typeface="ＭＳ Ｐゴシック" pitchFamily="-32" charset="-128"/>
                <a:cs typeface="ＭＳ Ｐゴシック" pitchFamily="-32" charset="-128"/>
              </a:rPr>
              <a:t>Test Facilities</a:t>
            </a:r>
            <a:endParaRPr kumimoji="0" lang="en-US" sz="3600" dirty="0">
              <a:solidFill>
                <a:schemeClr val="bg2"/>
              </a:solidFill>
              <a:latin typeface="Times" pitchFamily="-32" charset="0"/>
              <a:ea typeface="ＭＳ Ｐゴシック" pitchFamily="-32" charset="-128"/>
              <a:cs typeface="ＭＳ Ｐゴシック" pitchFamily="-32" charset="-128"/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143000" y="838200"/>
            <a:ext cx="3990921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Double chamber UHV test </a:t>
            </a:r>
            <a:r>
              <a:rPr lang="en-US" sz="2000" dirty="0" smtClean="0">
                <a:solidFill>
                  <a:schemeClr val="bg2"/>
                </a:solidFill>
              </a:rPr>
              <a:t>station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4953000" y="1828800"/>
            <a:ext cx="3945060" cy="328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Phosphor detector on the left</a:t>
            </a: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XDL detector on the right</a:t>
            </a: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Both </a:t>
            </a:r>
            <a:r>
              <a:rPr lang="en-US" sz="2200" dirty="0">
                <a:solidFill>
                  <a:schemeClr val="bg2"/>
                </a:solidFill>
              </a:rPr>
              <a:t>have support </a:t>
            </a:r>
            <a:r>
              <a:rPr lang="en-US" sz="2200" dirty="0" smtClean="0">
                <a:solidFill>
                  <a:schemeClr val="bg2"/>
                </a:solidFill>
              </a:rPr>
              <a:t>electronics</a:t>
            </a:r>
          </a:p>
          <a:p>
            <a:pPr>
              <a:buFontTx/>
              <a:buNone/>
            </a:pPr>
            <a:endParaRPr lang="en-US" sz="2200" dirty="0" smtClean="0">
              <a:solidFill>
                <a:schemeClr val="bg2"/>
              </a:solidFill>
            </a:endParaRP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Amp/TDC and PC </a:t>
            </a:r>
            <a:r>
              <a:rPr lang="en-US" sz="2200" dirty="0" err="1" smtClean="0">
                <a:solidFill>
                  <a:schemeClr val="bg2"/>
                </a:solidFill>
              </a:rPr>
              <a:t>Acq</a:t>
            </a:r>
            <a:r>
              <a:rPr lang="en-US" sz="2200" dirty="0" smtClean="0">
                <a:solidFill>
                  <a:schemeClr val="bg2"/>
                </a:solidFill>
              </a:rPr>
              <a:t>/display</a:t>
            </a:r>
            <a:br>
              <a:rPr lang="en-US" sz="2200" dirty="0" smtClean="0">
                <a:solidFill>
                  <a:schemeClr val="bg2"/>
                </a:solidFill>
              </a:rPr>
            </a:br>
            <a:r>
              <a:rPr lang="en-US" sz="2200" dirty="0" smtClean="0">
                <a:solidFill>
                  <a:schemeClr val="bg2"/>
                </a:solidFill>
              </a:rPr>
              <a:t>for XDL</a:t>
            </a: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Nikon camera or electrometer</a:t>
            </a:r>
            <a:br>
              <a:rPr lang="en-US" sz="2200" dirty="0" smtClean="0">
                <a:solidFill>
                  <a:schemeClr val="bg2"/>
                </a:solidFill>
              </a:rPr>
            </a:br>
            <a:r>
              <a:rPr lang="en-US" sz="2200" dirty="0" smtClean="0">
                <a:solidFill>
                  <a:schemeClr val="bg2"/>
                </a:solidFill>
              </a:rPr>
              <a:t>for Phosphor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 descr="doublechamber.DSCN01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143000"/>
            <a:ext cx="4560983" cy="5257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862763" y="3368675"/>
            <a:ext cx="1846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240902" y="0"/>
            <a:ext cx="8903098" cy="138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3320"/>
              </a:lnSpc>
              <a:buFontTx/>
              <a:buNone/>
            </a:pPr>
            <a: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Borosilicate Substrate Atomic Layer </a:t>
            </a:r>
            <a:b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</a:br>
            <a: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Deposited </a:t>
            </a:r>
            <a:r>
              <a:rPr kumimoji="0" lang="en-US" sz="36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Microchannel</a:t>
            </a:r>
            <a:r>
              <a:rPr kumimoji="0" lang="en-US" sz="3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  <a:ea typeface="ＭＳ Ｐゴシック" charset="-128"/>
                <a:cs typeface="ＭＳ Ｐゴシック" charset="-128"/>
              </a:rPr>
              <a:t> Plates</a:t>
            </a:r>
            <a:r>
              <a:rPr kumimoji="0" lang="en-US" sz="3600" dirty="0" smtClean="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3600" dirty="0" smtClean="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rPr>
            </a:br>
            <a:endParaRPr kumimoji="0" lang="en-US" sz="3600" dirty="0">
              <a:solidFill>
                <a:srgbClr val="000000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0" y="5943600"/>
            <a:ext cx="3657600" cy="57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Pore distortions at </a:t>
            </a:r>
            <a:r>
              <a:rPr lang="en-US" sz="1400" dirty="0" err="1" smtClean="0">
                <a:solidFill>
                  <a:srgbClr val="000000"/>
                </a:solidFill>
              </a:rPr>
              <a:t>multifiber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lnSpc>
                <a:spcPts val="17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boundaries, otherwise very uniform.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838200"/>
            <a:ext cx="7780508" cy="914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Micro-capillary arrays (</a:t>
            </a:r>
            <a:r>
              <a:rPr lang="en-US" sz="1400" dirty="0" err="1" smtClean="0">
                <a:solidFill>
                  <a:srgbClr val="000000"/>
                </a:solidFill>
              </a:rPr>
              <a:t>Incom</a:t>
            </a:r>
            <a:r>
              <a:rPr lang="en-US" sz="1400" dirty="0" smtClean="0">
                <a:solidFill>
                  <a:srgbClr val="000000"/>
                </a:solidFill>
              </a:rPr>
              <a:t>) with 10µm, 20 µ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 or 40µm pores (8° bias) made with borosilicate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glass. L/</a:t>
            </a:r>
            <a:r>
              <a:rPr lang="en-US" sz="1400" dirty="0" err="1" smtClean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 typically 60:1 but can be much larger. Open area ratios from 60% to 83%. These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are made with hollow tubes, no etching is needed. Resistive and secondary emissive layers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are applied (Argonne Lab, </a:t>
            </a:r>
            <a:r>
              <a:rPr lang="en-US" sz="1400" dirty="0" err="1" smtClean="0">
                <a:solidFill>
                  <a:srgbClr val="000000"/>
                </a:solidFill>
              </a:rPr>
              <a:t>Arradiance</a:t>
            </a:r>
            <a:r>
              <a:rPr lang="en-US" sz="1400" dirty="0" smtClean="0">
                <a:solidFill>
                  <a:srgbClr val="000000"/>
                </a:solidFill>
              </a:rPr>
              <a:t>) to allow these to function as MCP electron multipliers.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819400" y="5181600"/>
            <a:ext cx="2971800" cy="79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Photo of a 20 µ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 pore, 65% </a:t>
            </a:r>
          </a:p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open area borosilicate micro-</a:t>
            </a:r>
          </a:p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capillary ALD MCP (20cm).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24400"/>
            <a:ext cx="3505200" cy="50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40µm pore borosilicate micro-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capillary MCP with 83% open area.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40um-83pc_IMGP1324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4191000" cy="3026833"/>
          </a:xfrm>
          <a:prstGeom prst="rect">
            <a:avLst/>
          </a:prstGeom>
        </p:spPr>
      </p:pic>
      <p:pic>
        <p:nvPicPr>
          <p:cNvPr id="15" name="Picture 14" descr="20um-20cm_1836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133600"/>
            <a:ext cx="4048125" cy="3036094"/>
          </a:xfrm>
          <a:prstGeom prst="rect">
            <a:avLst/>
          </a:prstGeom>
        </p:spPr>
      </p:pic>
      <p:pic>
        <p:nvPicPr>
          <p:cNvPr id="16" name="Picture 3" descr="F:\Research and Development\Microcapillary Development\Vacuum Draw Trials\Feed Through 'side'  Collet\ETD-3427\110602_10µmCapillary_Job#526343\200x Images\200x_thru_Good1.jpg"/>
          <p:cNvPicPr>
            <a:picLocks noChangeAspect="1" noChangeArrowheads="1"/>
          </p:cNvPicPr>
          <p:nvPr/>
        </p:nvPicPr>
        <p:blipFill>
          <a:blip r:embed="rId5" cstate="print">
            <a:lum contrast="76000"/>
          </a:blip>
          <a:srcRect/>
          <a:stretch>
            <a:fillRect/>
          </a:stretch>
        </p:blipFill>
        <p:spPr bwMode="auto">
          <a:xfrm>
            <a:off x="5638800" y="3657600"/>
            <a:ext cx="3401484" cy="2551113"/>
          </a:xfrm>
          <a:prstGeom prst="rect">
            <a:avLst/>
          </a:prstGeom>
          <a:noFill/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334000" y="6172200"/>
            <a:ext cx="3810000" cy="50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56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Photo of a 10 µ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 pore, 65% open area borosilicate micro-capillary ALD MCP.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Gain curve Characteristic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00200" y="1371600"/>
          <a:ext cx="6324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Imaging Performance of ALD </a:t>
            </a:r>
            <a:r>
              <a:rPr lang="en-US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MCPs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33mm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 descr="1102-3000v_0288.jpg"/>
          <p:cNvPicPr>
            <a:picLocks noChangeAspect="1"/>
          </p:cNvPicPr>
          <p:nvPr/>
        </p:nvPicPr>
        <p:blipFill>
          <a:blip r:embed="rId3">
            <a:lum contrast="17000"/>
          </a:blip>
          <a:srcRect/>
          <a:stretch>
            <a:fillRect/>
          </a:stretch>
        </p:blipFill>
        <p:spPr bwMode="auto">
          <a:xfrm>
            <a:off x="3124200" y="1295400"/>
            <a:ext cx="254080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700-312-400v uv.jpg"/>
          <p:cNvPicPr>
            <a:picLocks noChangeAspect="1"/>
          </p:cNvPicPr>
          <p:nvPr/>
        </p:nvPicPr>
        <p:blipFill>
          <a:blip r:embed="rId4">
            <a:lum bright="12000" contrast="15000"/>
          </a:blip>
          <a:srcRect/>
          <a:stretch>
            <a:fillRect/>
          </a:stretch>
        </p:blipFill>
        <p:spPr bwMode="auto">
          <a:xfrm>
            <a:off x="3124200" y="3962400"/>
            <a:ext cx="2570349" cy="258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00-500v dee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962400"/>
            <a:ext cx="2527300" cy="254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-796985" y="2406791"/>
            <a:ext cx="223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7F"/>
                </a:solidFill>
              </a:rPr>
              <a:t>1 MCP, Phosphor readout</a:t>
            </a:r>
            <a:endParaRPr lang="en-US" sz="1400" dirty="0">
              <a:solidFill>
                <a:srgbClr val="0000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788614" y="4983693"/>
            <a:ext cx="222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7F"/>
                </a:solidFill>
              </a:rPr>
              <a:t>2 </a:t>
            </a:r>
            <a:r>
              <a:rPr lang="en-US" sz="1400" dirty="0" err="1" smtClean="0">
                <a:solidFill>
                  <a:srgbClr val="00007F"/>
                </a:solidFill>
              </a:rPr>
              <a:t>MCPs</a:t>
            </a:r>
            <a:r>
              <a:rPr lang="en-US" sz="1400" dirty="0" smtClean="0">
                <a:solidFill>
                  <a:srgbClr val="00007F"/>
                </a:solidFill>
              </a:rPr>
              <a:t>, Photon counting</a:t>
            </a:r>
            <a:endParaRPr lang="en-US" sz="1400" dirty="0">
              <a:solidFill>
                <a:srgbClr val="00007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90600"/>
            <a:ext cx="10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7F"/>
                </a:solidFill>
              </a:rPr>
              <a:t>Early 2010 </a:t>
            </a:r>
            <a:endParaRPr lang="en-US" sz="1400" dirty="0">
              <a:solidFill>
                <a:srgbClr val="00007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990600"/>
            <a:ext cx="1029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7F"/>
                </a:solidFill>
              </a:rPr>
              <a:t>Early 2011 </a:t>
            </a:r>
            <a:endParaRPr lang="en-US" sz="1400" dirty="0">
              <a:solidFill>
                <a:srgbClr val="0000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600200"/>
            <a:ext cx="3429000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17375E"/>
                </a:solidFill>
              </a:rPr>
              <a:t>20µm borosilicate MCP substrates, 60:1 L/</a:t>
            </a:r>
            <a:r>
              <a:rPr lang="en-US" sz="1400" dirty="0" err="1" smtClean="0">
                <a:solidFill>
                  <a:srgbClr val="17375E"/>
                </a:solidFill>
              </a:rPr>
              <a:t>d</a:t>
            </a:r>
            <a:r>
              <a:rPr lang="en-US" sz="1400" dirty="0" smtClean="0">
                <a:solidFill>
                  <a:srgbClr val="17375E"/>
                </a:solidFill>
              </a:rPr>
              <a:t>, 8 degree pore bias.</a:t>
            </a:r>
          </a:p>
          <a:p>
            <a:pPr>
              <a:buNone/>
            </a:pPr>
            <a:r>
              <a:rPr lang="en-US" sz="1400" dirty="0" smtClean="0">
                <a:solidFill>
                  <a:srgbClr val="17375E"/>
                </a:solidFill>
              </a:rPr>
              <a:t>~1000v applied to each MCP.</a:t>
            </a:r>
          </a:p>
          <a:p>
            <a:pPr>
              <a:buNone/>
            </a:pPr>
            <a:endParaRPr lang="en-US" sz="1400" dirty="0" smtClean="0">
              <a:solidFill>
                <a:srgbClr val="17375E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7375E"/>
                </a:solidFill>
              </a:rPr>
              <a:t>Single MCP tests in DC amplification mode show imaging and gain very similar to conventional </a:t>
            </a:r>
            <a:r>
              <a:rPr lang="en-US" sz="1400" dirty="0" err="1" smtClean="0">
                <a:solidFill>
                  <a:srgbClr val="17375E"/>
                </a:solidFill>
              </a:rPr>
              <a:t>MCPs</a:t>
            </a:r>
            <a:r>
              <a:rPr lang="en-US" sz="1400" dirty="0" smtClean="0">
                <a:solidFill>
                  <a:srgbClr val="17375E"/>
                </a:solidFill>
              </a:rPr>
              <a:t>.</a:t>
            </a:r>
          </a:p>
          <a:p>
            <a:pPr>
              <a:buNone/>
            </a:pPr>
            <a:endParaRPr lang="en-US" sz="1400" dirty="0" smtClean="0">
              <a:solidFill>
                <a:srgbClr val="17375E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7375E"/>
                </a:solidFill>
              </a:rPr>
              <a:t>MCP pairs operated in photon counting mode also show imaging and gain very similar to conventional </a:t>
            </a:r>
            <a:r>
              <a:rPr lang="en-US" sz="1400" dirty="0" err="1" smtClean="0">
                <a:solidFill>
                  <a:srgbClr val="17375E"/>
                </a:solidFill>
              </a:rPr>
              <a:t>MCPs</a:t>
            </a:r>
            <a:r>
              <a:rPr lang="en-US" sz="1400" dirty="0" smtClean="0">
                <a:solidFill>
                  <a:srgbClr val="17375E"/>
                </a:solidFill>
              </a:rPr>
              <a:t>.</a:t>
            </a:r>
            <a:br>
              <a:rPr lang="en-US" sz="1400" dirty="0" smtClean="0">
                <a:solidFill>
                  <a:srgbClr val="17375E"/>
                </a:solidFill>
              </a:rPr>
            </a:br>
            <a:endParaRPr lang="en-US" sz="1400" dirty="0" smtClean="0">
              <a:solidFill>
                <a:srgbClr val="17375E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7375E"/>
                </a:solidFill>
              </a:rPr>
              <a:t>Sample performance has</a:t>
            </a:r>
            <a:br>
              <a:rPr lang="en-US" sz="1400" dirty="0" smtClean="0">
                <a:solidFill>
                  <a:srgbClr val="17375E"/>
                </a:solidFill>
              </a:rPr>
            </a:br>
            <a:r>
              <a:rPr lang="en-US" sz="1400" dirty="0" smtClean="0">
                <a:solidFill>
                  <a:srgbClr val="17375E"/>
                </a:solidFill>
              </a:rPr>
              <a:t>improved dramatically over</a:t>
            </a:r>
            <a:br>
              <a:rPr lang="en-US" sz="1400" dirty="0" smtClean="0">
                <a:solidFill>
                  <a:srgbClr val="17375E"/>
                </a:solidFill>
              </a:rPr>
            </a:br>
            <a:r>
              <a:rPr lang="en-US" sz="1400" dirty="0" smtClean="0">
                <a:solidFill>
                  <a:srgbClr val="17375E"/>
                </a:solidFill>
              </a:rPr>
              <a:t>the last 12 months due to process improvements. </a:t>
            </a:r>
          </a:p>
          <a:p>
            <a:pPr>
              <a:buNone/>
            </a:pPr>
            <a:endParaRPr lang="en-US" sz="1400" dirty="0" smtClean="0">
              <a:solidFill>
                <a:srgbClr val="17375E"/>
              </a:solidFill>
            </a:endParaRPr>
          </a:p>
        </p:txBody>
      </p:sp>
      <p:pic>
        <p:nvPicPr>
          <p:cNvPr id="13" name="Picture 12" descr="3kV-1000v_0028.jpg"/>
          <p:cNvPicPr>
            <a:picLocks noChangeAspect="1"/>
          </p:cNvPicPr>
          <p:nvPr/>
        </p:nvPicPr>
        <p:blipFill>
          <a:blip r:embed="rId6">
            <a:lum bright="9000" contrast="9000"/>
          </a:blip>
          <a:stretch>
            <a:fillRect/>
          </a:stretch>
        </p:blipFill>
        <p:spPr>
          <a:xfrm>
            <a:off x="533400" y="1294474"/>
            <a:ext cx="2525885" cy="24951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3733800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UV 184nm illumination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12GB PB:Applications (Mac OS 9):Microsoft Office 98:Templates:Blank Presentation</Template>
  <TotalTime>8098</TotalTime>
  <Words>2958</Words>
  <Application>Microsoft Macintosh PowerPoint</Application>
  <PresentationFormat>On-screen Show (4:3)</PresentationFormat>
  <Paragraphs>281</Paragraphs>
  <Slides>37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ALD MCP Testing at UC Berkeley</vt:lpstr>
      <vt:lpstr>MCP Basic Goals for 33mm and 200mm </vt:lpstr>
      <vt:lpstr>Slide 3</vt:lpstr>
      <vt:lpstr>Simplified MCP Testing Flow</vt:lpstr>
      <vt:lpstr>25mm XDL &amp; Phosphor Test Detectors 33mm MCP pair and MCP single tests</vt:lpstr>
      <vt:lpstr>Slide 6</vt:lpstr>
      <vt:lpstr>Slide 7</vt:lpstr>
      <vt:lpstr>Typical Gain curve Characteristic</vt:lpstr>
      <vt:lpstr>Imaging Performance of ALD MCPs, 33mm</vt:lpstr>
      <vt:lpstr>ALD-MCP Performance Tests, 33mm pairs </vt:lpstr>
      <vt:lpstr>Photon Counting Imaging with MCP Pairs</vt:lpstr>
      <vt:lpstr>MCP Photos- Good Indicator of Issues </vt:lpstr>
      <vt:lpstr>Slide 13</vt:lpstr>
      <vt:lpstr>Slide 14</vt:lpstr>
      <vt:lpstr>Chem 3 Gain Characteristic</vt:lpstr>
      <vt:lpstr>Electrode Deposition Tests 20µm MCP Chem 2  Phosphor Imaging/Gain Tests</vt:lpstr>
      <vt:lpstr>ALD-MCP Quantum Efficiency</vt:lpstr>
      <vt:lpstr>Opaque GaN Deposited on Sapphire</vt:lpstr>
      <vt:lpstr>Opaque GaN Deposited on ALD MCPs</vt:lpstr>
      <vt:lpstr>Preconditioning Tests of 33mm  20µm Pore MCPs</vt:lpstr>
      <vt:lpstr>Time vs Temp vs Gas Load</vt:lpstr>
      <vt:lpstr>Gain/Voltage curve Pre/Post Bake</vt:lpstr>
      <vt:lpstr>UV Imaging Response  Before and after 350°C Vacuum Bake</vt:lpstr>
      <vt:lpstr>UV Gain Map Response  Before and after 350°C Vacuum Bake</vt:lpstr>
      <vt:lpstr>Background Behavior  Before and after 350°C Vacuum Bake</vt:lpstr>
      <vt:lpstr>UV Gain Map/Response  after ~2.5 C cm-2 Extracted</vt:lpstr>
      <vt:lpstr>Background after ~2.5 C cm-2 Extracted and Summary</vt:lpstr>
      <vt:lpstr>33mm ALD-MCP Preconditioning Tests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EUVE Measurements of Interplanetary Helium</dc:title>
  <dc:creator>J. Vallerga</dc:creator>
  <dc:description>AGU meeting 2002  SH32C-02  Vallerga</dc:description>
  <cp:lastModifiedBy>robertl</cp:lastModifiedBy>
  <cp:revision>552</cp:revision>
  <cp:lastPrinted>2001-06-27T09:15:25Z</cp:lastPrinted>
  <dcterms:created xsi:type="dcterms:W3CDTF">2011-12-09T19:10:56Z</dcterms:created>
  <dcterms:modified xsi:type="dcterms:W3CDTF">2011-12-09T19:14:06Z</dcterms:modified>
</cp:coreProperties>
</file>