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59" r:id="rId2"/>
    <p:sldId id="456" r:id="rId3"/>
    <p:sldId id="458" r:id="rId4"/>
    <p:sldId id="457" r:id="rId5"/>
    <p:sldId id="460" r:id="rId6"/>
    <p:sldId id="459" r:id="rId7"/>
    <p:sldId id="449" r:id="rId8"/>
    <p:sldId id="451" r:id="rId9"/>
    <p:sldId id="452" r:id="rId10"/>
    <p:sldId id="454" r:id="rId11"/>
    <p:sldId id="455" r:id="rId12"/>
    <p:sldId id="453" r:id="rId13"/>
  </p:sldIdLst>
  <p:sldSz cx="9144000" cy="6858000" type="overhead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bg2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accent1"/>
    </p:penClr>
  </p:showPr>
  <p:clrMru>
    <a:srgbClr val="669900"/>
    <a:srgbClr val="FF3300"/>
    <a:srgbClr val="990000"/>
    <a:srgbClr val="008000"/>
    <a:srgbClr val="0000CC"/>
    <a:srgbClr val="DDDDDD"/>
    <a:srgbClr val="B2B2B2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9639" autoAdjust="0"/>
    <p:restoredTop sz="95617" autoAdjust="0"/>
  </p:normalViewPr>
  <p:slideViewPr>
    <p:cSldViewPr snapToGrid="0">
      <p:cViewPr varScale="1">
        <p:scale>
          <a:sx n="156" d="100"/>
          <a:sy n="156" d="100"/>
        </p:scale>
        <p:origin x="-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32" y="-104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73100"/>
            <a:ext cx="4578350" cy="3433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5313"/>
            <a:ext cx="4987925" cy="410686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endParaRPr lang="en-US" sz="2400"/>
          </a:p>
          <a:p>
            <a:pPr>
              <a:spcBef>
                <a:spcPct val="0"/>
              </a:spcBef>
            </a:pPr>
            <a:r>
              <a:rPr lang="en-US" sz="240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2087562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3463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5" y="1295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295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12954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87350" y="1047750"/>
            <a:ext cx="7766050" cy="74613"/>
          </a:xfrm>
          <a:prstGeom prst="parallelogram">
            <a:avLst>
              <a:gd name="adj" fmla="val 385016"/>
            </a:avLst>
          </a:prstGeom>
          <a:solidFill>
            <a:srgbClr val="0335C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603250" y="6529388"/>
            <a:ext cx="316925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Arial" charset="0"/>
              </a:rPr>
              <a:t>LAPPD Collaboration Meeting 12/10/2011</a:t>
            </a:r>
            <a:r>
              <a:rPr lang="en-US" sz="800" dirty="0" smtClean="0">
                <a:latin typeface="Arial" charset="0"/>
              </a:rPr>
              <a:t>	</a:t>
            </a:r>
            <a:endParaRPr lang="en-US" sz="800" dirty="0">
              <a:latin typeface="Arial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4000" y="152400"/>
            <a:ext cx="863600" cy="86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i="1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charset="2"/>
        <a:buChar char="u"/>
        <a:defRPr sz="16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n"/>
        <a:defRPr sz="1400" i="1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Monotype Sorts" charset="2"/>
        <a:buChar char="l"/>
        <a:defRPr sz="14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4875" y="3840163"/>
            <a:ext cx="7380288" cy="1682750"/>
          </a:xfrm>
        </p:spPr>
        <p:txBody>
          <a:bodyPr/>
          <a:lstStyle/>
          <a:p>
            <a:r>
              <a:rPr lang="en-US" sz="3200" b="1" i="1" dirty="0" err="1">
                <a:solidFill>
                  <a:schemeClr val="tx1"/>
                </a:solidFill>
                <a:latin typeface="Times New Roman" charset="0"/>
              </a:rPr>
              <a:t>Ossy</a:t>
            </a:r>
            <a:r>
              <a:rPr lang="en-US" sz="3200" b="1" i="1" dirty="0">
                <a:solidFill>
                  <a:schemeClr val="tx1"/>
                </a:solidFill>
                <a:latin typeface="Times New Roman" charset="0"/>
              </a:rPr>
              <a:t> Siegmund, </a:t>
            </a:r>
            <a:endParaRPr lang="en-US" sz="2800" b="1" i="1" dirty="0">
              <a:solidFill>
                <a:schemeClr val="tx1"/>
              </a:solidFill>
              <a:latin typeface="Times New Roman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>Experimental Astrophysics Group,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> Space Sciences Laboratory,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>U. California at Berkeley</a:t>
            </a:r>
          </a:p>
          <a:p>
            <a:endParaRPr lang="en-US" sz="2800" dirty="0">
              <a:solidFill>
                <a:schemeClr val="tx1"/>
              </a:solidFill>
              <a:latin typeface="Times New Roman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838200" y="26670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5791" dir="2021404" algn="ctr" rotWithShape="0">
              <a:srgbClr val="DDDDDD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1790700" y="3517900"/>
            <a:ext cx="6407150" cy="53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/>
              <a:t>   </a:t>
            </a:r>
          </a:p>
        </p:txBody>
      </p:sp>
      <p:sp>
        <p:nvSpPr>
          <p:cNvPr id="208917" name="Rectangle 21"/>
          <p:cNvSpPr>
            <a:spLocks noChangeArrowheads="1"/>
          </p:cNvSpPr>
          <p:nvPr/>
        </p:nvSpPr>
        <p:spPr bwMode="auto">
          <a:xfrm>
            <a:off x="625475" y="1216025"/>
            <a:ext cx="8518525" cy="1189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tx2"/>
                </a:solidFill>
              </a:rPr>
              <a:t>20cm Sealed Tube Facility at SSL</a:t>
            </a:r>
          </a:p>
          <a:p>
            <a:pPr algn="ctr"/>
            <a:endParaRPr lang="en-US" sz="32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Number Placeholder 4"/>
          <p:cNvSpPr txBox="1">
            <a:spLocks noGrp="1"/>
          </p:cNvSpPr>
          <p:nvPr/>
        </p:nvSpPr>
        <p:spPr bwMode="auto">
          <a:xfrm>
            <a:off x="6973888" y="6429375"/>
            <a:ext cx="19605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r" defTabSz="865188"/>
            <a:fld id="{F7A4D8BA-0CFE-854F-924D-8C0EEEAAD8F8}" type="slidenum">
              <a:rPr lang="en-US" sz="1300" b="0">
                <a:solidFill>
                  <a:schemeClr val="tx1"/>
                </a:solidFill>
              </a:rPr>
              <a:pPr algn="r" defTabSz="865188"/>
              <a:t>10</a:t>
            </a:fld>
            <a:endParaRPr lang="en-US" sz="1300" b="0">
              <a:solidFill>
                <a:schemeClr val="tx1"/>
              </a:solidFill>
            </a:endParaRPr>
          </a:p>
        </p:txBody>
      </p:sp>
      <p:pic>
        <p:nvPicPr>
          <p:cNvPr id="359429" name="Picture 4" descr="Oven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47713" y="1441450"/>
            <a:ext cx="3778250" cy="4957763"/>
          </a:xfrm>
        </p:spPr>
      </p:pic>
      <p:sp>
        <p:nvSpPr>
          <p:cNvPr id="359431" name="Text Box 6"/>
          <p:cNvSpPr txBox="1">
            <a:spLocks noChangeArrowheads="1"/>
          </p:cNvSpPr>
          <p:nvPr/>
        </p:nvSpPr>
        <p:spPr bwMode="auto">
          <a:xfrm>
            <a:off x="4557713" y="1947863"/>
            <a:ext cx="4333875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 defTabSz="865188">
              <a:spcBef>
                <a:spcPct val="50000"/>
              </a:spcBef>
            </a:pPr>
            <a:endParaRPr lang="en-US" sz="1900">
              <a:solidFill>
                <a:schemeClr val="hlink"/>
              </a:solidFill>
            </a:endParaRP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2000831" y="280685"/>
            <a:ext cx="60923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Oven for Test/Process Station</a:t>
            </a:r>
            <a:r>
              <a:rPr lang="en-US" sz="3600" dirty="0"/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94225" y="1453233"/>
            <a:ext cx="4549775" cy="314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hlink"/>
                </a:solidFill>
              </a:rPr>
              <a:t>Oven accommodates Large Format Inside Envelope: 36” </a:t>
            </a:r>
            <a:r>
              <a:rPr lang="en-US" sz="2000" dirty="0" err="1">
                <a:solidFill>
                  <a:schemeClr val="hlink"/>
                </a:solidFill>
              </a:rPr>
              <a:t>x</a:t>
            </a:r>
            <a:r>
              <a:rPr lang="en-US" sz="2000" dirty="0">
                <a:solidFill>
                  <a:schemeClr val="hlink"/>
                </a:solidFill>
              </a:rPr>
              <a:t> 30” </a:t>
            </a:r>
            <a:r>
              <a:rPr lang="en-US" sz="2000" dirty="0" err="1">
                <a:solidFill>
                  <a:schemeClr val="hlink"/>
                </a:solidFill>
              </a:rPr>
              <a:t>x</a:t>
            </a:r>
            <a:r>
              <a:rPr lang="en-US" sz="2000" dirty="0">
                <a:solidFill>
                  <a:schemeClr val="hlink"/>
                </a:solidFill>
              </a:rPr>
              <a:t> 25” High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hlink"/>
                </a:solidFill>
              </a:rPr>
              <a:t>Defines Large Chamber Limits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hlink"/>
                </a:solidFill>
              </a:rPr>
              <a:t>Cathode station controls alkali metal deposition, and monitors cathode response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3029670" y="1801133"/>
            <a:ext cx="1651792" cy="6723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2916455" y="3771266"/>
            <a:ext cx="1651792" cy="6723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Number Placeholder 4"/>
          <p:cNvSpPr txBox="1">
            <a:spLocks noGrp="1"/>
          </p:cNvSpPr>
          <p:nvPr/>
        </p:nvSpPr>
        <p:spPr bwMode="auto">
          <a:xfrm>
            <a:off x="6973888" y="6429375"/>
            <a:ext cx="19605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r" defTabSz="865188"/>
            <a:fld id="{62C1A587-C93F-9241-BFB5-AA2BA79B5339}" type="slidenum">
              <a:rPr lang="en-US" sz="1300" b="0">
                <a:solidFill>
                  <a:schemeClr val="tx1"/>
                </a:solidFill>
              </a:rPr>
              <a:pPr algn="r" defTabSz="865188"/>
              <a:t>11</a:t>
            </a:fld>
            <a:endParaRPr lang="en-US" sz="1300" b="0">
              <a:solidFill>
                <a:schemeClr val="tx1"/>
              </a:solidFill>
            </a:endParaRPr>
          </a:p>
        </p:txBody>
      </p:sp>
      <p:sp>
        <p:nvSpPr>
          <p:cNvPr id="359431" name="Text Box 6"/>
          <p:cNvSpPr txBox="1">
            <a:spLocks noChangeArrowheads="1"/>
          </p:cNvSpPr>
          <p:nvPr/>
        </p:nvSpPr>
        <p:spPr bwMode="auto">
          <a:xfrm>
            <a:off x="4557713" y="1947863"/>
            <a:ext cx="4333875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 defTabSz="865188">
              <a:spcBef>
                <a:spcPct val="50000"/>
              </a:spcBef>
            </a:pPr>
            <a:endParaRPr lang="en-US" sz="1900">
              <a:solidFill>
                <a:schemeClr val="hlink"/>
              </a:solidFill>
            </a:endParaRP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1986151" y="285666"/>
            <a:ext cx="532812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Tube</a:t>
            </a:r>
            <a:r>
              <a:rPr lang="en-US" sz="3600" dirty="0" smtClean="0"/>
              <a:t> Test/Process Station</a:t>
            </a:r>
            <a:r>
              <a:rPr lang="en-US" sz="3600" dirty="0"/>
              <a:t>.</a:t>
            </a:r>
          </a:p>
        </p:txBody>
      </p:sp>
      <p:pic>
        <p:nvPicPr>
          <p:cNvPr id="359433" name="Picture 9" descr="Cathode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314450"/>
            <a:ext cx="4895850" cy="3670300"/>
          </a:xfrm>
          <a:prstGeom prst="rect">
            <a:avLst/>
          </a:prstGeom>
          <a:noFill/>
        </p:spPr>
      </p:pic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231994" y="5586464"/>
            <a:ext cx="600375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Large tube station replaces existing process station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976829" y="4892908"/>
            <a:ext cx="1359592" cy="1872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291431" y="1506134"/>
            <a:ext cx="36891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existing:-</a:t>
            </a:r>
          </a:p>
          <a:p>
            <a:r>
              <a:rPr lang="en-US" sz="2000" dirty="0" smtClean="0"/>
              <a:t>Electrometer for cathode signal.</a:t>
            </a:r>
          </a:p>
          <a:p>
            <a:r>
              <a:rPr lang="en-US" sz="2000" dirty="0" smtClean="0"/>
              <a:t>Power controls for alkalis.</a:t>
            </a:r>
          </a:p>
          <a:p>
            <a:r>
              <a:rPr lang="en-US" sz="2000" dirty="0" smtClean="0"/>
              <a:t>Monochromatic LED’s</a:t>
            </a:r>
          </a:p>
          <a:p>
            <a:r>
              <a:rPr lang="en-US" sz="2000" dirty="0" smtClean="0"/>
              <a:t>for  response measurements.</a:t>
            </a:r>
          </a:p>
          <a:p>
            <a:r>
              <a:rPr lang="en-US" sz="2000" dirty="0" smtClean="0"/>
              <a:t>NIST photodiodes for QE test.</a:t>
            </a:r>
          </a:p>
          <a:p>
            <a:endParaRPr lang="en-US" sz="2000" dirty="0" smtClean="0"/>
          </a:p>
          <a:p>
            <a:r>
              <a:rPr lang="en-US" sz="2000" dirty="0" smtClean="0"/>
              <a:t>Need:-</a:t>
            </a:r>
          </a:p>
          <a:p>
            <a:r>
              <a:rPr lang="en-US" sz="2000" dirty="0" smtClean="0"/>
              <a:t>RGA for gas monitoring.</a:t>
            </a:r>
          </a:p>
          <a:p>
            <a:r>
              <a:rPr lang="en-US" sz="2000" dirty="0" smtClean="0"/>
              <a:t>Large turbo/scroll station</a:t>
            </a:r>
            <a:br>
              <a:rPr lang="en-US" sz="2000" dirty="0" smtClean="0"/>
            </a:br>
            <a:r>
              <a:rPr lang="en-US" sz="2000" dirty="0" smtClean="0"/>
              <a:t>for servicing/</a:t>
            </a:r>
            <a:r>
              <a:rPr lang="en-US" sz="2000" dirty="0" err="1" smtClean="0"/>
              <a:t>bakeout</a:t>
            </a:r>
            <a:r>
              <a:rPr lang="en-US" sz="2000" dirty="0" smtClean="0"/>
              <a:t> support.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Large Process Chamber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689" y="1318886"/>
            <a:ext cx="26157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pump ports</a:t>
            </a:r>
          </a:p>
          <a:p>
            <a:endParaRPr lang="en-US" dirty="0" smtClean="0"/>
          </a:p>
          <a:p>
            <a:r>
              <a:rPr lang="en-US" dirty="0" smtClean="0"/>
              <a:t>Manipulator ports</a:t>
            </a:r>
          </a:p>
          <a:p>
            <a:endParaRPr lang="en-US" dirty="0" smtClean="0"/>
          </a:p>
          <a:p>
            <a:r>
              <a:rPr lang="en-US" dirty="0" smtClean="0"/>
              <a:t>Rough port</a:t>
            </a:r>
          </a:p>
          <a:p>
            <a:endParaRPr lang="en-US" dirty="0" smtClean="0"/>
          </a:p>
          <a:p>
            <a:r>
              <a:rPr lang="en-US" dirty="0" smtClean="0"/>
              <a:t>RGA port</a:t>
            </a:r>
            <a:endParaRPr lang="en-US" dirty="0"/>
          </a:p>
        </p:txBody>
      </p:sp>
      <p:pic>
        <p:nvPicPr>
          <p:cNvPr id="8" name="Picture 7" descr="8inTubeTank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99" y="1188837"/>
            <a:ext cx="6218987" cy="437002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1645223" y="3772228"/>
            <a:ext cx="2872845" cy="6077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683653" y="3077936"/>
            <a:ext cx="2872845" cy="6077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316351" y="2465056"/>
            <a:ext cx="1924935" cy="3681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2156261" y="1790184"/>
            <a:ext cx="1713698" cy="15120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303665" y="1670787"/>
            <a:ext cx="3142442" cy="25789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09345" y="5755876"/>
            <a:ext cx="853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finish internal fixtures:- transport, covers, forming well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5090" y="226511"/>
            <a:ext cx="6324298" cy="767953"/>
          </a:xfrm>
        </p:spPr>
        <p:txBody>
          <a:bodyPr lIns="86493" tIns="43247" rIns="86493" bIns="43247"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8” Sealed Tube Resources at SSL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346" y="1015008"/>
            <a:ext cx="8064500" cy="5503664"/>
          </a:xfrm>
        </p:spPr>
        <p:txBody>
          <a:bodyPr/>
          <a:lstStyle/>
          <a:p>
            <a:pPr>
              <a:buFontTx/>
              <a:buNone/>
            </a:pPr>
            <a:r>
              <a:rPr lang="en-US" sz="1900" dirty="0"/>
              <a:t>   SPECIFIC </a:t>
            </a:r>
            <a:r>
              <a:rPr lang="en-US" sz="1900" dirty="0" smtClean="0"/>
              <a:t>FACILITY</a:t>
            </a:r>
            <a:r>
              <a:rPr lang="en-US" sz="1900" dirty="0"/>
              <a:t>	     SAMPLE SIZE 	LARGE 8.6” SIZE</a:t>
            </a:r>
          </a:p>
          <a:p>
            <a:pPr>
              <a:buFontTx/>
              <a:buNone/>
            </a:pPr>
            <a:endParaRPr lang="en-US" sz="1900" dirty="0"/>
          </a:p>
          <a:p>
            <a:pPr>
              <a:spcAft>
                <a:spcPts val="600"/>
              </a:spcAft>
            </a:pPr>
            <a:r>
              <a:rPr lang="en-US" sz="1900" dirty="0"/>
              <a:t>Precision Wet Cleaning	In Service	In Service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Vacuum Baking 		In Service	In</a:t>
            </a:r>
            <a:r>
              <a:rPr lang="en-US" sz="1900" dirty="0" smtClean="0"/>
              <a:t> Assembly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N</a:t>
            </a:r>
            <a:r>
              <a:rPr lang="en-US" sz="1900" baseline="-25000" dirty="0"/>
              <a:t>2</a:t>
            </a:r>
            <a:r>
              <a:rPr lang="en-US" sz="1900" dirty="0"/>
              <a:t> &amp; Vacuum </a:t>
            </a:r>
            <a:r>
              <a:rPr lang="en-US" sz="1900" dirty="0" smtClean="0"/>
              <a:t>Storage		</a:t>
            </a:r>
            <a:r>
              <a:rPr lang="en-US" sz="1900" dirty="0" smtClean="0"/>
              <a:t>In </a:t>
            </a:r>
            <a:r>
              <a:rPr lang="en-US" sz="1900" dirty="0"/>
              <a:t>Service 	In Service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Hi-Pot Station	</a:t>
            </a:r>
            <a:r>
              <a:rPr lang="en-US" sz="1900" dirty="0" smtClean="0"/>
              <a:t>	In </a:t>
            </a:r>
            <a:r>
              <a:rPr lang="en-US" sz="1900" dirty="0"/>
              <a:t>Service 	In Service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Plasma Cleaning		In Service</a:t>
            </a:r>
            <a:r>
              <a:rPr lang="en-US" sz="1900" dirty="0" smtClean="0"/>
              <a:t>	In</a:t>
            </a:r>
            <a:r>
              <a:rPr lang="en-US" sz="1900" dirty="0" smtClean="0"/>
              <a:t> Service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Helium Leak Checker		In Service</a:t>
            </a:r>
            <a:r>
              <a:rPr lang="en-US" sz="1900" dirty="0" smtClean="0"/>
              <a:t>	Use RGA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Electrode Evaporation		In Service </a:t>
            </a:r>
            <a:r>
              <a:rPr lang="en-US" sz="1900" dirty="0" smtClean="0"/>
              <a:t>	In Service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1.2” PC </a:t>
            </a:r>
            <a:r>
              <a:rPr lang="en-US" sz="1900" dirty="0"/>
              <a:t>Process Chamber	In Service</a:t>
            </a:r>
            <a:r>
              <a:rPr lang="en-US" sz="1900" dirty="0" smtClean="0"/>
              <a:t>	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8.6” Cathode/seal/test </a:t>
            </a:r>
            <a:r>
              <a:rPr lang="en-US" sz="1900" dirty="0" smtClean="0"/>
              <a:t>Chamber   </a:t>
            </a:r>
            <a:r>
              <a:rPr lang="en-US" sz="1900" dirty="0" smtClean="0"/>
              <a:t>                      Commissioned</a:t>
            </a:r>
            <a:endParaRPr lang="en-US" sz="1900" dirty="0" smtClean="0"/>
          </a:p>
          <a:p>
            <a:pPr>
              <a:spcAft>
                <a:spcPts val="600"/>
              </a:spcAft>
            </a:pPr>
            <a:r>
              <a:rPr lang="en-US" sz="1900" dirty="0"/>
              <a:t>8.6” Full Process Chamber</a:t>
            </a:r>
            <a:r>
              <a:rPr lang="en-US" sz="1900" dirty="0" smtClean="0"/>
              <a:t>	</a:t>
            </a:r>
            <a:r>
              <a:rPr lang="en-US" sz="1900" dirty="0" smtClean="0"/>
              <a:t>	             In final assembly</a:t>
            </a:r>
            <a:endParaRPr lang="en-US" sz="19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 txBox="1">
            <a:spLocks noGrp="1"/>
          </p:cNvSpPr>
          <p:nvPr/>
        </p:nvSpPr>
        <p:spPr bwMode="auto">
          <a:xfrm>
            <a:off x="6974417" y="6429375"/>
            <a:ext cx="195942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r"/>
            <a:fld id="{409B9776-5CFB-DE4A-8B5A-7BC5B4E8F5DD}" type="slidenum">
              <a:rPr lang="en-US" sz="1300" b="0"/>
              <a:pPr algn="r"/>
              <a:t>3</a:t>
            </a:fld>
            <a:endParaRPr lang="en-US" sz="1300" b="0" dirty="0"/>
          </a:p>
        </p:txBody>
      </p:sp>
      <p:sp>
        <p:nvSpPr>
          <p:cNvPr id="798724" name="Rectangle 4"/>
          <p:cNvSpPr>
            <a:spLocks noChangeArrowheads="1"/>
          </p:cNvSpPr>
          <p:nvPr/>
        </p:nvSpPr>
        <p:spPr bwMode="auto">
          <a:xfrm>
            <a:off x="1421191" y="166688"/>
            <a:ext cx="6567714" cy="767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2" tIns="44442" rIns="90472" bIns="44442" anchor="ctr">
            <a:prstTxWarp prst="textNoShape">
              <a:avLst/>
            </a:prstTxWarp>
          </a:bodyPr>
          <a:lstStyle/>
          <a:p>
            <a:pPr algn="ctr" defTabSz="914485">
              <a:lnSpc>
                <a:spcPct val="85000"/>
              </a:lnSpc>
            </a:pPr>
            <a:r>
              <a:rPr lang="en-US" sz="3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Plasma </a:t>
            </a:r>
            <a:r>
              <a:rPr lang="en-US" sz="3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Etcher</a:t>
            </a:r>
            <a:endParaRPr lang="en-US" sz="3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8918" name="Picture 6" descr="PlasmaClea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014" y="1864351"/>
            <a:ext cx="4252914" cy="3254550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92190" y="1316536"/>
            <a:ext cx="3318439" cy="395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Plasma etcher</a:t>
            </a:r>
            <a:r>
              <a:rPr lang="en-US" sz="2000" dirty="0" smtClean="0"/>
              <a:t> commissioned</a:t>
            </a:r>
            <a:endParaRPr lang="en-US" sz="2000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5253037" y="5139568"/>
            <a:ext cx="3233825" cy="964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prstTxWarp prst="textNoShape">
              <a:avLst/>
            </a:prstTxWarp>
            <a:spAutoFit/>
          </a:bodyPr>
          <a:lstStyle/>
          <a:p>
            <a:r>
              <a:rPr lang="en-US" sz="1900" dirty="0" smtClean="0"/>
              <a:t>Vital for cleaning windows.</a:t>
            </a:r>
          </a:p>
          <a:p>
            <a:r>
              <a:rPr lang="en-US" sz="1900" dirty="0" smtClean="0"/>
              <a:t>Has been tested with, oxygen, </a:t>
            </a:r>
            <a:br>
              <a:rPr lang="en-US" sz="1900" dirty="0" smtClean="0"/>
            </a:br>
            <a:r>
              <a:rPr lang="en-US" sz="1900" dirty="0" smtClean="0"/>
              <a:t>argon and hydrogen gases.</a:t>
            </a:r>
            <a:endParaRPr lang="en-US" dirty="0"/>
          </a:p>
        </p:txBody>
      </p:sp>
      <p:pic>
        <p:nvPicPr>
          <p:cNvPr id="8" name="Picture 7" descr="Plasma-wind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564" y="1936786"/>
            <a:ext cx="4127462" cy="30955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3572" y="273747"/>
            <a:ext cx="7772400" cy="64135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Evaporator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accommodates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8.7” windows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6358" name="Rectangle 1030"/>
          <p:cNvSpPr>
            <a:spLocks noChangeArrowheads="1"/>
          </p:cNvSpPr>
          <p:nvPr/>
        </p:nvSpPr>
        <p:spPr bwMode="auto">
          <a:xfrm>
            <a:off x="564362" y="5779278"/>
            <a:ext cx="844083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In operation for </a:t>
            </a:r>
            <a:r>
              <a:rPr lang="en-US" dirty="0" err="1"/>
              <a:t>NiCr</a:t>
            </a:r>
            <a:r>
              <a:rPr lang="en-US" dirty="0"/>
              <a:t>/Cu evaporation tooling for 8.7” windows</a:t>
            </a:r>
          </a:p>
        </p:txBody>
      </p:sp>
      <p:pic>
        <p:nvPicPr>
          <p:cNvPr id="356361" name="Picture 1033" descr="BellJ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2495" y="1244753"/>
            <a:ext cx="3130550" cy="4330700"/>
          </a:xfrm>
          <a:prstGeom prst="rect">
            <a:avLst/>
          </a:prstGeom>
          <a:noFill/>
        </p:spPr>
      </p:pic>
      <p:pic>
        <p:nvPicPr>
          <p:cNvPr id="12" name="Picture 11" descr="8in evap tool_2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9" y="1617251"/>
            <a:ext cx="4626584" cy="34699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52869" y="322594"/>
            <a:ext cx="7772400" cy="64135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Large Vacuum Bake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Chamber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6358" name="Rectangle 1030"/>
          <p:cNvSpPr>
            <a:spLocks noChangeArrowheads="1"/>
          </p:cNvSpPr>
          <p:nvPr/>
        </p:nvSpPr>
        <p:spPr bwMode="auto">
          <a:xfrm>
            <a:off x="564362" y="5779278"/>
            <a:ext cx="36233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Use for tube assembly pre-bake</a:t>
            </a:r>
            <a:endParaRPr lang="en-US" sz="2000" dirty="0"/>
          </a:p>
        </p:txBody>
      </p:sp>
      <p:pic>
        <p:nvPicPr>
          <p:cNvPr id="5" name="Picture 4" descr="Large_bake_chamb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8" y="1611608"/>
            <a:ext cx="4078661" cy="4154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5191" y="1199982"/>
            <a:ext cx="495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used for parts preconditioning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3359" y="1709831"/>
            <a:ext cx="45585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 ready</a:t>
            </a:r>
          </a:p>
          <a:p>
            <a:r>
              <a:rPr lang="en-US" dirty="0" smtClean="0"/>
              <a:t>Have base flange, needs </a:t>
            </a:r>
            <a:r>
              <a:rPr lang="en-US" dirty="0" err="1" smtClean="0"/>
              <a:t>mods</a:t>
            </a:r>
            <a:endParaRPr lang="en-US" dirty="0" smtClean="0"/>
          </a:p>
          <a:p>
            <a:r>
              <a:rPr lang="en-US" dirty="0" smtClean="0"/>
              <a:t>Heaters and insulation </a:t>
            </a:r>
            <a:r>
              <a:rPr lang="en-US" dirty="0" err="1" smtClean="0"/>
              <a:t>spec’d</a:t>
            </a:r>
            <a:endParaRPr lang="en-US" dirty="0" smtClean="0"/>
          </a:p>
          <a:p>
            <a:r>
              <a:rPr lang="en-US" dirty="0" smtClean="0"/>
              <a:t>Thermal control system </a:t>
            </a:r>
            <a:r>
              <a:rPr lang="en-US" dirty="0" err="1" smtClean="0"/>
              <a:t>spec’d</a:t>
            </a:r>
            <a:endParaRPr lang="en-US" dirty="0" smtClean="0"/>
          </a:p>
          <a:p>
            <a:r>
              <a:rPr lang="en-US" dirty="0" smtClean="0"/>
              <a:t>Will get on short turnaround</a:t>
            </a:r>
          </a:p>
          <a:p>
            <a:r>
              <a:rPr lang="en-US" dirty="0" smtClean="0"/>
              <a:t>finish assembly and commission.</a:t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leanstation"/>
          <p:cNvPicPr>
            <a:picLocks noChangeAspect="1" noChangeArrowheads="1"/>
          </p:cNvPicPr>
          <p:nvPr/>
        </p:nvPicPr>
        <p:blipFill>
          <a:blip r:embed="rId2"/>
          <a:srcRect l="12859"/>
          <a:stretch>
            <a:fillRect/>
          </a:stretch>
        </p:blipFill>
        <p:spPr bwMode="auto">
          <a:xfrm>
            <a:off x="203517" y="1994610"/>
            <a:ext cx="4966154" cy="427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7459" name="Rectangle 3"/>
          <p:cNvSpPr>
            <a:spLocks noChangeArrowheads="1"/>
          </p:cNvSpPr>
          <p:nvPr/>
        </p:nvSpPr>
        <p:spPr bwMode="auto">
          <a:xfrm>
            <a:off x="1397000" y="154684"/>
            <a:ext cx="6567714" cy="767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2" tIns="44442" rIns="90472" bIns="44442" anchor="ctr">
            <a:prstTxWarp prst="textNoShape">
              <a:avLst/>
            </a:prstTxWarp>
          </a:bodyPr>
          <a:lstStyle/>
          <a:p>
            <a:pPr algn="ctr" defTabSz="914485">
              <a:lnSpc>
                <a:spcPct val="85000"/>
              </a:lnSpc>
              <a:defRPr/>
            </a:pPr>
            <a:r>
              <a:rPr 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Precision Wet Cleaning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76048" y="980778"/>
            <a:ext cx="6434690" cy="487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prstTxWarp prst="textNoShape">
              <a:avLst/>
            </a:prstTxWarp>
            <a:spAutoFit/>
          </a:bodyPr>
          <a:lstStyle/>
          <a:p>
            <a:r>
              <a:rPr lang="en-US" sz="2600" dirty="0"/>
              <a:t>Ultrasonic, </a:t>
            </a:r>
            <a:r>
              <a:rPr lang="en-US" sz="2600" dirty="0" smtClean="0"/>
              <a:t>chemicals, oven, DI etc available</a:t>
            </a:r>
            <a:endParaRPr lang="en-US" dirty="0"/>
          </a:p>
        </p:txBody>
      </p:sp>
      <p:pic>
        <p:nvPicPr>
          <p:cNvPr id="6" name="Picture 5" descr="Ultrasonic jig_2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060" y="2578569"/>
            <a:ext cx="3203621" cy="3674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489" y="1579406"/>
            <a:ext cx="286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 cleaning station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2184" y="1750372"/>
            <a:ext cx="2929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Jig for window/MCP</a:t>
            </a:r>
            <a:br>
              <a:rPr lang="en-US" dirty="0" smtClean="0"/>
            </a:br>
            <a:r>
              <a:rPr lang="en-US" dirty="0" smtClean="0"/>
              <a:t>wet cleaning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465" y="1348383"/>
            <a:ext cx="4884964" cy="5353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6493" tIns="43247" rIns="86493" bIns="43247"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Large Process Chamber Design</a:t>
            </a:r>
          </a:p>
        </p:txBody>
      </p:sp>
      <p:sp>
        <p:nvSpPr>
          <p:cNvPr id="11269" name="Text Box 22"/>
          <p:cNvSpPr txBox="1">
            <a:spLocks noChangeArrowheads="1"/>
          </p:cNvSpPr>
          <p:nvPr/>
        </p:nvSpPr>
        <p:spPr bwMode="auto">
          <a:xfrm>
            <a:off x="287262" y="3420071"/>
            <a:ext cx="2406952" cy="672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Detector Body Stack on 16.5” CF Flange</a:t>
            </a:r>
          </a:p>
        </p:txBody>
      </p:sp>
      <p:sp>
        <p:nvSpPr>
          <p:cNvPr id="11270" name="Text Box 22"/>
          <p:cNvSpPr txBox="1">
            <a:spLocks noChangeArrowheads="1"/>
          </p:cNvSpPr>
          <p:nvPr/>
        </p:nvSpPr>
        <p:spPr bwMode="auto">
          <a:xfrm>
            <a:off x="5820834" y="1387079"/>
            <a:ext cx="2406952" cy="379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Multiple Viewports</a:t>
            </a: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5769429" y="3583782"/>
            <a:ext cx="2948214" cy="379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8” P-C Forming Well Tube</a:t>
            </a:r>
          </a:p>
        </p:txBody>
      </p:sp>
      <p:sp>
        <p:nvSpPr>
          <p:cNvPr id="11272" name="Text Box 22"/>
          <p:cNvSpPr txBox="1">
            <a:spLocks noChangeArrowheads="1"/>
          </p:cNvSpPr>
          <p:nvPr/>
        </p:nvSpPr>
        <p:spPr bwMode="auto">
          <a:xfrm>
            <a:off x="341691" y="1940719"/>
            <a:ext cx="2406952" cy="672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Vacuum Chamber 18” O.D </a:t>
            </a:r>
            <a:r>
              <a:rPr lang="en-US" sz="1900" dirty="0" err="1">
                <a:solidFill>
                  <a:schemeClr val="hlink"/>
                </a:solidFill>
              </a:rPr>
              <a:t>x</a:t>
            </a:r>
            <a:r>
              <a:rPr lang="en-US" sz="1900" dirty="0">
                <a:solidFill>
                  <a:schemeClr val="hlink"/>
                </a:solidFill>
              </a:rPr>
              <a:t> 30” Long</a:t>
            </a:r>
          </a:p>
        </p:txBody>
      </p:sp>
      <p:sp>
        <p:nvSpPr>
          <p:cNvPr id="11273" name="Text Box 22"/>
          <p:cNvSpPr txBox="1">
            <a:spLocks noChangeArrowheads="1"/>
          </p:cNvSpPr>
          <p:nvPr/>
        </p:nvSpPr>
        <p:spPr bwMode="auto">
          <a:xfrm>
            <a:off x="5832929" y="1863329"/>
            <a:ext cx="2295071" cy="672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Multi- Motion Manipulator Arms</a:t>
            </a:r>
          </a:p>
        </p:txBody>
      </p:sp>
      <p:sp>
        <p:nvSpPr>
          <p:cNvPr id="11274" name="Text Box 22"/>
          <p:cNvSpPr txBox="1">
            <a:spLocks noChangeArrowheads="1"/>
          </p:cNvSpPr>
          <p:nvPr/>
        </p:nvSpPr>
        <p:spPr bwMode="auto">
          <a:xfrm>
            <a:off x="6464905" y="2690813"/>
            <a:ext cx="2406952" cy="672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All-Metal Valves to Three Pumping Ports</a:t>
            </a:r>
          </a:p>
        </p:txBody>
      </p:sp>
      <p:sp>
        <p:nvSpPr>
          <p:cNvPr id="11275" name="Text Box 22"/>
          <p:cNvSpPr txBox="1">
            <a:spLocks noChangeArrowheads="1"/>
          </p:cNvSpPr>
          <p:nvPr/>
        </p:nvSpPr>
        <p:spPr bwMode="auto">
          <a:xfrm>
            <a:off x="6655405" y="4869657"/>
            <a:ext cx="1762881" cy="672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Two </a:t>
            </a:r>
            <a:r>
              <a:rPr lang="en-US" sz="1900" dirty="0" smtClean="0">
                <a:solidFill>
                  <a:schemeClr val="hlink"/>
                </a:solidFill>
              </a:rPr>
              <a:t>UHV </a:t>
            </a:r>
            <a:r>
              <a:rPr lang="en-US" sz="1900" dirty="0">
                <a:solidFill>
                  <a:schemeClr val="hlink"/>
                </a:solidFill>
              </a:rPr>
              <a:t>Ion Pumps</a:t>
            </a:r>
          </a:p>
        </p:txBody>
      </p:sp>
      <p:sp>
        <p:nvSpPr>
          <p:cNvPr id="11277" name="Line 10"/>
          <p:cNvSpPr>
            <a:spLocks noChangeShapeType="1"/>
          </p:cNvSpPr>
          <p:nvPr/>
        </p:nvSpPr>
        <p:spPr bwMode="auto">
          <a:xfrm flipV="1">
            <a:off x="4801810" y="1562695"/>
            <a:ext cx="994833" cy="119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>
            <a:off x="4692953" y="3342680"/>
            <a:ext cx="1085548" cy="4702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Line 10"/>
          <p:cNvSpPr>
            <a:spLocks noChangeShapeType="1"/>
          </p:cNvSpPr>
          <p:nvPr/>
        </p:nvSpPr>
        <p:spPr bwMode="auto">
          <a:xfrm flipV="1">
            <a:off x="5491238" y="3018235"/>
            <a:ext cx="931333" cy="29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Line 10"/>
          <p:cNvSpPr>
            <a:spLocks noChangeShapeType="1"/>
          </p:cNvSpPr>
          <p:nvPr/>
        </p:nvSpPr>
        <p:spPr bwMode="auto">
          <a:xfrm>
            <a:off x="4175881" y="1806774"/>
            <a:ext cx="1666119" cy="3542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Line 10"/>
          <p:cNvSpPr>
            <a:spLocks noChangeShapeType="1"/>
          </p:cNvSpPr>
          <p:nvPr/>
        </p:nvSpPr>
        <p:spPr bwMode="auto">
          <a:xfrm>
            <a:off x="5618238" y="5200055"/>
            <a:ext cx="10704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Line 28"/>
          <p:cNvSpPr>
            <a:spLocks noChangeShapeType="1"/>
          </p:cNvSpPr>
          <p:nvPr/>
        </p:nvSpPr>
        <p:spPr bwMode="auto">
          <a:xfrm>
            <a:off x="2564191" y="2464594"/>
            <a:ext cx="78921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3" name="Line 28"/>
          <p:cNvSpPr>
            <a:spLocks noChangeShapeType="1"/>
          </p:cNvSpPr>
          <p:nvPr/>
        </p:nvSpPr>
        <p:spPr bwMode="auto">
          <a:xfrm>
            <a:off x="2527905" y="3178969"/>
            <a:ext cx="78921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2491619" y="3902274"/>
            <a:ext cx="810381" cy="4732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604762" y="2946798"/>
            <a:ext cx="1889881" cy="379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solidFill>
                  <a:schemeClr val="hlink"/>
                </a:solidFill>
              </a:rPr>
              <a:t>14” Access Tube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Large Process Chamber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7665" y="1275513"/>
            <a:ext cx="3308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Chamber Construction.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6055" y="1723542"/>
            <a:ext cx="4314551" cy="309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US" b="0" dirty="0" smtClean="0"/>
              <a:t>Chamber on process cart with:-</a:t>
            </a:r>
          </a:p>
          <a:p>
            <a:pPr>
              <a:lnSpc>
                <a:spcPts val="2580"/>
              </a:lnSpc>
            </a:pP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Viewports</a:t>
            </a:r>
          </a:p>
          <a:p>
            <a:pPr>
              <a:lnSpc>
                <a:spcPts val="2580"/>
              </a:lnSpc>
            </a:pPr>
            <a:r>
              <a:rPr lang="en-US" b="0" dirty="0" smtClean="0"/>
              <a:t>Tube support flange</a:t>
            </a:r>
          </a:p>
          <a:p>
            <a:pPr>
              <a:lnSpc>
                <a:spcPts val="2580"/>
              </a:lnSpc>
            </a:pPr>
            <a:r>
              <a:rPr lang="en-US" b="0" dirty="0" smtClean="0"/>
              <a:t>Loading jack</a:t>
            </a:r>
          </a:p>
          <a:p>
            <a:pPr>
              <a:lnSpc>
                <a:spcPts val="2580"/>
              </a:lnSpc>
            </a:pPr>
            <a:r>
              <a:rPr lang="en-US" b="0" dirty="0" smtClean="0"/>
              <a:t>two ion pumps, </a:t>
            </a:r>
          </a:p>
          <a:p>
            <a:pPr>
              <a:lnSpc>
                <a:spcPts val="2580"/>
              </a:lnSpc>
            </a:pPr>
            <a:endParaRPr lang="en-US" b="0" dirty="0" smtClean="0"/>
          </a:p>
          <a:p>
            <a:pPr>
              <a:lnSpc>
                <a:spcPts val="2580"/>
              </a:lnSpc>
            </a:pPr>
            <a:r>
              <a:rPr lang="en-US" b="0" dirty="0" smtClean="0"/>
              <a:t>Pump </a:t>
            </a:r>
            <a:r>
              <a:rPr lang="en-US" b="0" dirty="0" smtClean="0"/>
              <a:t>controllers</a:t>
            </a:r>
          </a:p>
          <a:p>
            <a:pPr>
              <a:lnSpc>
                <a:spcPts val="2580"/>
              </a:lnSpc>
            </a:pPr>
            <a:endParaRPr lang="en-US" b="0" dirty="0" smtClean="0"/>
          </a:p>
        </p:txBody>
      </p:sp>
      <p:pic>
        <p:nvPicPr>
          <p:cNvPr id="8" name="Picture 7" descr="8inTubeTan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585" y="1195365"/>
            <a:ext cx="3924334" cy="52324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1679771" y="1812756"/>
            <a:ext cx="3840941" cy="8705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690014" y="1751306"/>
            <a:ext cx="4650099" cy="9217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763002" y="2988088"/>
            <a:ext cx="3024016" cy="5964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915349" y="3287539"/>
            <a:ext cx="3922881" cy="9217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690014" y="1730822"/>
            <a:ext cx="5459257" cy="9422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221387" y="3644771"/>
            <a:ext cx="3299325" cy="10253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212382" y="3645993"/>
            <a:ext cx="5111012" cy="12187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445485" y="4350215"/>
            <a:ext cx="3966326" cy="13952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15" name="Picture 14" descr="Newformwel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51" y="4784905"/>
            <a:ext cx="1924050" cy="1403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9742" y="6065244"/>
            <a:ext cx="203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Alkali sources</a:t>
            </a:r>
            <a:endParaRPr lang="en-US" b="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508626" y="3354202"/>
            <a:ext cx="3565610" cy="28250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Large Process Chamber</a:t>
            </a:r>
            <a:endParaRPr lang="en-US" sz="3600" dirty="0"/>
          </a:p>
        </p:txBody>
      </p:sp>
      <p:pic>
        <p:nvPicPr>
          <p:cNvPr id="9" name="Picture 8" descr="8inTubeTan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002" y="1015743"/>
            <a:ext cx="4586678" cy="56483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055" y="1457262"/>
            <a:ext cx="4314551" cy="44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US" b="0" dirty="0" smtClean="0"/>
              <a:t>Chamber on process cart with:-</a:t>
            </a:r>
          </a:p>
          <a:p>
            <a:pPr>
              <a:lnSpc>
                <a:spcPts val="2580"/>
              </a:lnSpc>
            </a:pP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Support/translation ports</a:t>
            </a:r>
          </a:p>
          <a:p>
            <a:pPr>
              <a:lnSpc>
                <a:spcPts val="2580"/>
              </a:lnSpc>
            </a:pPr>
            <a:endParaRPr lang="en-US" b="0" dirty="0" smtClean="0"/>
          </a:p>
          <a:p>
            <a:pPr>
              <a:lnSpc>
                <a:spcPts val="2580"/>
              </a:lnSpc>
            </a:pPr>
            <a:r>
              <a:rPr lang="en-US" b="0" dirty="0" smtClean="0"/>
              <a:t>Oven base support/insulator</a:t>
            </a:r>
          </a:p>
          <a:p>
            <a:pPr>
              <a:lnSpc>
                <a:spcPts val="2580"/>
              </a:lnSpc>
            </a:pPr>
            <a:endParaRPr lang="en-US" b="0" dirty="0" smtClean="0"/>
          </a:p>
          <a:p>
            <a:pPr>
              <a:lnSpc>
                <a:spcPts val="2580"/>
              </a:lnSpc>
            </a:pPr>
            <a:r>
              <a:rPr lang="en-US" b="0" dirty="0" smtClean="0"/>
              <a:t>Half of insulator support base</a:t>
            </a:r>
          </a:p>
          <a:p>
            <a:pPr>
              <a:lnSpc>
                <a:spcPts val="2580"/>
              </a:lnSpc>
            </a:pPr>
            <a:endParaRPr lang="en-US" b="0" dirty="0" smtClean="0"/>
          </a:p>
          <a:p>
            <a:pPr>
              <a:lnSpc>
                <a:spcPts val="2580"/>
              </a:lnSpc>
            </a:pPr>
            <a:endParaRPr lang="en-US" b="0" dirty="0" smtClean="0"/>
          </a:p>
          <a:p>
            <a:pPr>
              <a:lnSpc>
                <a:spcPts val="2580"/>
              </a:lnSpc>
            </a:pPr>
            <a:r>
              <a:rPr lang="en-US" b="0" dirty="0" smtClean="0"/>
              <a:t>Alkali power leads</a:t>
            </a:r>
          </a:p>
          <a:p>
            <a:pPr>
              <a:lnSpc>
                <a:spcPts val="2580"/>
              </a:lnSpc>
            </a:pPr>
            <a:endParaRPr lang="en-US" b="0" dirty="0" smtClean="0"/>
          </a:p>
          <a:p>
            <a:pPr>
              <a:lnSpc>
                <a:spcPts val="2580"/>
              </a:lnSpc>
            </a:pPr>
            <a:r>
              <a:rPr lang="en-US" b="0" dirty="0" smtClean="0"/>
              <a:t>Base frame with rollers</a:t>
            </a:r>
          </a:p>
          <a:p>
            <a:pPr>
              <a:lnSpc>
                <a:spcPts val="2580"/>
              </a:lnSpc>
            </a:pPr>
            <a:endParaRPr lang="en-US" b="0" dirty="0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154693" y="5397298"/>
            <a:ext cx="2755235" cy="8295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673295" y="4670148"/>
            <a:ext cx="5049557" cy="11368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940891" y="3715239"/>
            <a:ext cx="1344244" cy="9139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816743" y="3027832"/>
            <a:ext cx="1417179" cy="2187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387795" y="2353112"/>
            <a:ext cx="2327525" cy="2892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472211" y="1770565"/>
            <a:ext cx="2692542" cy="5952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420998" y="2355557"/>
            <a:ext cx="2838414" cy="399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C0128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dr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FC0128"/>
      </a:accent1>
      <a:accent2>
        <a:srgbClr val="114FFB"/>
      </a:accent2>
      <a:accent3>
        <a:srgbClr val="FFFFFF"/>
      </a:accent3>
      <a:accent4>
        <a:srgbClr val="DADADA"/>
      </a:accent4>
      <a:accent5>
        <a:srgbClr val="FDAAAC"/>
      </a:accent5>
      <a:accent6>
        <a:srgbClr val="0E47E3"/>
      </a:accent6>
      <a:hlink>
        <a:srgbClr val="114FFB"/>
      </a:hlink>
      <a:folHlink>
        <a:srgbClr val="8CF4EA"/>
      </a:folHlink>
    </a:clrScheme>
    <a:fontScheme name="cd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d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Documents:Documents:GALEX:CDR:cdr.ppt</Template>
  <TotalTime>2086</TotalTime>
  <Words>488</Words>
  <Application>Microsoft Macintosh PowerPoint</Application>
  <PresentationFormat>Overhead</PresentationFormat>
  <Paragraphs>107</Paragraphs>
  <Slides>12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cdr</vt:lpstr>
      <vt:lpstr>Slide 1</vt:lpstr>
      <vt:lpstr>8” Sealed Tube Resources at SSL</vt:lpstr>
      <vt:lpstr>Slide 3</vt:lpstr>
      <vt:lpstr>Evaporator accommodates 8.7” windows</vt:lpstr>
      <vt:lpstr>Large Vacuum Bake Chamber</vt:lpstr>
      <vt:lpstr>Slide 6</vt:lpstr>
      <vt:lpstr>Large Process Chamber Design</vt:lpstr>
      <vt:lpstr>Large Process Chamber</vt:lpstr>
      <vt:lpstr>Large Process Chamber</vt:lpstr>
      <vt:lpstr>Slide 10</vt:lpstr>
      <vt:lpstr>Slide 11</vt:lpstr>
      <vt:lpstr>Large Process Chamber</vt:lpstr>
    </vt:vector>
  </TitlesOfParts>
  <Company>SSL UCB EAG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Siegmund</dc:creator>
  <cp:lastModifiedBy>robertl</cp:lastModifiedBy>
  <cp:revision>280</cp:revision>
  <cp:lastPrinted>2003-06-23T21:35:44Z</cp:lastPrinted>
  <dcterms:created xsi:type="dcterms:W3CDTF">2011-12-10T07:54:08Z</dcterms:created>
  <dcterms:modified xsi:type="dcterms:W3CDTF">2011-12-10T10:10:06Z</dcterms:modified>
</cp:coreProperties>
</file>