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tiff" ContentType="image/tiff"/>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3"/>
  </p:notesMasterIdLst>
  <p:sldIdLst>
    <p:sldId id="256" r:id="rId2"/>
    <p:sldId id="285" r:id="rId3"/>
    <p:sldId id="313" r:id="rId4"/>
    <p:sldId id="290" r:id="rId5"/>
    <p:sldId id="317" r:id="rId6"/>
    <p:sldId id="294" r:id="rId7"/>
    <p:sldId id="309" r:id="rId8"/>
    <p:sldId id="315" r:id="rId9"/>
    <p:sldId id="316" r:id="rId10"/>
    <p:sldId id="287" r:id="rId11"/>
    <p:sldId id="289" r:id="rId12"/>
    <p:sldId id="318" r:id="rId13"/>
    <p:sldId id="321" r:id="rId14"/>
    <p:sldId id="322" r:id="rId15"/>
    <p:sldId id="312" r:id="rId16"/>
    <p:sldId id="326" r:id="rId17"/>
    <p:sldId id="325" r:id="rId18"/>
    <p:sldId id="324" r:id="rId19"/>
    <p:sldId id="319" r:id="rId20"/>
    <p:sldId id="320" r:id="rId21"/>
    <p:sldId id="280" r:id="rId2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71BC"/>
    <a:srgbClr val="B02A30"/>
    <a:srgbClr val="2E3192"/>
    <a:srgbClr val="006F45"/>
    <a:srgbClr val="ED1C24"/>
    <a:srgbClr val="942977"/>
    <a:srgbClr val="EC008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466" autoAdjust="0"/>
    <p:restoredTop sz="86000" autoAdjust="0"/>
  </p:normalViewPr>
  <p:slideViewPr>
    <p:cSldViewPr>
      <p:cViewPr varScale="1">
        <p:scale>
          <a:sx n="67" d="100"/>
          <a:sy n="67" d="100"/>
        </p:scale>
        <p:origin x="-11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atin typeface="Arial" charset="0"/>
                <a:cs typeface="+mn-cs"/>
              </a:defRPr>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Arial"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atin typeface="Arial"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Arial" charset="0"/>
                <a:cs typeface="+mn-cs"/>
              </a:defRPr>
            </a:lvl1pPr>
          </a:lstStyle>
          <a:p>
            <a:pPr>
              <a:defRPr/>
            </a:pPr>
            <a:fld id="{AFC597C9-EAEC-495F-BABD-AE07864805F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DE31D5F-6254-4659-8BC5-292C52A5BD2D}" type="slidenum">
              <a:rPr lang="en-US" smtClean="0">
                <a:latin typeface="Arial" pitchFamily="34" charset="0"/>
              </a:rPr>
              <a:pPr/>
              <a:t>1</a:t>
            </a:fld>
            <a:endParaRPr lang="en-US" smtClean="0">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AF54F-E603-4FCE-A28C-68CCBF67B728}" type="slidenum">
              <a:rPr lang="en-US"/>
              <a:pPr/>
              <a:t>19</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7745F-8FDC-42AB-BD02-0433BB7951B2}" type="slidenum">
              <a:rPr lang="en-US"/>
              <a:pPr/>
              <a:t>20</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FE93D1EC-C5B0-47A9-9A34-BC1AFADBDC53}"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latin typeface="Arial" pitchFamily="34" charset="0"/>
            </a:endParaRPr>
          </a:p>
        </p:txBody>
      </p:sp>
      <p:sp>
        <p:nvSpPr>
          <p:cNvPr id="30724" name="Slide Number Placeholder 3"/>
          <p:cNvSpPr>
            <a:spLocks noGrp="1"/>
          </p:cNvSpPr>
          <p:nvPr>
            <p:ph type="sldNum" sz="quarter" idx="5"/>
          </p:nvPr>
        </p:nvSpPr>
        <p:spPr>
          <a:noFill/>
        </p:spPr>
        <p:txBody>
          <a:bodyPr/>
          <a:lstStyle/>
          <a:p>
            <a:fld id="{EF192C4F-3DD2-432D-ABE5-4FD9267D71D1}"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C0A0460-7B03-443C-805E-14296B472661}" type="slidenum">
              <a:rPr lang="en-US" smtClean="0">
                <a:latin typeface="Arial" pitchFamily="34" charset="0"/>
              </a:rPr>
              <a:pPr/>
              <a:t>6</a:t>
            </a:fld>
            <a:endParaRPr lang="en-US" smtClean="0">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2B453D4-2D0A-45FB-A685-EF607F15DC96}" type="slidenum">
              <a:rPr lang="en-US" smtClean="0">
                <a:latin typeface="Arial" pitchFamily="34" charset="0"/>
              </a:rPr>
              <a:pPr/>
              <a:t>7</a:t>
            </a:fld>
            <a:endParaRPr lang="en-US" smtClean="0">
              <a:latin typeface="Arial" pitchFamily="34" charset="0"/>
            </a:endParaRPr>
          </a:p>
        </p:txBody>
      </p:sp>
      <p:sp>
        <p:nvSpPr>
          <p:cNvPr id="34819" name="Rectangle 2"/>
          <p:cNvSpPr>
            <a:spLocks noGrp="1" noRot="1" noChangeAspect="1" noChangeArrowheads="1" noTextEdit="1"/>
          </p:cNvSpPr>
          <p:nvPr>
            <p:ph type="sldImg"/>
          </p:nvPr>
        </p:nvSpPr>
        <p:spPr>
          <a:xfrm>
            <a:off x="1258888" y="723900"/>
            <a:ext cx="4797425" cy="3598863"/>
          </a:xfrm>
          <a:ln/>
        </p:spPr>
      </p:sp>
      <p:sp>
        <p:nvSpPr>
          <p:cNvPr id="3482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57C10D8-8A2F-4EC7-8B50-382785F8070D}" type="slidenum">
              <a:rPr lang="en-US" smtClean="0">
                <a:latin typeface="Arial" pitchFamily="34" charset="0"/>
              </a:rPr>
              <a:pPr/>
              <a:t>10</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8BD9524-1F6C-4A35-B1A8-9C7E4E9920C0}" type="slidenum">
              <a:rPr lang="en-US" smtClean="0">
                <a:latin typeface="Arial" pitchFamily="34" charset="0"/>
              </a:rPr>
              <a:pPr/>
              <a:t>11</a:t>
            </a:fld>
            <a:endParaRPr lang="en-US" smtClean="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4D0F7-CF1C-4060-889F-A4FD4BBE3684}" type="slidenum">
              <a:rPr lang="en-US"/>
              <a:pPr/>
              <a:t>12</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5200"/>
            <a:fld id="{82BD25B5-75F9-46B1-8B82-DBED346F8310}" type="slidenum">
              <a:rPr lang="en-US" smtClean="0">
                <a:latin typeface="Arial" pitchFamily="34" charset="0"/>
              </a:rPr>
              <a:pPr defTabSz="965200"/>
              <a:t>15</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left banner-2b-black"/>
          <p:cNvPicPr>
            <a:picLocks noChangeAspect="1" noChangeArrowheads="1"/>
          </p:cNvPicPr>
          <p:nvPr/>
        </p:nvPicPr>
        <p:blipFill>
          <a:blip r:embed="rId2"/>
          <a:srcRect/>
          <a:stretch>
            <a:fillRect/>
          </a:stretch>
        </p:blipFill>
        <p:spPr bwMode="auto">
          <a:xfrm>
            <a:off x="0" y="0"/>
            <a:ext cx="2286000" cy="6859588"/>
          </a:xfrm>
          <a:prstGeom prst="rect">
            <a:avLst/>
          </a:prstGeom>
          <a:noFill/>
          <a:ln w="9525">
            <a:noFill/>
            <a:miter lim="800000"/>
            <a:headEnd/>
            <a:tailEnd/>
          </a:ln>
        </p:spPr>
      </p:pic>
      <p:sp>
        <p:nvSpPr>
          <p:cNvPr id="68610" name="Rectangle 2"/>
          <p:cNvSpPr>
            <a:spLocks noGrp="1" noChangeArrowheads="1"/>
          </p:cNvSpPr>
          <p:nvPr>
            <p:ph type="ctrTitle" sz="quarter"/>
          </p:nvPr>
        </p:nvSpPr>
        <p:spPr>
          <a:xfrm>
            <a:off x="2598738" y="663575"/>
            <a:ext cx="5349875" cy="449263"/>
          </a:xfrm>
          <a:ln w="12700"/>
        </p:spPr>
        <p:txBody>
          <a:bodyPr tIns="45720"/>
          <a:lstStyle>
            <a:lvl1pPr>
              <a:defRPr sz="2600"/>
            </a:lvl1pPr>
          </a:lstStyle>
          <a:p>
            <a:r>
              <a:rPr lang="en-US"/>
              <a:t>Click to edit Master title style</a:t>
            </a:r>
          </a:p>
        </p:txBody>
      </p:sp>
      <p:sp>
        <p:nvSpPr>
          <p:cNvPr id="68611" name="Rectangle 3"/>
          <p:cNvSpPr>
            <a:spLocks noGrp="1" noChangeArrowheads="1"/>
          </p:cNvSpPr>
          <p:nvPr>
            <p:ph type="subTitle" sz="quarter" idx="1"/>
          </p:nvPr>
        </p:nvSpPr>
        <p:spPr>
          <a:xfrm>
            <a:off x="2609850" y="4138613"/>
            <a:ext cx="4506913" cy="390525"/>
          </a:xfrm>
          <a:ln w="12700"/>
        </p:spPr>
        <p:txBody>
          <a:bodyPr/>
          <a:lstStyle>
            <a:lvl1pPr marL="0" indent="0">
              <a:lnSpc>
                <a:spcPct val="90000"/>
              </a:lnSpc>
              <a:spcBef>
                <a:spcPct val="0"/>
              </a:spcBef>
              <a:spcAft>
                <a:spcPct val="50000"/>
              </a:spcAft>
              <a:buFont typeface="Wingdings" pitchFamily="2" charset="2"/>
              <a:buNone/>
              <a:defRPr sz="1400" i="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BEB4D97-DCB8-4D52-95F6-D43323A46E2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7138" y="330200"/>
            <a:ext cx="1987550" cy="2778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9725" y="330200"/>
            <a:ext cx="5815013" cy="277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379D412-D023-441C-9CDA-FCFC5C28578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725" y="168275"/>
            <a:ext cx="7954963" cy="347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6075" y="1400175"/>
            <a:ext cx="3890963" cy="170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9438" y="1400175"/>
            <a:ext cx="3892550" cy="170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09013" y="6465888"/>
            <a:ext cx="357187" cy="344487"/>
          </a:xfrm>
        </p:spPr>
        <p:txBody>
          <a:bodyPr/>
          <a:lstStyle>
            <a:lvl1pPr>
              <a:defRPr/>
            </a:lvl1pPr>
          </a:lstStyle>
          <a:p>
            <a:fld id="{C403D98E-2668-4CC8-8EC8-64EC6DFFAD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1600200" y="6303963"/>
            <a:ext cx="6172200" cy="554037"/>
          </a:xfrm>
          <a:prstGeom prst="rect">
            <a:avLst/>
          </a:prstGeom>
        </p:spPr>
        <p:txBody>
          <a:bodyPr>
            <a:spAutoFit/>
          </a:bodyPr>
          <a:lstStyle/>
          <a:p>
            <a:pPr algn="ctr" eaLnBrk="0" hangingPunct="0">
              <a:defRPr/>
            </a:pPr>
            <a:r>
              <a:rPr lang="en-US" sz="1000" b="1" dirty="0" smtClean="0">
                <a:solidFill>
                  <a:schemeClr val="bg1"/>
                </a:solidFill>
                <a:latin typeface="Arial" charset="0"/>
                <a:cs typeface="+mn-cs"/>
              </a:rPr>
              <a:t>Photocathode</a:t>
            </a:r>
            <a:r>
              <a:rPr lang="en-US" sz="1000" b="1" baseline="0" dirty="0" smtClean="0">
                <a:solidFill>
                  <a:schemeClr val="bg1"/>
                </a:solidFill>
                <a:latin typeface="Arial" charset="0"/>
                <a:cs typeface="+mn-cs"/>
              </a:rPr>
              <a:t> Workshop</a:t>
            </a:r>
            <a:endParaRPr lang="en-US" sz="1000" b="1" dirty="0">
              <a:solidFill>
                <a:schemeClr val="bg1"/>
              </a:solidFill>
              <a:latin typeface="Arial" charset="0"/>
              <a:cs typeface="+mn-cs"/>
            </a:endParaRPr>
          </a:p>
          <a:p>
            <a:pPr algn="ctr" eaLnBrk="0" hangingPunct="0">
              <a:defRPr/>
            </a:pPr>
            <a:r>
              <a:rPr lang="en-US" sz="1000" b="1" dirty="0" smtClean="0">
                <a:solidFill>
                  <a:schemeClr val="bg1"/>
                </a:solidFill>
                <a:latin typeface="Arial" charset="0"/>
                <a:cs typeface="+mn-cs"/>
              </a:rPr>
              <a:t>July 20-21, </a:t>
            </a:r>
            <a:r>
              <a:rPr lang="en-US" sz="1000" b="1" dirty="0">
                <a:solidFill>
                  <a:schemeClr val="bg1"/>
                </a:solidFill>
                <a:latin typeface="Arial" charset="0"/>
                <a:cs typeface="+mn-cs"/>
              </a:rPr>
              <a:t>2009</a:t>
            </a:r>
          </a:p>
          <a:p>
            <a:pPr algn="ctr" eaLnBrk="0" hangingPunct="0">
              <a:defRPr/>
            </a:pPr>
            <a:r>
              <a:rPr lang="en-US" sz="1000" b="1" dirty="0" smtClean="0">
                <a:solidFill>
                  <a:schemeClr val="bg1"/>
                </a:solidFill>
                <a:latin typeface="Arial" charset="0"/>
                <a:cs typeface="+mn-cs"/>
              </a:rPr>
              <a:t>University of Chicago</a:t>
            </a:r>
            <a:endParaRPr lang="en-US" sz="1000" b="1" dirty="0">
              <a:solidFill>
                <a:schemeClr val="bg1"/>
              </a:solidFill>
              <a:latin typeface="Arial" charset="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2DA0D3E0-26D6-4010-9346-52BBB8A45DE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8FA0186C-5D04-49E8-BB47-E3EF4ABE098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400175"/>
            <a:ext cx="3890963" cy="170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9438" y="1400175"/>
            <a:ext cx="3892550" cy="170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94EE02C-8C0E-43E0-BECE-8CC6622A5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BDB8ED6-BB0A-4127-93A9-78694C03324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BDB0E7B-1E0E-4A06-A13F-CD901751FA6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54F0B64-04A5-409B-870D-51C0C841A9C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D7887D7-F8A3-43C2-9B45-456815B361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E780432-0974-49D9-9B37-F192D53BA8B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bottombar-2"/>
          <p:cNvPicPr>
            <a:picLocks noChangeAspect="1" noChangeArrowheads="1"/>
          </p:cNvPicPr>
          <p:nvPr/>
        </p:nvPicPr>
        <p:blipFill>
          <a:blip r:embed="rId14"/>
          <a:srcRect/>
          <a:stretch>
            <a:fillRect/>
          </a:stretch>
        </p:blipFill>
        <p:spPr bwMode="auto">
          <a:xfrm>
            <a:off x="0" y="6273800"/>
            <a:ext cx="9145588" cy="584200"/>
          </a:xfrm>
          <a:prstGeom prst="rect">
            <a:avLst/>
          </a:prstGeom>
          <a:noFill/>
          <a:ln w="9525">
            <a:noFill/>
            <a:miter lim="800000"/>
            <a:headEnd/>
            <a:tailEnd/>
          </a:ln>
        </p:spPr>
      </p:pic>
      <p:sp>
        <p:nvSpPr>
          <p:cNvPr id="6147" name="Rectangle 3"/>
          <p:cNvSpPr>
            <a:spLocks noGrp="1" noChangeArrowheads="1"/>
          </p:cNvSpPr>
          <p:nvPr>
            <p:ph type="body" idx="1"/>
          </p:nvPr>
        </p:nvSpPr>
        <p:spPr bwMode="auto">
          <a:xfrm>
            <a:off x="346075" y="1400175"/>
            <a:ext cx="7935913" cy="170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88" name="Rectangle 4"/>
          <p:cNvSpPr>
            <a:spLocks noGrp="1" noChangeArrowheads="1"/>
          </p:cNvSpPr>
          <p:nvPr>
            <p:ph type="sldNum" sz="quarter" idx="4"/>
          </p:nvPr>
        </p:nvSpPr>
        <p:spPr bwMode="auto">
          <a:xfrm>
            <a:off x="8609013" y="6465888"/>
            <a:ext cx="357187" cy="34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1"/>
                </a:solidFill>
                <a:latin typeface="Arial" charset="0"/>
                <a:cs typeface="+mn-cs"/>
              </a:defRPr>
            </a:lvl1pPr>
          </a:lstStyle>
          <a:p>
            <a:pPr>
              <a:defRPr/>
            </a:pPr>
            <a:fld id="{C78E041C-0A3D-4270-A23C-6EEBBCEA92D3}" type="slidenum">
              <a:rPr lang="en-US"/>
              <a:pPr>
                <a:defRPr/>
              </a:pPr>
              <a:t>‹#›</a:t>
            </a:fld>
            <a:endParaRPr lang="en-US" dirty="0"/>
          </a:p>
        </p:txBody>
      </p:sp>
      <p:sp>
        <p:nvSpPr>
          <p:cNvPr id="6149" name="Rectangle 5"/>
          <p:cNvSpPr>
            <a:spLocks noGrp="1" noChangeArrowheads="1"/>
          </p:cNvSpPr>
          <p:nvPr>
            <p:ph type="title"/>
          </p:nvPr>
        </p:nvSpPr>
        <p:spPr bwMode="auto">
          <a:xfrm>
            <a:off x="339725" y="330200"/>
            <a:ext cx="7954963" cy="347663"/>
          </a:xfrm>
          <a:prstGeom prst="rect">
            <a:avLst/>
          </a:prstGeom>
          <a:noFill/>
          <a:ln w="9525">
            <a:noFill/>
            <a:miter lim="800000"/>
            <a:headEnd/>
            <a:tailEnd/>
          </a:ln>
        </p:spPr>
        <p:txBody>
          <a:bodyPr vert="horz" wrap="square" lIns="91440" tIns="0" rIns="91440" bIns="45720" numCol="1" anchor="t" anchorCtr="0" compatLnSpc="1">
            <a:prstTxWarp prst="textNoShape">
              <a:avLst/>
            </a:prstTxWarp>
            <a:spAutoFit/>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6" r:id="rId12"/>
  </p:sldLayoutIdLst>
  <p:txStyles>
    <p:titleStyle>
      <a:lvl1pPr algn="l" rtl="0" eaLnBrk="0" fontAlgn="base" hangingPunct="0">
        <a:lnSpc>
          <a:spcPct val="90000"/>
        </a:lnSpc>
        <a:spcBef>
          <a:spcPct val="0"/>
        </a:spcBef>
        <a:spcAft>
          <a:spcPct val="0"/>
        </a:spcAft>
        <a:defRPr sz="2200" b="1" i="1">
          <a:solidFill>
            <a:srgbClr val="0071BC"/>
          </a:solidFill>
          <a:latin typeface="+mj-lt"/>
          <a:ea typeface="+mj-ea"/>
          <a:cs typeface="+mj-cs"/>
        </a:defRPr>
      </a:lvl1pPr>
      <a:lvl2pPr algn="l" rtl="0" eaLnBrk="0" fontAlgn="base" hangingPunct="0">
        <a:lnSpc>
          <a:spcPct val="90000"/>
        </a:lnSpc>
        <a:spcBef>
          <a:spcPct val="0"/>
        </a:spcBef>
        <a:spcAft>
          <a:spcPct val="0"/>
        </a:spcAft>
        <a:defRPr sz="2200" b="1" i="1">
          <a:solidFill>
            <a:srgbClr val="0071BC"/>
          </a:solidFill>
          <a:latin typeface="Arial" charset="0"/>
        </a:defRPr>
      </a:lvl2pPr>
      <a:lvl3pPr algn="l" rtl="0" eaLnBrk="0" fontAlgn="base" hangingPunct="0">
        <a:lnSpc>
          <a:spcPct val="90000"/>
        </a:lnSpc>
        <a:spcBef>
          <a:spcPct val="0"/>
        </a:spcBef>
        <a:spcAft>
          <a:spcPct val="0"/>
        </a:spcAft>
        <a:defRPr sz="2200" b="1" i="1">
          <a:solidFill>
            <a:srgbClr val="0071BC"/>
          </a:solidFill>
          <a:latin typeface="Arial" charset="0"/>
        </a:defRPr>
      </a:lvl3pPr>
      <a:lvl4pPr algn="l" rtl="0" eaLnBrk="0" fontAlgn="base" hangingPunct="0">
        <a:lnSpc>
          <a:spcPct val="90000"/>
        </a:lnSpc>
        <a:spcBef>
          <a:spcPct val="0"/>
        </a:spcBef>
        <a:spcAft>
          <a:spcPct val="0"/>
        </a:spcAft>
        <a:defRPr sz="2200" b="1" i="1">
          <a:solidFill>
            <a:srgbClr val="0071BC"/>
          </a:solidFill>
          <a:latin typeface="Arial" charset="0"/>
        </a:defRPr>
      </a:lvl4pPr>
      <a:lvl5pPr algn="l" rtl="0" eaLnBrk="0" fontAlgn="base" hangingPunct="0">
        <a:lnSpc>
          <a:spcPct val="90000"/>
        </a:lnSpc>
        <a:spcBef>
          <a:spcPct val="0"/>
        </a:spcBef>
        <a:spcAft>
          <a:spcPct val="0"/>
        </a:spcAft>
        <a:defRPr sz="2200" b="1" i="1">
          <a:solidFill>
            <a:srgbClr val="0071BC"/>
          </a:solidFill>
          <a:latin typeface="Arial" charset="0"/>
        </a:defRPr>
      </a:lvl5pPr>
      <a:lvl6pPr marL="457200" algn="l" rtl="0" eaLnBrk="0" fontAlgn="base" hangingPunct="0">
        <a:lnSpc>
          <a:spcPct val="90000"/>
        </a:lnSpc>
        <a:spcBef>
          <a:spcPct val="0"/>
        </a:spcBef>
        <a:spcAft>
          <a:spcPct val="0"/>
        </a:spcAft>
        <a:defRPr sz="2200" b="1" i="1">
          <a:solidFill>
            <a:srgbClr val="0071BC"/>
          </a:solidFill>
          <a:latin typeface="Arial" charset="0"/>
        </a:defRPr>
      </a:lvl6pPr>
      <a:lvl7pPr marL="914400" algn="l" rtl="0" eaLnBrk="0" fontAlgn="base" hangingPunct="0">
        <a:lnSpc>
          <a:spcPct val="90000"/>
        </a:lnSpc>
        <a:spcBef>
          <a:spcPct val="0"/>
        </a:spcBef>
        <a:spcAft>
          <a:spcPct val="0"/>
        </a:spcAft>
        <a:defRPr sz="2200" b="1" i="1">
          <a:solidFill>
            <a:srgbClr val="0071BC"/>
          </a:solidFill>
          <a:latin typeface="Arial" charset="0"/>
        </a:defRPr>
      </a:lvl7pPr>
      <a:lvl8pPr marL="1371600" algn="l" rtl="0" eaLnBrk="0" fontAlgn="base" hangingPunct="0">
        <a:lnSpc>
          <a:spcPct val="90000"/>
        </a:lnSpc>
        <a:spcBef>
          <a:spcPct val="0"/>
        </a:spcBef>
        <a:spcAft>
          <a:spcPct val="0"/>
        </a:spcAft>
        <a:defRPr sz="2200" b="1" i="1">
          <a:solidFill>
            <a:srgbClr val="0071BC"/>
          </a:solidFill>
          <a:latin typeface="Arial" charset="0"/>
        </a:defRPr>
      </a:lvl8pPr>
      <a:lvl9pPr marL="1828800" algn="l" rtl="0" eaLnBrk="0" fontAlgn="base" hangingPunct="0">
        <a:lnSpc>
          <a:spcPct val="90000"/>
        </a:lnSpc>
        <a:spcBef>
          <a:spcPct val="0"/>
        </a:spcBef>
        <a:spcAft>
          <a:spcPct val="0"/>
        </a:spcAft>
        <a:defRPr sz="2200" b="1" i="1">
          <a:solidFill>
            <a:srgbClr val="0071BC"/>
          </a:solidFill>
          <a:latin typeface="Arial" charset="0"/>
        </a:defRPr>
      </a:lvl9pPr>
    </p:titleStyle>
    <p:bodyStyle>
      <a:lvl1pPr marL="282575" indent="-282575" algn="l" rtl="0" eaLnBrk="0" fontAlgn="base" hangingPunct="0">
        <a:spcBef>
          <a:spcPct val="10000"/>
        </a:spcBef>
        <a:spcAft>
          <a:spcPct val="10000"/>
        </a:spcAft>
        <a:buClr>
          <a:schemeClr val="tx2"/>
        </a:buClr>
        <a:buFont typeface="Wingdings" pitchFamily="2" charset="2"/>
        <a:buChar char="n"/>
        <a:defRPr>
          <a:solidFill>
            <a:schemeClr val="tx1"/>
          </a:solidFill>
          <a:latin typeface="+mn-lt"/>
          <a:ea typeface="+mn-ea"/>
          <a:cs typeface="+mn-cs"/>
        </a:defRPr>
      </a:lvl1pPr>
      <a:lvl2pPr marL="685800" indent="-288925" algn="l" rtl="0" eaLnBrk="0" fontAlgn="base" hangingPunct="0">
        <a:spcBef>
          <a:spcPct val="10000"/>
        </a:spcBef>
        <a:spcAft>
          <a:spcPct val="10000"/>
        </a:spcAft>
        <a:buClr>
          <a:schemeClr val="tx2"/>
        </a:buClr>
        <a:buChar char="–"/>
        <a:defRPr>
          <a:solidFill>
            <a:schemeClr val="tx1"/>
          </a:solidFill>
          <a:latin typeface="+mn-lt"/>
        </a:defRPr>
      </a:lvl2pPr>
      <a:lvl3pPr marL="968375" indent="-168275" algn="l" rtl="0" eaLnBrk="0" fontAlgn="base" hangingPunct="0">
        <a:spcBef>
          <a:spcPct val="10000"/>
        </a:spcBef>
        <a:spcAft>
          <a:spcPct val="10000"/>
        </a:spcAft>
        <a:buClr>
          <a:schemeClr val="tx2"/>
        </a:buClr>
        <a:buFont typeface="Times"/>
        <a:buChar char="•"/>
        <a:defRPr i="1">
          <a:solidFill>
            <a:schemeClr val="tx1"/>
          </a:solidFill>
          <a:latin typeface="+mn-lt"/>
        </a:defRPr>
      </a:lvl3pPr>
      <a:lvl4pPr marL="1363663" indent="-280988" algn="l" rtl="0" eaLnBrk="0" fontAlgn="base" hangingPunct="0">
        <a:spcBef>
          <a:spcPct val="10000"/>
        </a:spcBef>
        <a:spcAft>
          <a:spcPct val="10000"/>
        </a:spcAft>
        <a:buClr>
          <a:schemeClr val="tx2"/>
        </a:buClr>
        <a:buFont typeface="Times"/>
        <a:buChar char="–"/>
        <a:defRPr>
          <a:solidFill>
            <a:schemeClr val="tx1"/>
          </a:solidFill>
          <a:latin typeface="+mn-lt"/>
        </a:defRPr>
      </a:lvl4pPr>
      <a:lvl5pPr marL="1652588" indent="-174625" algn="l" rtl="0" eaLnBrk="0" fontAlgn="base" hangingPunct="0">
        <a:spcBef>
          <a:spcPct val="10000"/>
        </a:spcBef>
        <a:spcAft>
          <a:spcPct val="10000"/>
        </a:spcAft>
        <a:buClr>
          <a:schemeClr val="tx2"/>
        </a:buClr>
        <a:buFont typeface="Times"/>
        <a:buChar char="•"/>
        <a:defRPr i="1">
          <a:solidFill>
            <a:schemeClr val="tx1"/>
          </a:solidFill>
          <a:latin typeface="+mn-lt"/>
        </a:defRPr>
      </a:lvl5pPr>
      <a:lvl6pPr marL="2109788" indent="-174625" algn="l" rtl="0" eaLnBrk="0" fontAlgn="base" hangingPunct="0">
        <a:spcBef>
          <a:spcPct val="10000"/>
        </a:spcBef>
        <a:spcAft>
          <a:spcPct val="10000"/>
        </a:spcAft>
        <a:buClr>
          <a:schemeClr val="tx2"/>
        </a:buClr>
        <a:buFont typeface="Times" pitchFamily="18" charset="0"/>
        <a:buChar char="•"/>
        <a:defRPr i="1">
          <a:solidFill>
            <a:schemeClr val="tx1"/>
          </a:solidFill>
          <a:latin typeface="+mn-lt"/>
        </a:defRPr>
      </a:lvl6pPr>
      <a:lvl7pPr marL="2566988" indent="-174625" algn="l" rtl="0" eaLnBrk="0" fontAlgn="base" hangingPunct="0">
        <a:spcBef>
          <a:spcPct val="10000"/>
        </a:spcBef>
        <a:spcAft>
          <a:spcPct val="10000"/>
        </a:spcAft>
        <a:buClr>
          <a:schemeClr val="tx2"/>
        </a:buClr>
        <a:buFont typeface="Times" pitchFamily="18" charset="0"/>
        <a:buChar char="•"/>
        <a:defRPr i="1">
          <a:solidFill>
            <a:schemeClr val="tx1"/>
          </a:solidFill>
          <a:latin typeface="+mn-lt"/>
        </a:defRPr>
      </a:lvl7pPr>
      <a:lvl8pPr marL="3024188" indent="-174625" algn="l" rtl="0" eaLnBrk="0" fontAlgn="base" hangingPunct="0">
        <a:spcBef>
          <a:spcPct val="10000"/>
        </a:spcBef>
        <a:spcAft>
          <a:spcPct val="10000"/>
        </a:spcAft>
        <a:buClr>
          <a:schemeClr val="tx2"/>
        </a:buClr>
        <a:buFont typeface="Times" pitchFamily="18" charset="0"/>
        <a:buChar char="•"/>
        <a:defRPr i="1">
          <a:solidFill>
            <a:schemeClr val="tx1"/>
          </a:solidFill>
          <a:latin typeface="+mn-lt"/>
        </a:defRPr>
      </a:lvl8pPr>
      <a:lvl9pPr marL="3481388" indent="-174625" algn="l" rtl="0" eaLnBrk="0" fontAlgn="base" hangingPunct="0">
        <a:spcBef>
          <a:spcPct val="10000"/>
        </a:spcBef>
        <a:spcAft>
          <a:spcPct val="10000"/>
        </a:spcAft>
        <a:buClr>
          <a:schemeClr val="tx2"/>
        </a:buClr>
        <a:buFont typeface="Times" pitchFamily="18" charset="0"/>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emf"/><Relationship Id="rId4" Type="http://schemas.openxmlformats.org/officeDocument/2006/relationships/image" Target="../media/image23.tif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387600" y="1676400"/>
            <a:ext cx="6527800" cy="1421928"/>
          </a:xfrm>
          <a:ln w="9525"/>
        </p:spPr>
        <p:txBody>
          <a:bodyPr/>
          <a:lstStyle/>
          <a:p>
            <a:pPr algn="ctr"/>
            <a:r>
              <a:rPr lang="en-US" sz="3200" dirty="0" smtClean="0"/>
              <a:t>Promising Directions for Developing Nano-structured </a:t>
            </a:r>
            <a:r>
              <a:rPr lang="en-US" sz="3200" dirty="0" err="1" smtClean="0"/>
              <a:t>Photocathodes</a:t>
            </a:r>
            <a:endParaRPr lang="en-US" sz="3200" dirty="0" smtClean="0"/>
          </a:p>
        </p:txBody>
      </p:sp>
      <p:sp>
        <p:nvSpPr>
          <p:cNvPr id="9219" name="TextBox 2"/>
          <p:cNvSpPr txBox="1">
            <a:spLocks noChangeArrowheads="1"/>
          </p:cNvSpPr>
          <p:nvPr/>
        </p:nvSpPr>
        <p:spPr bwMode="auto">
          <a:xfrm>
            <a:off x="2514600" y="3124200"/>
            <a:ext cx="6019800" cy="3016210"/>
          </a:xfrm>
          <a:prstGeom prst="rect">
            <a:avLst/>
          </a:prstGeom>
          <a:noFill/>
          <a:ln w="9525">
            <a:noFill/>
            <a:miter lim="800000"/>
            <a:headEnd/>
            <a:tailEnd/>
          </a:ln>
        </p:spPr>
        <p:txBody>
          <a:bodyPr>
            <a:spAutoFit/>
          </a:bodyPr>
          <a:lstStyle/>
          <a:p>
            <a:pPr eaLnBrk="0" hangingPunct="0"/>
            <a:r>
              <a:rPr lang="en-US" dirty="0"/>
              <a:t>Michael Pellin</a:t>
            </a:r>
          </a:p>
          <a:p>
            <a:pPr eaLnBrk="0" hangingPunct="0"/>
            <a:r>
              <a:rPr lang="en-US" sz="1800" dirty="0" smtClean="0"/>
              <a:t>Argonne Distinguished Fellow</a:t>
            </a:r>
          </a:p>
          <a:p>
            <a:pPr eaLnBrk="0" hangingPunct="0"/>
            <a:r>
              <a:rPr lang="en-US" sz="1800" dirty="0" smtClean="0"/>
              <a:t>Director, Materials </a:t>
            </a:r>
            <a:r>
              <a:rPr lang="en-US" sz="1800" dirty="0"/>
              <a:t>Science </a:t>
            </a:r>
            <a:r>
              <a:rPr lang="en-US" sz="1800" dirty="0" smtClean="0"/>
              <a:t>Division</a:t>
            </a:r>
          </a:p>
          <a:p>
            <a:pPr eaLnBrk="0" hangingPunct="0"/>
            <a:endParaRPr lang="en-US" sz="1800" dirty="0"/>
          </a:p>
          <a:p>
            <a:pPr eaLnBrk="0" hangingPunct="0"/>
            <a:r>
              <a:rPr lang="en-US" sz="1800" dirty="0" smtClean="0"/>
              <a:t>Thomas Prolier, Jeff Elam, Alex Martinson </a:t>
            </a:r>
          </a:p>
          <a:p>
            <a:pPr eaLnBrk="0" hangingPunct="0"/>
            <a:r>
              <a:rPr lang="en-US" sz="1800" dirty="0" smtClean="0"/>
              <a:t>Stacey Standridge (NU), Joe Hupp (NU)</a:t>
            </a:r>
            <a:endParaRPr lang="en-US" sz="1800" dirty="0"/>
          </a:p>
          <a:p>
            <a:pPr eaLnBrk="0" hangingPunct="0"/>
            <a:endParaRPr lang="en-US" dirty="0"/>
          </a:p>
          <a:p>
            <a:pPr algn="ctr"/>
            <a:r>
              <a:rPr lang="en-US" sz="1400" dirty="0"/>
              <a:t>1</a:t>
            </a:r>
            <a:r>
              <a:rPr lang="en-US" sz="1400" baseline="30000" dirty="0"/>
              <a:t>st</a:t>
            </a:r>
            <a:r>
              <a:rPr lang="en-US" sz="1400" dirty="0"/>
              <a:t> Workshop on Photo-cathodes: 300nm-500nm</a:t>
            </a:r>
          </a:p>
          <a:p>
            <a:pPr algn="ctr"/>
            <a:r>
              <a:rPr lang="en-US" sz="1400" dirty="0"/>
              <a:t>July 20-21, 2009: University of Chicago</a:t>
            </a:r>
          </a:p>
          <a:p>
            <a:pPr eaLnBrk="0" hangingPunct="0"/>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2900" y="330200"/>
            <a:ext cx="4229100" cy="347663"/>
          </a:xfrm>
        </p:spPr>
        <p:txBody>
          <a:bodyPr anchor="ctr"/>
          <a:lstStyle/>
          <a:p>
            <a:r>
              <a:rPr lang="en-US" smtClean="0"/>
              <a:t>Components of ALD System</a:t>
            </a:r>
          </a:p>
        </p:txBody>
      </p:sp>
      <p:sp>
        <p:nvSpPr>
          <p:cNvPr id="17411" name="Line 3"/>
          <p:cNvSpPr>
            <a:spLocks noChangeShapeType="1"/>
          </p:cNvSpPr>
          <p:nvPr/>
        </p:nvSpPr>
        <p:spPr bwMode="auto">
          <a:xfrm>
            <a:off x="2500313" y="3048000"/>
            <a:ext cx="373062" cy="1588"/>
          </a:xfrm>
          <a:prstGeom prst="line">
            <a:avLst/>
          </a:prstGeom>
          <a:noFill/>
          <a:ln w="76200">
            <a:solidFill>
              <a:srgbClr val="000000"/>
            </a:solidFill>
            <a:round/>
            <a:headEnd/>
            <a:tailEnd type="triangle" w="med" len="med"/>
          </a:ln>
        </p:spPr>
        <p:txBody>
          <a:bodyPr/>
          <a:lstStyle/>
          <a:p>
            <a:endParaRPr lang="en-US"/>
          </a:p>
        </p:txBody>
      </p:sp>
      <p:sp>
        <p:nvSpPr>
          <p:cNvPr id="17412" name="Line 4"/>
          <p:cNvSpPr>
            <a:spLocks noChangeShapeType="1"/>
          </p:cNvSpPr>
          <p:nvPr/>
        </p:nvSpPr>
        <p:spPr bwMode="auto">
          <a:xfrm>
            <a:off x="2759075" y="3048000"/>
            <a:ext cx="1519238" cy="1588"/>
          </a:xfrm>
          <a:prstGeom prst="line">
            <a:avLst/>
          </a:prstGeom>
          <a:noFill/>
          <a:ln w="76200">
            <a:solidFill>
              <a:srgbClr val="000000"/>
            </a:solidFill>
            <a:round/>
            <a:headEnd/>
            <a:tailEnd/>
          </a:ln>
        </p:spPr>
        <p:txBody>
          <a:bodyPr/>
          <a:lstStyle/>
          <a:p>
            <a:endParaRPr lang="en-US"/>
          </a:p>
        </p:txBody>
      </p:sp>
      <p:sp>
        <p:nvSpPr>
          <p:cNvPr id="17413" name="Rectangle 5"/>
          <p:cNvSpPr>
            <a:spLocks noChangeArrowheads="1"/>
          </p:cNvSpPr>
          <p:nvPr/>
        </p:nvSpPr>
        <p:spPr bwMode="auto">
          <a:xfrm>
            <a:off x="1889125" y="2781300"/>
            <a:ext cx="596900" cy="533400"/>
          </a:xfrm>
          <a:prstGeom prst="rect">
            <a:avLst/>
          </a:prstGeom>
          <a:solidFill>
            <a:srgbClr val="FFFFFF"/>
          </a:solidFill>
          <a:ln w="25400">
            <a:solidFill>
              <a:srgbClr val="000000"/>
            </a:solidFill>
            <a:miter lim="800000"/>
            <a:headEnd/>
            <a:tailEnd/>
          </a:ln>
        </p:spPr>
        <p:txBody>
          <a:bodyPr/>
          <a:lstStyle/>
          <a:p>
            <a:pPr algn="ctr" eaLnBrk="0" hangingPunct="0">
              <a:spcBef>
                <a:spcPct val="50000"/>
              </a:spcBef>
            </a:pPr>
            <a:endParaRPr lang="en-US" sz="1000" b="1"/>
          </a:p>
        </p:txBody>
      </p:sp>
      <p:sp>
        <p:nvSpPr>
          <p:cNvPr id="17414" name="Line 6"/>
          <p:cNvSpPr>
            <a:spLocks noChangeShapeType="1"/>
          </p:cNvSpPr>
          <p:nvPr/>
        </p:nvSpPr>
        <p:spPr bwMode="auto">
          <a:xfrm flipV="1">
            <a:off x="4279900" y="2730500"/>
            <a:ext cx="1588" cy="596900"/>
          </a:xfrm>
          <a:prstGeom prst="line">
            <a:avLst/>
          </a:prstGeom>
          <a:noFill/>
          <a:ln w="25400">
            <a:solidFill>
              <a:srgbClr val="000000"/>
            </a:solidFill>
            <a:round/>
            <a:headEnd/>
            <a:tailEnd/>
          </a:ln>
        </p:spPr>
        <p:txBody>
          <a:bodyPr/>
          <a:lstStyle/>
          <a:p>
            <a:endParaRPr lang="en-US"/>
          </a:p>
        </p:txBody>
      </p:sp>
      <p:sp>
        <p:nvSpPr>
          <p:cNvPr id="17415" name="Line 7"/>
          <p:cNvSpPr>
            <a:spLocks noChangeShapeType="1"/>
          </p:cNvSpPr>
          <p:nvPr/>
        </p:nvSpPr>
        <p:spPr bwMode="auto">
          <a:xfrm>
            <a:off x="4279900" y="2730500"/>
            <a:ext cx="2946400" cy="1588"/>
          </a:xfrm>
          <a:prstGeom prst="line">
            <a:avLst/>
          </a:prstGeom>
          <a:noFill/>
          <a:ln w="25400">
            <a:solidFill>
              <a:srgbClr val="000000"/>
            </a:solidFill>
            <a:round/>
            <a:headEnd/>
            <a:tailEnd/>
          </a:ln>
        </p:spPr>
        <p:txBody>
          <a:bodyPr/>
          <a:lstStyle/>
          <a:p>
            <a:endParaRPr lang="en-US"/>
          </a:p>
        </p:txBody>
      </p:sp>
      <p:sp>
        <p:nvSpPr>
          <p:cNvPr id="17416" name="Line 8"/>
          <p:cNvSpPr>
            <a:spLocks noChangeShapeType="1"/>
          </p:cNvSpPr>
          <p:nvPr/>
        </p:nvSpPr>
        <p:spPr bwMode="auto">
          <a:xfrm flipV="1">
            <a:off x="7226300" y="2730500"/>
            <a:ext cx="1588" cy="546100"/>
          </a:xfrm>
          <a:prstGeom prst="line">
            <a:avLst/>
          </a:prstGeom>
          <a:noFill/>
          <a:ln w="25400">
            <a:solidFill>
              <a:srgbClr val="000000"/>
            </a:solidFill>
            <a:round/>
            <a:headEnd/>
            <a:tailEnd/>
          </a:ln>
        </p:spPr>
        <p:txBody>
          <a:bodyPr/>
          <a:lstStyle/>
          <a:p>
            <a:endParaRPr lang="en-US"/>
          </a:p>
        </p:txBody>
      </p:sp>
      <p:sp>
        <p:nvSpPr>
          <p:cNvPr id="17417" name="Line 9"/>
          <p:cNvSpPr>
            <a:spLocks noChangeShapeType="1"/>
          </p:cNvSpPr>
          <p:nvPr/>
        </p:nvSpPr>
        <p:spPr bwMode="auto">
          <a:xfrm>
            <a:off x="4279900" y="3327400"/>
            <a:ext cx="2590800" cy="1588"/>
          </a:xfrm>
          <a:prstGeom prst="line">
            <a:avLst/>
          </a:prstGeom>
          <a:noFill/>
          <a:ln w="25400">
            <a:solidFill>
              <a:srgbClr val="000000"/>
            </a:solidFill>
            <a:round/>
            <a:headEnd/>
            <a:tailEnd/>
          </a:ln>
        </p:spPr>
        <p:txBody>
          <a:bodyPr/>
          <a:lstStyle/>
          <a:p>
            <a:endParaRPr lang="en-US"/>
          </a:p>
        </p:txBody>
      </p:sp>
      <p:sp>
        <p:nvSpPr>
          <p:cNvPr id="17418" name="Line 10"/>
          <p:cNvSpPr>
            <a:spLocks noChangeShapeType="1"/>
          </p:cNvSpPr>
          <p:nvPr/>
        </p:nvSpPr>
        <p:spPr bwMode="auto">
          <a:xfrm flipV="1">
            <a:off x="7226300" y="3276600"/>
            <a:ext cx="1588" cy="1041400"/>
          </a:xfrm>
          <a:prstGeom prst="line">
            <a:avLst/>
          </a:prstGeom>
          <a:noFill/>
          <a:ln w="25400">
            <a:solidFill>
              <a:srgbClr val="000000"/>
            </a:solidFill>
            <a:round/>
            <a:headEnd/>
            <a:tailEnd/>
          </a:ln>
        </p:spPr>
        <p:txBody>
          <a:bodyPr/>
          <a:lstStyle/>
          <a:p>
            <a:endParaRPr lang="en-US"/>
          </a:p>
        </p:txBody>
      </p:sp>
      <p:sp>
        <p:nvSpPr>
          <p:cNvPr id="17419" name="Line 11"/>
          <p:cNvSpPr>
            <a:spLocks noChangeShapeType="1"/>
          </p:cNvSpPr>
          <p:nvPr/>
        </p:nvSpPr>
        <p:spPr bwMode="auto">
          <a:xfrm flipV="1">
            <a:off x="6870700" y="3327400"/>
            <a:ext cx="1588" cy="965200"/>
          </a:xfrm>
          <a:prstGeom prst="line">
            <a:avLst/>
          </a:prstGeom>
          <a:noFill/>
          <a:ln w="25400">
            <a:solidFill>
              <a:srgbClr val="000000"/>
            </a:solidFill>
            <a:round/>
            <a:headEnd/>
            <a:tailEnd/>
          </a:ln>
        </p:spPr>
        <p:txBody>
          <a:bodyPr/>
          <a:lstStyle/>
          <a:p>
            <a:endParaRPr lang="en-US"/>
          </a:p>
        </p:txBody>
      </p:sp>
      <p:sp>
        <p:nvSpPr>
          <p:cNvPr id="17420" name="Line 15"/>
          <p:cNvSpPr>
            <a:spLocks noChangeShapeType="1"/>
          </p:cNvSpPr>
          <p:nvPr/>
        </p:nvSpPr>
        <p:spPr bwMode="auto">
          <a:xfrm flipV="1">
            <a:off x="6870700" y="4216400"/>
            <a:ext cx="1588" cy="393700"/>
          </a:xfrm>
          <a:prstGeom prst="line">
            <a:avLst/>
          </a:prstGeom>
          <a:noFill/>
          <a:ln w="25400">
            <a:solidFill>
              <a:srgbClr val="000000"/>
            </a:solidFill>
            <a:round/>
            <a:headEnd/>
            <a:tailEnd/>
          </a:ln>
        </p:spPr>
        <p:txBody>
          <a:bodyPr/>
          <a:lstStyle/>
          <a:p>
            <a:endParaRPr lang="en-US"/>
          </a:p>
        </p:txBody>
      </p:sp>
      <p:sp>
        <p:nvSpPr>
          <p:cNvPr id="17421" name="Line 16"/>
          <p:cNvSpPr>
            <a:spLocks noChangeShapeType="1"/>
          </p:cNvSpPr>
          <p:nvPr/>
        </p:nvSpPr>
        <p:spPr bwMode="auto">
          <a:xfrm flipV="1">
            <a:off x="7226300" y="4292600"/>
            <a:ext cx="1588" cy="317500"/>
          </a:xfrm>
          <a:prstGeom prst="line">
            <a:avLst/>
          </a:prstGeom>
          <a:noFill/>
          <a:ln w="25400">
            <a:solidFill>
              <a:srgbClr val="000000"/>
            </a:solidFill>
            <a:round/>
            <a:headEnd/>
            <a:tailEnd/>
          </a:ln>
        </p:spPr>
        <p:txBody>
          <a:bodyPr/>
          <a:lstStyle/>
          <a:p>
            <a:endParaRPr lang="en-US"/>
          </a:p>
        </p:txBody>
      </p:sp>
      <p:sp>
        <p:nvSpPr>
          <p:cNvPr id="17422" name="Rectangle 17"/>
          <p:cNvSpPr>
            <a:spLocks noChangeArrowheads="1"/>
          </p:cNvSpPr>
          <p:nvPr/>
        </p:nvSpPr>
        <p:spPr bwMode="auto">
          <a:xfrm>
            <a:off x="5854700" y="4368800"/>
            <a:ext cx="1384300" cy="584200"/>
          </a:xfrm>
          <a:prstGeom prst="rect">
            <a:avLst/>
          </a:prstGeom>
          <a:solidFill>
            <a:srgbClr val="FFFFFF"/>
          </a:solidFill>
          <a:ln w="25400">
            <a:solidFill>
              <a:srgbClr val="000000"/>
            </a:solidFill>
            <a:miter lim="800000"/>
            <a:headEnd/>
            <a:tailEnd/>
          </a:ln>
        </p:spPr>
        <p:txBody>
          <a:bodyPr/>
          <a:lstStyle/>
          <a:p>
            <a:pPr eaLnBrk="0" hangingPunct="0"/>
            <a:endParaRPr lang="en-US"/>
          </a:p>
        </p:txBody>
      </p:sp>
      <p:sp>
        <p:nvSpPr>
          <p:cNvPr id="17423" name="Rectangle 18"/>
          <p:cNvSpPr>
            <a:spLocks noChangeArrowheads="1"/>
          </p:cNvSpPr>
          <p:nvPr/>
        </p:nvSpPr>
        <p:spPr bwMode="auto">
          <a:xfrm>
            <a:off x="6286500" y="4533900"/>
            <a:ext cx="5969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Pump</a:t>
            </a:r>
            <a:endParaRPr lang="en-US" sz="1800"/>
          </a:p>
        </p:txBody>
      </p:sp>
      <p:sp>
        <p:nvSpPr>
          <p:cNvPr id="17424" name="Rectangle 19"/>
          <p:cNvSpPr>
            <a:spLocks noChangeArrowheads="1"/>
          </p:cNvSpPr>
          <p:nvPr/>
        </p:nvSpPr>
        <p:spPr bwMode="auto">
          <a:xfrm>
            <a:off x="5391150" y="1930400"/>
            <a:ext cx="1468438"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Heated Substrates</a:t>
            </a:r>
            <a:endParaRPr lang="en-US" sz="1800"/>
          </a:p>
        </p:txBody>
      </p:sp>
      <p:sp>
        <p:nvSpPr>
          <p:cNvPr id="17425" name="Line 20"/>
          <p:cNvSpPr>
            <a:spLocks noChangeShapeType="1"/>
          </p:cNvSpPr>
          <p:nvPr/>
        </p:nvSpPr>
        <p:spPr bwMode="auto">
          <a:xfrm flipV="1">
            <a:off x="5232400" y="2159000"/>
            <a:ext cx="692150" cy="762000"/>
          </a:xfrm>
          <a:prstGeom prst="line">
            <a:avLst/>
          </a:prstGeom>
          <a:noFill/>
          <a:ln w="19050">
            <a:solidFill>
              <a:srgbClr val="0000CC"/>
            </a:solidFill>
            <a:round/>
            <a:headEnd/>
            <a:tailEnd/>
          </a:ln>
        </p:spPr>
        <p:txBody>
          <a:bodyPr/>
          <a:lstStyle/>
          <a:p>
            <a:endParaRPr lang="en-US"/>
          </a:p>
        </p:txBody>
      </p:sp>
      <p:sp>
        <p:nvSpPr>
          <p:cNvPr id="17426" name="Rectangle 21"/>
          <p:cNvSpPr>
            <a:spLocks noChangeArrowheads="1"/>
          </p:cNvSpPr>
          <p:nvPr/>
        </p:nvSpPr>
        <p:spPr bwMode="auto">
          <a:xfrm>
            <a:off x="1581150" y="1870075"/>
            <a:ext cx="965200"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Carrier Gas </a:t>
            </a:r>
            <a:endParaRPr lang="en-US" sz="1800"/>
          </a:p>
        </p:txBody>
      </p:sp>
      <p:sp>
        <p:nvSpPr>
          <p:cNvPr id="17427" name="Line 22"/>
          <p:cNvSpPr>
            <a:spLocks noChangeShapeType="1"/>
          </p:cNvSpPr>
          <p:nvPr/>
        </p:nvSpPr>
        <p:spPr bwMode="auto">
          <a:xfrm>
            <a:off x="2057400" y="2095500"/>
            <a:ext cx="76200" cy="660400"/>
          </a:xfrm>
          <a:prstGeom prst="line">
            <a:avLst/>
          </a:prstGeom>
          <a:noFill/>
          <a:ln w="19050">
            <a:solidFill>
              <a:srgbClr val="0000CC"/>
            </a:solidFill>
            <a:round/>
            <a:headEnd/>
            <a:tailEnd/>
          </a:ln>
        </p:spPr>
        <p:txBody>
          <a:bodyPr/>
          <a:lstStyle/>
          <a:p>
            <a:endParaRPr lang="en-US"/>
          </a:p>
        </p:txBody>
      </p:sp>
      <p:sp>
        <p:nvSpPr>
          <p:cNvPr id="17428" name="Rectangle 23"/>
          <p:cNvSpPr>
            <a:spLocks noChangeArrowheads="1"/>
          </p:cNvSpPr>
          <p:nvPr/>
        </p:nvSpPr>
        <p:spPr bwMode="auto">
          <a:xfrm>
            <a:off x="4376738" y="1470025"/>
            <a:ext cx="576262" cy="214313"/>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Valves </a:t>
            </a:r>
            <a:endParaRPr lang="en-US" sz="1800"/>
          </a:p>
        </p:txBody>
      </p:sp>
      <p:sp>
        <p:nvSpPr>
          <p:cNvPr id="17429" name="Line 24"/>
          <p:cNvSpPr>
            <a:spLocks noChangeShapeType="1"/>
          </p:cNvSpPr>
          <p:nvPr/>
        </p:nvSpPr>
        <p:spPr bwMode="auto">
          <a:xfrm flipV="1">
            <a:off x="4087813" y="1739900"/>
            <a:ext cx="571500" cy="800100"/>
          </a:xfrm>
          <a:prstGeom prst="line">
            <a:avLst/>
          </a:prstGeom>
          <a:noFill/>
          <a:ln w="19050">
            <a:solidFill>
              <a:srgbClr val="0000CC"/>
            </a:solidFill>
            <a:round/>
            <a:headEnd/>
            <a:tailEnd/>
          </a:ln>
        </p:spPr>
        <p:txBody>
          <a:bodyPr/>
          <a:lstStyle/>
          <a:p>
            <a:endParaRPr lang="en-US"/>
          </a:p>
        </p:txBody>
      </p:sp>
      <p:sp>
        <p:nvSpPr>
          <p:cNvPr id="17430" name="Rectangle 28"/>
          <p:cNvSpPr>
            <a:spLocks noChangeArrowheads="1"/>
          </p:cNvSpPr>
          <p:nvPr/>
        </p:nvSpPr>
        <p:spPr bwMode="auto">
          <a:xfrm>
            <a:off x="5429250" y="2949575"/>
            <a:ext cx="190500" cy="192088"/>
          </a:xfrm>
          <a:prstGeom prst="rect">
            <a:avLst/>
          </a:prstGeom>
          <a:blipFill dpi="0" rotWithShape="0">
            <a:blip r:embed="rId3"/>
            <a:srcRect/>
            <a:tile tx="0" ty="0" sx="100000" sy="100000" flip="none" algn="tl"/>
          </a:blipFill>
          <a:ln w="25400">
            <a:solidFill>
              <a:srgbClr val="FF0000"/>
            </a:solidFill>
            <a:miter lim="800000"/>
            <a:headEnd/>
            <a:tailEnd/>
          </a:ln>
        </p:spPr>
        <p:txBody>
          <a:bodyPr/>
          <a:lstStyle/>
          <a:p>
            <a:pPr eaLnBrk="0" hangingPunct="0"/>
            <a:endParaRPr lang="en-US"/>
          </a:p>
        </p:txBody>
      </p:sp>
      <p:sp>
        <p:nvSpPr>
          <p:cNvPr id="17431" name="Rectangle 33"/>
          <p:cNvSpPr>
            <a:spLocks noChangeArrowheads="1"/>
          </p:cNvSpPr>
          <p:nvPr/>
        </p:nvSpPr>
        <p:spPr bwMode="auto">
          <a:xfrm>
            <a:off x="7226300" y="2806700"/>
            <a:ext cx="127000" cy="469900"/>
          </a:xfrm>
          <a:prstGeom prst="rect">
            <a:avLst/>
          </a:prstGeom>
          <a:solidFill>
            <a:srgbClr val="FFFFFF"/>
          </a:solidFill>
          <a:ln w="25400">
            <a:solidFill>
              <a:srgbClr val="000000"/>
            </a:solidFill>
            <a:miter lim="800000"/>
            <a:headEnd/>
            <a:tailEnd/>
          </a:ln>
        </p:spPr>
        <p:txBody>
          <a:bodyPr/>
          <a:lstStyle/>
          <a:p>
            <a:pPr eaLnBrk="0" hangingPunct="0"/>
            <a:endParaRPr lang="en-US"/>
          </a:p>
        </p:txBody>
      </p:sp>
      <p:sp>
        <p:nvSpPr>
          <p:cNvPr id="17432" name="Rectangle 34"/>
          <p:cNvSpPr>
            <a:spLocks noChangeArrowheads="1"/>
          </p:cNvSpPr>
          <p:nvPr/>
        </p:nvSpPr>
        <p:spPr bwMode="auto">
          <a:xfrm>
            <a:off x="5818188" y="2840038"/>
            <a:ext cx="106362" cy="398462"/>
          </a:xfrm>
          <a:prstGeom prst="rect">
            <a:avLst/>
          </a:prstGeom>
          <a:blipFill dpi="0" rotWithShape="0">
            <a:blip r:embed="rId3"/>
            <a:srcRect/>
            <a:tile tx="0" ty="0" sx="100000" sy="100000" flip="none" algn="tl"/>
          </a:blipFill>
          <a:ln w="25400">
            <a:solidFill>
              <a:srgbClr val="FF0000"/>
            </a:solidFill>
            <a:miter lim="800000"/>
            <a:headEnd/>
            <a:tailEnd/>
          </a:ln>
        </p:spPr>
        <p:txBody>
          <a:bodyPr/>
          <a:lstStyle/>
          <a:p>
            <a:pPr eaLnBrk="0" hangingPunct="0"/>
            <a:endParaRPr lang="en-US"/>
          </a:p>
        </p:txBody>
      </p:sp>
      <p:grpSp>
        <p:nvGrpSpPr>
          <p:cNvPr id="17433" name="Group 35"/>
          <p:cNvGrpSpPr>
            <a:grpSpLocks/>
          </p:cNvGrpSpPr>
          <p:nvPr/>
        </p:nvGrpSpPr>
        <p:grpSpPr bwMode="auto">
          <a:xfrm>
            <a:off x="6886575" y="3492500"/>
            <a:ext cx="330200" cy="571500"/>
            <a:chOff x="4151" y="2568"/>
            <a:chExt cx="208" cy="360"/>
          </a:xfrm>
        </p:grpSpPr>
        <p:grpSp>
          <p:nvGrpSpPr>
            <p:cNvPr id="17486" name="Group 36"/>
            <p:cNvGrpSpPr>
              <a:grpSpLocks/>
            </p:cNvGrpSpPr>
            <p:nvPr/>
          </p:nvGrpSpPr>
          <p:grpSpPr bwMode="auto">
            <a:xfrm>
              <a:off x="4151" y="2568"/>
              <a:ext cx="208" cy="360"/>
              <a:chOff x="4304" y="2872"/>
              <a:chExt cx="208" cy="360"/>
            </a:xfrm>
          </p:grpSpPr>
          <p:sp>
            <p:nvSpPr>
              <p:cNvPr id="17488" name="Freeform 37"/>
              <p:cNvSpPr>
                <a:spLocks/>
              </p:cNvSpPr>
              <p:nvPr/>
            </p:nvSpPr>
            <p:spPr bwMode="auto">
              <a:xfrm>
                <a:off x="4304" y="3024"/>
                <a:ext cx="208" cy="208"/>
              </a:xfrm>
              <a:custGeom>
                <a:avLst/>
                <a:gdLst>
                  <a:gd name="T0" fmla="*/ 104 w 208"/>
                  <a:gd name="T1" fmla="*/ 208 h 208"/>
                  <a:gd name="T2" fmla="*/ 0 w 208"/>
                  <a:gd name="T3" fmla="*/ 0 h 208"/>
                  <a:gd name="T4" fmla="*/ 104 w 208"/>
                  <a:gd name="T5" fmla="*/ 0 h 208"/>
                  <a:gd name="T6" fmla="*/ 208 w 208"/>
                  <a:gd name="T7" fmla="*/ 0 h 208"/>
                  <a:gd name="T8" fmla="*/ 104 w 208"/>
                  <a:gd name="T9" fmla="*/ 208 h 208"/>
                  <a:gd name="T10" fmla="*/ 0 60000 65536"/>
                  <a:gd name="T11" fmla="*/ 0 60000 65536"/>
                  <a:gd name="T12" fmla="*/ 0 60000 65536"/>
                  <a:gd name="T13" fmla="*/ 0 60000 65536"/>
                  <a:gd name="T14" fmla="*/ 0 60000 65536"/>
                  <a:gd name="T15" fmla="*/ 0 w 208"/>
                  <a:gd name="T16" fmla="*/ 0 h 208"/>
                  <a:gd name="T17" fmla="*/ 208 w 208"/>
                  <a:gd name="T18" fmla="*/ 208 h 208"/>
                </a:gdLst>
                <a:ahLst/>
                <a:cxnLst>
                  <a:cxn ang="T10">
                    <a:pos x="T0" y="T1"/>
                  </a:cxn>
                  <a:cxn ang="T11">
                    <a:pos x="T2" y="T3"/>
                  </a:cxn>
                  <a:cxn ang="T12">
                    <a:pos x="T4" y="T5"/>
                  </a:cxn>
                  <a:cxn ang="T13">
                    <a:pos x="T6" y="T7"/>
                  </a:cxn>
                  <a:cxn ang="T14">
                    <a:pos x="T8" y="T9"/>
                  </a:cxn>
                </a:cxnLst>
                <a:rect l="T15" t="T16" r="T17" b="T18"/>
                <a:pathLst>
                  <a:path w="208" h="208">
                    <a:moveTo>
                      <a:pt x="104" y="208"/>
                    </a:moveTo>
                    <a:lnTo>
                      <a:pt x="0" y="0"/>
                    </a:lnTo>
                    <a:lnTo>
                      <a:pt x="104" y="0"/>
                    </a:lnTo>
                    <a:lnTo>
                      <a:pt x="208" y="0"/>
                    </a:lnTo>
                    <a:lnTo>
                      <a:pt x="104" y="208"/>
                    </a:lnTo>
                    <a:close/>
                  </a:path>
                </a:pathLst>
              </a:custGeom>
              <a:solidFill>
                <a:srgbClr val="FF9999"/>
              </a:solidFill>
              <a:ln w="12700">
                <a:solidFill>
                  <a:srgbClr val="FF9999"/>
                </a:solidFill>
                <a:round/>
                <a:headEnd/>
                <a:tailEnd/>
              </a:ln>
            </p:spPr>
            <p:txBody>
              <a:bodyPr/>
              <a:lstStyle/>
              <a:p>
                <a:pPr eaLnBrk="0" hangingPunct="0"/>
                <a:endParaRPr lang="en-US"/>
              </a:p>
            </p:txBody>
          </p:sp>
          <p:sp>
            <p:nvSpPr>
              <p:cNvPr id="17489" name="Line 38"/>
              <p:cNvSpPr>
                <a:spLocks noChangeShapeType="1"/>
              </p:cNvSpPr>
              <p:nvPr/>
            </p:nvSpPr>
            <p:spPr bwMode="auto">
              <a:xfrm flipV="1">
                <a:off x="4408" y="2872"/>
                <a:ext cx="1" cy="152"/>
              </a:xfrm>
              <a:prstGeom prst="line">
                <a:avLst/>
              </a:prstGeom>
              <a:noFill/>
              <a:ln w="190500">
                <a:solidFill>
                  <a:srgbClr val="FF9999"/>
                </a:solidFill>
                <a:round/>
                <a:headEnd/>
                <a:tailEnd/>
              </a:ln>
            </p:spPr>
            <p:txBody>
              <a:bodyPr/>
              <a:lstStyle/>
              <a:p>
                <a:endParaRPr lang="en-US"/>
              </a:p>
            </p:txBody>
          </p:sp>
        </p:grpSp>
        <p:sp>
          <p:nvSpPr>
            <p:cNvPr id="17487" name="Rectangle 39"/>
            <p:cNvSpPr>
              <a:spLocks noChangeArrowheads="1"/>
            </p:cNvSpPr>
            <p:nvPr/>
          </p:nvSpPr>
          <p:spPr bwMode="auto">
            <a:xfrm rot="5400000">
              <a:off x="4142" y="2645"/>
              <a:ext cx="236"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Flow</a:t>
              </a:r>
              <a:endParaRPr lang="en-US" sz="1400"/>
            </a:p>
          </p:txBody>
        </p:sp>
      </p:grpSp>
      <p:sp>
        <p:nvSpPr>
          <p:cNvPr id="17434" name="Oval 42"/>
          <p:cNvSpPr>
            <a:spLocks noChangeArrowheads="1"/>
          </p:cNvSpPr>
          <p:nvPr/>
        </p:nvSpPr>
        <p:spPr bwMode="auto">
          <a:xfrm>
            <a:off x="4641850" y="3371850"/>
            <a:ext cx="139700" cy="1524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35" name="Oval 43"/>
          <p:cNvSpPr>
            <a:spLocks noChangeArrowheads="1"/>
          </p:cNvSpPr>
          <p:nvPr/>
        </p:nvSpPr>
        <p:spPr bwMode="auto">
          <a:xfrm>
            <a:off x="4883150" y="3371850"/>
            <a:ext cx="139700" cy="1524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36" name="Oval 44"/>
          <p:cNvSpPr>
            <a:spLocks noChangeArrowheads="1"/>
          </p:cNvSpPr>
          <p:nvPr/>
        </p:nvSpPr>
        <p:spPr bwMode="auto">
          <a:xfrm>
            <a:off x="5124450" y="3371850"/>
            <a:ext cx="152400" cy="1524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37" name="Oval 45"/>
          <p:cNvSpPr>
            <a:spLocks noChangeArrowheads="1"/>
          </p:cNvSpPr>
          <p:nvPr/>
        </p:nvSpPr>
        <p:spPr bwMode="auto">
          <a:xfrm>
            <a:off x="5365750" y="3371850"/>
            <a:ext cx="152400" cy="1524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38" name="Oval 46"/>
          <p:cNvSpPr>
            <a:spLocks noChangeArrowheads="1"/>
          </p:cNvSpPr>
          <p:nvPr/>
        </p:nvSpPr>
        <p:spPr bwMode="auto">
          <a:xfrm>
            <a:off x="5619750" y="3371850"/>
            <a:ext cx="139700" cy="1524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39" name="Oval 47"/>
          <p:cNvSpPr>
            <a:spLocks noChangeArrowheads="1"/>
          </p:cNvSpPr>
          <p:nvPr/>
        </p:nvSpPr>
        <p:spPr bwMode="auto">
          <a:xfrm>
            <a:off x="5861050" y="3371850"/>
            <a:ext cx="139700" cy="1524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40" name="Oval 48"/>
          <p:cNvSpPr>
            <a:spLocks noChangeArrowheads="1"/>
          </p:cNvSpPr>
          <p:nvPr/>
        </p:nvSpPr>
        <p:spPr bwMode="auto">
          <a:xfrm>
            <a:off x="6102350" y="3371850"/>
            <a:ext cx="152400" cy="1524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41" name="Oval 49"/>
          <p:cNvSpPr>
            <a:spLocks noChangeArrowheads="1"/>
          </p:cNvSpPr>
          <p:nvPr/>
        </p:nvSpPr>
        <p:spPr bwMode="auto">
          <a:xfrm>
            <a:off x="6343650" y="3371850"/>
            <a:ext cx="152400" cy="1524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42" name="Oval 50"/>
          <p:cNvSpPr>
            <a:spLocks noChangeArrowheads="1"/>
          </p:cNvSpPr>
          <p:nvPr/>
        </p:nvSpPr>
        <p:spPr bwMode="auto">
          <a:xfrm>
            <a:off x="6597650" y="3371850"/>
            <a:ext cx="139700" cy="1524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43" name="Oval 51"/>
          <p:cNvSpPr>
            <a:spLocks noChangeArrowheads="1"/>
          </p:cNvSpPr>
          <p:nvPr/>
        </p:nvSpPr>
        <p:spPr bwMode="auto">
          <a:xfrm>
            <a:off x="4654550" y="2546350"/>
            <a:ext cx="139700" cy="1397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44" name="Oval 52"/>
          <p:cNvSpPr>
            <a:spLocks noChangeArrowheads="1"/>
          </p:cNvSpPr>
          <p:nvPr/>
        </p:nvSpPr>
        <p:spPr bwMode="auto">
          <a:xfrm>
            <a:off x="4895850" y="2546350"/>
            <a:ext cx="139700" cy="1397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45" name="Oval 53"/>
          <p:cNvSpPr>
            <a:spLocks noChangeArrowheads="1"/>
          </p:cNvSpPr>
          <p:nvPr/>
        </p:nvSpPr>
        <p:spPr bwMode="auto">
          <a:xfrm>
            <a:off x="5137150" y="2546350"/>
            <a:ext cx="152400" cy="1397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46" name="Oval 54"/>
          <p:cNvSpPr>
            <a:spLocks noChangeArrowheads="1"/>
          </p:cNvSpPr>
          <p:nvPr/>
        </p:nvSpPr>
        <p:spPr bwMode="auto">
          <a:xfrm>
            <a:off x="5378450" y="2546350"/>
            <a:ext cx="152400" cy="1397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47" name="Oval 55"/>
          <p:cNvSpPr>
            <a:spLocks noChangeArrowheads="1"/>
          </p:cNvSpPr>
          <p:nvPr/>
        </p:nvSpPr>
        <p:spPr bwMode="auto">
          <a:xfrm>
            <a:off x="5632450" y="2546350"/>
            <a:ext cx="139700" cy="1397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48" name="Oval 56"/>
          <p:cNvSpPr>
            <a:spLocks noChangeArrowheads="1"/>
          </p:cNvSpPr>
          <p:nvPr/>
        </p:nvSpPr>
        <p:spPr bwMode="auto">
          <a:xfrm>
            <a:off x="5873750" y="2546350"/>
            <a:ext cx="139700" cy="1397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49" name="Oval 57"/>
          <p:cNvSpPr>
            <a:spLocks noChangeArrowheads="1"/>
          </p:cNvSpPr>
          <p:nvPr/>
        </p:nvSpPr>
        <p:spPr bwMode="auto">
          <a:xfrm>
            <a:off x="6115050" y="2546350"/>
            <a:ext cx="152400" cy="1397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50" name="Oval 58"/>
          <p:cNvSpPr>
            <a:spLocks noChangeArrowheads="1"/>
          </p:cNvSpPr>
          <p:nvPr/>
        </p:nvSpPr>
        <p:spPr bwMode="auto">
          <a:xfrm>
            <a:off x="6356350" y="2546350"/>
            <a:ext cx="152400" cy="1397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51" name="Oval 59"/>
          <p:cNvSpPr>
            <a:spLocks noChangeArrowheads="1"/>
          </p:cNvSpPr>
          <p:nvPr/>
        </p:nvSpPr>
        <p:spPr bwMode="auto">
          <a:xfrm>
            <a:off x="6610350" y="2546350"/>
            <a:ext cx="139700" cy="139700"/>
          </a:xfrm>
          <a:prstGeom prst="ellipse">
            <a:avLst/>
          </a:prstGeom>
          <a:solidFill>
            <a:srgbClr val="FF4000"/>
          </a:solidFill>
          <a:ln w="12700">
            <a:solidFill>
              <a:srgbClr val="000000"/>
            </a:solidFill>
            <a:round/>
            <a:headEnd/>
            <a:tailEnd/>
          </a:ln>
        </p:spPr>
        <p:txBody>
          <a:bodyPr/>
          <a:lstStyle/>
          <a:p>
            <a:pPr eaLnBrk="0" hangingPunct="0"/>
            <a:endParaRPr lang="en-US"/>
          </a:p>
        </p:txBody>
      </p:sp>
      <p:sp>
        <p:nvSpPr>
          <p:cNvPr id="17452" name="Rectangle 60"/>
          <p:cNvSpPr>
            <a:spLocks noChangeArrowheads="1"/>
          </p:cNvSpPr>
          <p:nvPr/>
        </p:nvSpPr>
        <p:spPr bwMode="auto">
          <a:xfrm>
            <a:off x="5003800" y="4025900"/>
            <a:ext cx="620713"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Heaters</a:t>
            </a:r>
            <a:endParaRPr lang="en-US" sz="1800"/>
          </a:p>
        </p:txBody>
      </p:sp>
      <p:sp>
        <p:nvSpPr>
          <p:cNvPr id="17453" name="Line 61"/>
          <p:cNvSpPr>
            <a:spLocks noChangeShapeType="1"/>
          </p:cNvSpPr>
          <p:nvPr/>
        </p:nvSpPr>
        <p:spPr bwMode="auto">
          <a:xfrm>
            <a:off x="5181600" y="3543300"/>
            <a:ext cx="38100" cy="482600"/>
          </a:xfrm>
          <a:prstGeom prst="line">
            <a:avLst/>
          </a:prstGeom>
          <a:noFill/>
          <a:ln w="19050">
            <a:solidFill>
              <a:srgbClr val="0000CC"/>
            </a:solidFill>
            <a:round/>
            <a:headEnd/>
            <a:tailEnd/>
          </a:ln>
        </p:spPr>
        <p:txBody>
          <a:bodyPr/>
          <a:lstStyle/>
          <a:p>
            <a:endParaRPr lang="en-US"/>
          </a:p>
        </p:txBody>
      </p:sp>
      <p:sp>
        <p:nvSpPr>
          <p:cNvPr id="17454" name="Rectangle 62"/>
          <p:cNvSpPr>
            <a:spLocks noChangeArrowheads="1"/>
          </p:cNvSpPr>
          <p:nvPr/>
        </p:nvSpPr>
        <p:spPr bwMode="auto">
          <a:xfrm>
            <a:off x="3181350" y="3746500"/>
            <a:ext cx="1477963" cy="212725"/>
          </a:xfrm>
          <a:prstGeom prst="rect">
            <a:avLst/>
          </a:prstGeom>
          <a:noFill/>
          <a:ln w="9525">
            <a:noFill/>
            <a:miter lim="800000"/>
            <a:headEnd/>
            <a:tailEnd/>
          </a:ln>
        </p:spPr>
        <p:txBody>
          <a:bodyPr wrap="none" lIns="0" tIns="0" rIns="0" bIns="0">
            <a:spAutoFit/>
          </a:bodyPr>
          <a:lstStyle/>
          <a:p>
            <a:pPr eaLnBrk="0" hangingPunct="0"/>
            <a:r>
              <a:rPr lang="en-US" sz="1400"/>
              <a:t>Reaction Chamber</a:t>
            </a:r>
          </a:p>
        </p:txBody>
      </p:sp>
      <p:sp>
        <p:nvSpPr>
          <p:cNvPr id="17455" name="Line 63"/>
          <p:cNvSpPr>
            <a:spLocks noChangeShapeType="1"/>
          </p:cNvSpPr>
          <p:nvPr/>
        </p:nvSpPr>
        <p:spPr bwMode="auto">
          <a:xfrm flipV="1">
            <a:off x="4254500" y="3340100"/>
            <a:ext cx="190500" cy="419100"/>
          </a:xfrm>
          <a:prstGeom prst="line">
            <a:avLst/>
          </a:prstGeom>
          <a:noFill/>
          <a:ln w="19050">
            <a:solidFill>
              <a:srgbClr val="0000CC"/>
            </a:solidFill>
            <a:round/>
            <a:headEnd/>
            <a:tailEnd/>
          </a:ln>
        </p:spPr>
        <p:txBody>
          <a:bodyPr/>
          <a:lstStyle/>
          <a:p>
            <a:endParaRPr lang="en-US"/>
          </a:p>
        </p:txBody>
      </p:sp>
      <p:grpSp>
        <p:nvGrpSpPr>
          <p:cNvPr id="17456" name="Group 64"/>
          <p:cNvGrpSpPr>
            <a:grpSpLocks/>
          </p:cNvGrpSpPr>
          <p:nvPr/>
        </p:nvGrpSpPr>
        <p:grpSpPr bwMode="auto">
          <a:xfrm>
            <a:off x="3141663" y="1795463"/>
            <a:ext cx="546100" cy="1231900"/>
            <a:chOff x="1819" y="1499"/>
            <a:chExt cx="344" cy="776"/>
          </a:xfrm>
        </p:grpSpPr>
        <p:sp>
          <p:nvSpPr>
            <p:cNvPr id="17480" name="Oval 65"/>
            <p:cNvSpPr>
              <a:spLocks noChangeArrowheads="1"/>
            </p:cNvSpPr>
            <p:nvPr/>
          </p:nvSpPr>
          <p:spPr bwMode="auto">
            <a:xfrm>
              <a:off x="1923" y="1947"/>
              <a:ext cx="120" cy="128"/>
            </a:xfrm>
            <a:prstGeom prst="ellipse">
              <a:avLst/>
            </a:prstGeom>
            <a:solidFill>
              <a:srgbClr val="FFFFFF"/>
            </a:solidFill>
            <a:ln w="25400">
              <a:solidFill>
                <a:srgbClr val="000000"/>
              </a:solidFill>
              <a:round/>
              <a:headEnd/>
              <a:tailEnd/>
            </a:ln>
          </p:spPr>
          <p:txBody>
            <a:bodyPr/>
            <a:lstStyle/>
            <a:p>
              <a:pPr eaLnBrk="0" hangingPunct="0"/>
              <a:endParaRPr lang="en-US"/>
            </a:p>
          </p:txBody>
        </p:sp>
        <p:sp>
          <p:nvSpPr>
            <p:cNvPr id="17481" name="Line 66"/>
            <p:cNvSpPr>
              <a:spLocks noChangeShapeType="1"/>
            </p:cNvSpPr>
            <p:nvPr/>
          </p:nvSpPr>
          <p:spPr bwMode="auto">
            <a:xfrm>
              <a:off x="1931" y="2011"/>
              <a:ext cx="104" cy="1"/>
            </a:xfrm>
            <a:prstGeom prst="line">
              <a:avLst/>
            </a:prstGeom>
            <a:noFill/>
            <a:ln w="25400">
              <a:solidFill>
                <a:srgbClr val="000000"/>
              </a:solidFill>
              <a:round/>
              <a:headEnd/>
              <a:tailEnd/>
            </a:ln>
          </p:spPr>
          <p:txBody>
            <a:bodyPr/>
            <a:lstStyle/>
            <a:p>
              <a:endParaRPr lang="en-US"/>
            </a:p>
          </p:txBody>
        </p:sp>
        <p:sp>
          <p:nvSpPr>
            <p:cNvPr id="17482" name="Line 67"/>
            <p:cNvSpPr>
              <a:spLocks noChangeShapeType="1"/>
            </p:cNvSpPr>
            <p:nvPr/>
          </p:nvSpPr>
          <p:spPr bwMode="auto">
            <a:xfrm flipV="1">
              <a:off x="1987" y="1947"/>
              <a:ext cx="1" cy="120"/>
            </a:xfrm>
            <a:prstGeom prst="line">
              <a:avLst/>
            </a:prstGeom>
            <a:noFill/>
            <a:ln w="25400">
              <a:solidFill>
                <a:srgbClr val="000000"/>
              </a:solidFill>
              <a:round/>
              <a:headEnd/>
              <a:tailEnd/>
            </a:ln>
          </p:spPr>
          <p:txBody>
            <a:bodyPr/>
            <a:lstStyle/>
            <a:p>
              <a:endParaRPr lang="en-US"/>
            </a:p>
          </p:txBody>
        </p:sp>
        <p:sp>
          <p:nvSpPr>
            <p:cNvPr id="17483" name="Oval 68"/>
            <p:cNvSpPr>
              <a:spLocks noChangeArrowheads="1"/>
            </p:cNvSpPr>
            <p:nvPr/>
          </p:nvSpPr>
          <p:spPr bwMode="auto">
            <a:xfrm>
              <a:off x="1819" y="1499"/>
              <a:ext cx="344" cy="352"/>
            </a:xfrm>
            <a:prstGeom prst="ellipse">
              <a:avLst/>
            </a:prstGeom>
            <a:solidFill>
              <a:srgbClr val="FFFFFF"/>
            </a:solidFill>
            <a:ln w="25400">
              <a:solidFill>
                <a:srgbClr val="000000"/>
              </a:solidFill>
              <a:round/>
              <a:headEnd/>
              <a:tailEnd/>
            </a:ln>
          </p:spPr>
          <p:txBody>
            <a:bodyPr/>
            <a:lstStyle/>
            <a:p>
              <a:pPr eaLnBrk="0" hangingPunct="0"/>
              <a:endParaRPr lang="en-US"/>
            </a:p>
          </p:txBody>
        </p:sp>
        <p:sp>
          <p:nvSpPr>
            <p:cNvPr id="17484" name="Line 69"/>
            <p:cNvSpPr>
              <a:spLocks noChangeShapeType="1"/>
            </p:cNvSpPr>
            <p:nvPr/>
          </p:nvSpPr>
          <p:spPr bwMode="auto">
            <a:xfrm flipV="1">
              <a:off x="1987" y="1847"/>
              <a:ext cx="1" cy="104"/>
            </a:xfrm>
            <a:prstGeom prst="line">
              <a:avLst/>
            </a:prstGeom>
            <a:noFill/>
            <a:ln w="76200">
              <a:solidFill>
                <a:srgbClr val="000000"/>
              </a:solidFill>
              <a:round/>
              <a:headEnd/>
              <a:tailEnd/>
            </a:ln>
          </p:spPr>
          <p:txBody>
            <a:bodyPr/>
            <a:lstStyle/>
            <a:p>
              <a:endParaRPr lang="en-US"/>
            </a:p>
          </p:txBody>
        </p:sp>
        <p:sp>
          <p:nvSpPr>
            <p:cNvPr id="17485" name="Line 70"/>
            <p:cNvSpPr>
              <a:spLocks noChangeShapeType="1"/>
            </p:cNvSpPr>
            <p:nvPr/>
          </p:nvSpPr>
          <p:spPr bwMode="auto">
            <a:xfrm flipV="1">
              <a:off x="1984" y="2067"/>
              <a:ext cx="1" cy="208"/>
            </a:xfrm>
            <a:prstGeom prst="line">
              <a:avLst/>
            </a:prstGeom>
            <a:noFill/>
            <a:ln w="76200">
              <a:solidFill>
                <a:srgbClr val="000000"/>
              </a:solidFill>
              <a:round/>
              <a:headEnd/>
              <a:tailEnd/>
            </a:ln>
          </p:spPr>
          <p:txBody>
            <a:bodyPr/>
            <a:lstStyle/>
            <a:p>
              <a:endParaRPr lang="en-US"/>
            </a:p>
          </p:txBody>
        </p:sp>
      </p:grpSp>
      <p:sp>
        <p:nvSpPr>
          <p:cNvPr id="17457" name="Rectangle 71"/>
          <p:cNvSpPr>
            <a:spLocks noChangeArrowheads="1"/>
          </p:cNvSpPr>
          <p:nvPr/>
        </p:nvSpPr>
        <p:spPr bwMode="auto">
          <a:xfrm>
            <a:off x="7073900" y="3035300"/>
            <a:ext cx="393700"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1800"/>
          </a:p>
        </p:txBody>
      </p:sp>
      <p:sp>
        <p:nvSpPr>
          <p:cNvPr id="17458" name="Rectangle 72"/>
          <p:cNvSpPr>
            <a:spLocks noChangeArrowheads="1"/>
          </p:cNvSpPr>
          <p:nvPr/>
        </p:nvSpPr>
        <p:spPr bwMode="auto">
          <a:xfrm>
            <a:off x="7073900" y="3276600"/>
            <a:ext cx="393700"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        </a:t>
            </a:r>
            <a:endParaRPr lang="en-US" sz="1800"/>
          </a:p>
        </p:txBody>
      </p:sp>
      <p:sp>
        <p:nvSpPr>
          <p:cNvPr id="17459" name="Text Box 73"/>
          <p:cNvSpPr txBox="1">
            <a:spLocks noChangeArrowheads="1"/>
          </p:cNvSpPr>
          <p:nvPr/>
        </p:nvSpPr>
        <p:spPr bwMode="auto">
          <a:xfrm>
            <a:off x="1993900" y="2849563"/>
            <a:ext cx="407988" cy="336550"/>
          </a:xfrm>
          <a:prstGeom prst="rect">
            <a:avLst/>
          </a:prstGeom>
          <a:noFill/>
          <a:ln w="12700">
            <a:noFill/>
            <a:miter lim="800000"/>
            <a:headEnd/>
            <a:tailEnd/>
          </a:ln>
        </p:spPr>
        <p:txBody>
          <a:bodyPr wrap="none">
            <a:spAutoFit/>
          </a:bodyPr>
          <a:lstStyle/>
          <a:p>
            <a:pPr algn="ctr" eaLnBrk="0" hangingPunct="0">
              <a:spcBef>
                <a:spcPct val="50000"/>
              </a:spcBef>
            </a:pPr>
            <a:r>
              <a:rPr lang="en-US" sz="1600"/>
              <a:t>N</a:t>
            </a:r>
            <a:r>
              <a:rPr lang="en-US" sz="1600" baseline="-25000"/>
              <a:t>2</a:t>
            </a:r>
          </a:p>
        </p:txBody>
      </p:sp>
      <p:grpSp>
        <p:nvGrpSpPr>
          <p:cNvPr id="17460" name="Group 74"/>
          <p:cNvGrpSpPr>
            <a:grpSpLocks/>
          </p:cNvGrpSpPr>
          <p:nvPr/>
        </p:nvGrpSpPr>
        <p:grpSpPr bwMode="auto">
          <a:xfrm rot="-5400000">
            <a:off x="4489450" y="2763838"/>
            <a:ext cx="330200" cy="571500"/>
            <a:chOff x="4688" y="2664"/>
            <a:chExt cx="208" cy="360"/>
          </a:xfrm>
        </p:grpSpPr>
        <p:grpSp>
          <p:nvGrpSpPr>
            <p:cNvPr id="17476" name="Group 75"/>
            <p:cNvGrpSpPr>
              <a:grpSpLocks/>
            </p:cNvGrpSpPr>
            <p:nvPr/>
          </p:nvGrpSpPr>
          <p:grpSpPr bwMode="auto">
            <a:xfrm>
              <a:off x="4688" y="2664"/>
              <a:ext cx="208" cy="360"/>
              <a:chOff x="4304" y="2872"/>
              <a:chExt cx="208" cy="360"/>
            </a:xfrm>
          </p:grpSpPr>
          <p:sp>
            <p:nvSpPr>
              <p:cNvPr id="17478" name="Freeform 76"/>
              <p:cNvSpPr>
                <a:spLocks/>
              </p:cNvSpPr>
              <p:nvPr/>
            </p:nvSpPr>
            <p:spPr bwMode="auto">
              <a:xfrm>
                <a:off x="4304" y="3024"/>
                <a:ext cx="208" cy="208"/>
              </a:xfrm>
              <a:custGeom>
                <a:avLst/>
                <a:gdLst>
                  <a:gd name="T0" fmla="*/ 104 w 208"/>
                  <a:gd name="T1" fmla="*/ 208 h 208"/>
                  <a:gd name="T2" fmla="*/ 0 w 208"/>
                  <a:gd name="T3" fmla="*/ 0 h 208"/>
                  <a:gd name="T4" fmla="*/ 104 w 208"/>
                  <a:gd name="T5" fmla="*/ 0 h 208"/>
                  <a:gd name="T6" fmla="*/ 208 w 208"/>
                  <a:gd name="T7" fmla="*/ 0 h 208"/>
                  <a:gd name="T8" fmla="*/ 104 w 208"/>
                  <a:gd name="T9" fmla="*/ 208 h 208"/>
                  <a:gd name="T10" fmla="*/ 0 60000 65536"/>
                  <a:gd name="T11" fmla="*/ 0 60000 65536"/>
                  <a:gd name="T12" fmla="*/ 0 60000 65536"/>
                  <a:gd name="T13" fmla="*/ 0 60000 65536"/>
                  <a:gd name="T14" fmla="*/ 0 60000 65536"/>
                  <a:gd name="T15" fmla="*/ 0 w 208"/>
                  <a:gd name="T16" fmla="*/ 0 h 208"/>
                  <a:gd name="T17" fmla="*/ 208 w 208"/>
                  <a:gd name="T18" fmla="*/ 208 h 208"/>
                </a:gdLst>
                <a:ahLst/>
                <a:cxnLst>
                  <a:cxn ang="T10">
                    <a:pos x="T0" y="T1"/>
                  </a:cxn>
                  <a:cxn ang="T11">
                    <a:pos x="T2" y="T3"/>
                  </a:cxn>
                  <a:cxn ang="T12">
                    <a:pos x="T4" y="T5"/>
                  </a:cxn>
                  <a:cxn ang="T13">
                    <a:pos x="T6" y="T7"/>
                  </a:cxn>
                  <a:cxn ang="T14">
                    <a:pos x="T8" y="T9"/>
                  </a:cxn>
                </a:cxnLst>
                <a:rect l="T15" t="T16" r="T17" b="T18"/>
                <a:pathLst>
                  <a:path w="208" h="208">
                    <a:moveTo>
                      <a:pt x="104" y="208"/>
                    </a:moveTo>
                    <a:lnTo>
                      <a:pt x="0" y="0"/>
                    </a:lnTo>
                    <a:lnTo>
                      <a:pt x="104" y="0"/>
                    </a:lnTo>
                    <a:lnTo>
                      <a:pt x="208" y="0"/>
                    </a:lnTo>
                    <a:lnTo>
                      <a:pt x="104" y="208"/>
                    </a:lnTo>
                    <a:close/>
                  </a:path>
                </a:pathLst>
              </a:custGeom>
              <a:solidFill>
                <a:srgbClr val="FF9999"/>
              </a:solidFill>
              <a:ln w="12700">
                <a:solidFill>
                  <a:srgbClr val="FF9999"/>
                </a:solidFill>
                <a:round/>
                <a:headEnd/>
                <a:tailEnd/>
              </a:ln>
            </p:spPr>
            <p:txBody>
              <a:bodyPr/>
              <a:lstStyle/>
              <a:p>
                <a:pPr eaLnBrk="0" hangingPunct="0"/>
                <a:endParaRPr lang="en-US"/>
              </a:p>
            </p:txBody>
          </p:sp>
          <p:sp>
            <p:nvSpPr>
              <p:cNvPr id="17479" name="Line 77"/>
              <p:cNvSpPr>
                <a:spLocks noChangeShapeType="1"/>
              </p:cNvSpPr>
              <p:nvPr/>
            </p:nvSpPr>
            <p:spPr bwMode="auto">
              <a:xfrm flipV="1">
                <a:off x="4408" y="2872"/>
                <a:ext cx="1" cy="152"/>
              </a:xfrm>
              <a:prstGeom prst="line">
                <a:avLst/>
              </a:prstGeom>
              <a:noFill/>
              <a:ln w="190500">
                <a:solidFill>
                  <a:srgbClr val="FF9999"/>
                </a:solidFill>
                <a:round/>
                <a:headEnd/>
                <a:tailEnd/>
              </a:ln>
            </p:spPr>
            <p:txBody>
              <a:bodyPr/>
              <a:lstStyle/>
              <a:p>
                <a:endParaRPr lang="en-US"/>
              </a:p>
            </p:txBody>
          </p:sp>
        </p:grpSp>
        <p:sp>
          <p:nvSpPr>
            <p:cNvPr id="17477" name="Rectangle 78"/>
            <p:cNvSpPr>
              <a:spLocks noChangeArrowheads="1"/>
            </p:cNvSpPr>
            <p:nvPr/>
          </p:nvSpPr>
          <p:spPr bwMode="auto">
            <a:xfrm rot="5400000">
              <a:off x="4679" y="2741"/>
              <a:ext cx="236"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Flow</a:t>
              </a:r>
              <a:endParaRPr lang="en-US" sz="1400"/>
            </a:p>
          </p:txBody>
        </p:sp>
      </p:grpSp>
      <p:grpSp>
        <p:nvGrpSpPr>
          <p:cNvPr id="17461" name="Group 79"/>
          <p:cNvGrpSpPr>
            <a:grpSpLocks/>
          </p:cNvGrpSpPr>
          <p:nvPr/>
        </p:nvGrpSpPr>
        <p:grpSpPr bwMode="auto">
          <a:xfrm>
            <a:off x="3738563" y="1798638"/>
            <a:ext cx="546100" cy="1231900"/>
            <a:chOff x="1819" y="1499"/>
            <a:chExt cx="344" cy="776"/>
          </a:xfrm>
        </p:grpSpPr>
        <p:sp>
          <p:nvSpPr>
            <p:cNvPr id="17470" name="Oval 80"/>
            <p:cNvSpPr>
              <a:spLocks noChangeArrowheads="1"/>
            </p:cNvSpPr>
            <p:nvPr/>
          </p:nvSpPr>
          <p:spPr bwMode="auto">
            <a:xfrm>
              <a:off x="1923" y="1947"/>
              <a:ext cx="120" cy="128"/>
            </a:xfrm>
            <a:prstGeom prst="ellipse">
              <a:avLst/>
            </a:prstGeom>
            <a:solidFill>
              <a:srgbClr val="FFFFFF"/>
            </a:solidFill>
            <a:ln w="25400">
              <a:solidFill>
                <a:srgbClr val="000000"/>
              </a:solidFill>
              <a:round/>
              <a:headEnd/>
              <a:tailEnd/>
            </a:ln>
          </p:spPr>
          <p:txBody>
            <a:bodyPr/>
            <a:lstStyle/>
            <a:p>
              <a:pPr eaLnBrk="0" hangingPunct="0"/>
              <a:endParaRPr lang="en-US"/>
            </a:p>
          </p:txBody>
        </p:sp>
        <p:sp>
          <p:nvSpPr>
            <p:cNvPr id="17471" name="Line 81"/>
            <p:cNvSpPr>
              <a:spLocks noChangeShapeType="1"/>
            </p:cNvSpPr>
            <p:nvPr/>
          </p:nvSpPr>
          <p:spPr bwMode="auto">
            <a:xfrm>
              <a:off x="1931" y="2011"/>
              <a:ext cx="104" cy="1"/>
            </a:xfrm>
            <a:prstGeom prst="line">
              <a:avLst/>
            </a:prstGeom>
            <a:noFill/>
            <a:ln w="25400">
              <a:solidFill>
                <a:srgbClr val="000000"/>
              </a:solidFill>
              <a:round/>
              <a:headEnd/>
              <a:tailEnd/>
            </a:ln>
          </p:spPr>
          <p:txBody>
            <a:bodyPr/>
            <a:lstStyle/>
            <a:p>
              <a:endParaRPr lang="en-US"/>
            </a:p>
          </p:txBody>
        </p:sp>
        <p:sp>
          <p:nvSpPr>
            <p:cNvPr id="17472" name="Line 82"/>
            <p:cNvSpPr>
              <a:spLocks noChangeShapeType="1"/>
            </p:cNvSpPr>
            <p:nvPr/>
          </p:nvSpPr>
          <p:spPr bwMode="auto">
            <a:xfrm flipV="1">
              <a:off x="1987" y="1947"/>
              <a:ext cx="1" cy="120"/>
            </a:xfrm>
            <a:prstGeom prst="line">
              <a:avLst/>
            </a:prstGeom>
            <a:noFill/>
            <a:ln w="25400">
              <a:solidFill>
                <a:srgbClr val="000000"/>
              </a:solidFill>
              <a:round/>
              <a:headEnd/>
              <a:tailEnd/>
            </a:ln>
          </p:spPr>
          <p:txBody>
            <a:bodyPr/>
            <a:lstStyle/>
            <a:p>
              <a:endParaRPr lang="en-US"/>
            </a:p>
          </p:txBody>
        </p:sp>
        <p:sp>
          <p:nvSpPr>
            <p:cNvPr id="17473" name="Oval 83"/>
            <p:cNvSpPr>
              <a:spLocks noChangeArrowheads="1"/>
            </p:cNvSpPr>
            <p:nvPr/>
          </p:nvSpPr>
          <p:spPr bwMode="auto">
            <a:xfrm>
              <a:off x="1819" y="1499"/>
              <a:ext cx="344" cy="352"/>
            </a:xfrm>
            <a:prstGeom prst="ellipse">
              <a:avLst/>
            </a:prstGeom>
            <a:solidFill>
              <a:srgbClr val="FFFFFF"/>
            </a:solidFill>
            <a:ln w="25400">
              <a:solidFill>
                <a:srgbClr val="000000"/>
              </a:solidFill>
              <a:round/>
              <a:headEnd/>
              <a:tailEnd/>
            </a:ln>
          </p:spPr>
          <p:txBody>
            <a:bodyPr/>
            <a:lstStyle/>
            <a:p>
              <a:pPr eaLnBrk="0" hangingPunct="0"/>
              <a:endParaRPr lang="en-US"/>
            </a:p>
          </p:txBody>
        </p:sp>
        <p:sp>
          <p:nvSpPr>
            <p:cNvPr id="17474" name="Line 84"/>
            <p:cNvSpPr>
              <a:spLocks noChangeShapeType="1"/>
            </p:cNvSpPr>
            <p:nvPr/>
          </p:nvSpPr>
          <p:spPr bwMode="auto">
            <a:xfrm flipV="1">
              <a:off x="1987" y="1847"/>
              <a:ext cx="1" cy="104"/>
            </a:xfrm>
            <a:prstGeom prst="line">
              <a:avLst/>
            </a:prstGeom>
            <a:noFill/>
            <a:ln w="76200">
              <a:solidFill>
                <a:srgbClr val="000000"/>
              </a:solidFill>
              <a:round/>
              <a:headEnd/>
              <a:tailEnd/>
            </a:ln>
          </p:spPr>
          <p:txBody>
            <a:bodyPr/>
            <a:lstStyle/>
            <a:p>
              <a:endParaRPr lang="en-US"/>
            </a:p>
          </p:txBody>
        </p:sp>
        <p:sp>
          <p:nvSpPr>
            <p:cNvPr id="17475" name="Line 85"/>
            <p:cNvSpPr>
              <a:spLocks noChangeShapeType="1"/>
            </p:cNvSpPr>
            <p:nvPr/>
          </p:nvSpPr>
          <p:spPr bwMode="auto">
            <a:xfrm flipV="1">
              <a:off x="1984" y="2067"/>
              <a:ext cx="1" cy="208"/>
            </a:xfrm>
            <a:prstGeom prst="line">
              <a:avLst/>
            </a:prstGeom>
            <a:noFill/>
            <a:ln w="76200">
              <a:solidFill>
                <a:srgbClr val="000000"/>
              </a:solidFill>
              <a:round/>
              <a:headEnd/>
              <a:tailEnd/>
            </a:ln>
          </p:spPr>
          <p:txBody>
            <a:bodyPr/>
            <a:lstStyle/>
            <a:p>
              <a:endParaRPr lang="en-US"/>
            </a:p>
          </p:txBody>
        </p:sp>
      </p:grpSp>
      <p:sp>
        <p:nvSpPr>
          <p:cNvPr id="17462" name="Text Box 86"/>
          <p:cNvSpPr txBox="1">
            <a:spLocks noChangeArrowheads="1"/>
          </p:cNvSpPr>
          <p:nvPr/>
        </p:nvSpPr>
        <p:spPr bwMode="auto">
          <a:xfrm>
            <a:off x="3835400" y="1901825"/>
            <a:ext cx="350838" cy="369888"/>
          </a:xfrm>
          <a:prstGeom prst="rect">
            <a:avLst/>
          </a:prstGeom>
          <a:noFill/>
          <a:ln w="12700">
            <a:noFill/>
            <a:miter lim="800000"/>
            <a:headEnd/>
            <a:tailEnd/>
          </a:ln>
        </p:spPr>
        <p:txBody>
          <a:bodyPr wrap="none">
            <a:spAutoFit/>
          </a:bodyPr>
          <a:lstStyle/>
          <a:p>
            <a:pPr algn="ctr" eaLnBrk="0" hangingPunct="0">
              <a:spcBef>
                <a:spcPct val="50000"/>
              </a:spcBef>
            </a:pPr>
            <a:r>
              <a:rPr lang="en-US" sz="1800" b="1">
                <a:solidFill>
                  <a:srgbClr val="0000FF"/>
                </a:solidFill>
              </a:rPr>
              <a:t>B</a:t>
            </a:r>
            <a:endParaRPr lang="en-US" sz="1800" b="1" baseline="-25000">
              <a:solidFill>
                <a:srgbClr val="0000FF"/>
              </a:solidFill>
            </a:endParaRPr>
          </a:p>
        </p:txBody>
      </p:sp>
      <p:sp>
        <p:nvSpPr>
          <p:cNvPr id="17463" name="Text Box 87"/>
          <p:cNvSpPr txBox="1">
            <a:spLocks noChangeArrowheads="1"/>
          </p:cNvSpPr>
          <p:nvPr/>
        </p:nvSpPr>
        <p:spPr bwMode="auto">
          <a:xfrm>
            <a:off x="3232150" y="1897063"/>
            <a:ext cx="352425" cy="369887"/>
          </a:xfrm>
          <a:prstGeom prst="rect">
            <a:avLst/>
          </a:prstGeom>
          <a:noFill/>
          <a:ln w="12700">
            <a:noFill/>
            <a:miter lim="800000"/>
            <a:headEnd/>
            <a:tailEnd/>
          </a:ln>
        </p:spPr>
        <p:txBody>
          <a:bodyPr wrap="none">
            <a:spAutoFit/>
          </a:bodyPr>
          <a:lstStyle/>
          <a:p>
            <a:pPr algn="ctr" eaLnBrk="0" hangingPunct="0">
              <a:spcBef>
                <a:spcPct val="50000"/>
              </a:spcBef>
            </a:pPr>
            <a:r>
              <a:rPr lang="en-US" sz="1800" b="1">
                <a:solidFill>
                  <a:srgbClr val="FF0000"/>
                </a:solidFill>
              </a:rPr>
              <a:t>A</a:t>
            </a:r>
            <a:endParaRPr lang="en-US" sz="1800" b="1" baseline="-25000">
              <a:solidFill>
                <a:srgbClr val="FF0000"/>
              </a:solidFill>
            </a:endParaRPr>
          </a:p>
        </p:txBody>
      </p:sp>
      <p:sp>
        <p:nvSpPr>
          <p:cNvPr id="17464" name="Oval 92"/>
          <p:cNvSpPr>
            <a:spLocks noChangeArrowheads="1"/>
          </p:cNvSpPr>
          <p:nvPr/>
        </p:nvSpPr>
        <p:spPr bwMode="auto">
          <a:xfrm>
            <a:off x="5067300" y="2944813"/>
            <a:ext cx="203200" cy="203200"/>
          </a:xfrm>
          <a:prstGeom prst="ellipse">
            <a:avLst/>
          </a:prstGeom>
          <a:pattFill prst="dkDnDiag">
            <a:fgClr>
              <a:srgbClr val="FF0000"/>
            </a:fgClr>
            <a:bgClr>
              <a:srgbClr val="FFFFFF"/>
            </a:bgClr>
          </a:pattFill>
          <a:ln w="25400">
            <a:solidFill>
              <a:srgbClr val="FF0000"/>
            </a:solidFill>
            <a:round/>
            <a:headEnd/>
            <a:tailEnd/>
          </a:ln>
        </p:spPr>
        <p:txBody>
          <a:bodyPr wrap="none" anchor="ctr">
            <a:spAutoFit/>
          </a:bodyPr>
          <a:lstStyle/>
          <a:p>
            <a:pPr eaLnBrk="0" hangingPunct="0"/>
            <a:endParaRPr lang="en-US"/>
          </a:p>
        </p:txBody>
      </p:sp>
      <p:sp>
        <p:nvSpPr>
          <p:cNvPr id="17465" name="AutoShape 93" descr="Dark downward diagonal"/>
          <p:cNvSpPr>
            <a:spLocks noChangeArrowheads="1"/>
          </p:cNvSpPr>
          <p:nvPr/>
        </p:nvSpPr>
        <p:spPr bwMode="auto">
          <a:xfrm>
            <a:off x="6127750" y="2955925"/>
            <a:ext cx="177800" cy="177800"/>
          </a:xfrm>
          <a:prstGeom prst="rtTriangle">
            <a:avLst/>
          </a:prstGeom>
          <a:pattFill prst="dkDnDiag">
            <a:fgClr>
              <a:srgbClr val="FF0000"/>
            </a:fgClr>
            <a:bgClr>
              <a:srgbClr val="FFFFFF"/>
            </a:bgClr>
          </a:pattFill>
          <a:ln w="25400">
            <a:solidFill>
              <a:srgbClr val="FF0000"/>
            </a:solidFill>
            <a:miter lim="800000"/>
            <a:headEnd/>
            <a:tailEnd/>
          </a:ln>
        </p:spPr>
        <p:txBody>
          <a:bodyPr anchor="ctr">
            <a:spAutoFit/>
          </a:bodyPr>
          <a:lstStyle/>
          <a:p>
            <a:pPr eaLnBrk="0" hangingPunct="0"/>
            <a:endParaRPr lang="en-US"/>
          </a:p>
        </p:txBody>
      </p:sp>
      <p:sp>
        <p:nvSpPr>
          <p:cNvPr id="17466" name="Rectangle 95"/>
          <p:cNvSpPr>
            <a:spLocks noChangeArrowheads="1"/>
          </p:cNvSpPr>
          <p:nvPr/>
        </p:nvSpPr>
        <p:spPr bwMode="auto">
          <a:xfrm>
            <a:off x="2871788" y="1320800"/>
            <a:ext cx="857250"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Precursors</a:t>
            </a:r>
            <a:endParaRPr lang="en-US" sz="1800"/>
          </a:p>
        </p:txBody>
      </p:sp>
      <p:sp>
        <p:nvSpPr>
          <p:cNvPr id="17467" name="Line 96"/>
          <p:cNvSpPr>
            <a:spLocks noChangeShapeType="1"/>
          </p:cNvSpPr>
          <p:nvPr/>
        </p:nvSpPr>
        <p:spPr bwMode="auto">
          <a:xfrm>
            <a:off x="3328988" y="1504950"/>
            <a:ext cx="60325" cy="236538"/>
          </a:xfrm>
          <a:prstGeom prst="line">
            <a:avLst/>
          </a:prstGeom>
          <a:noFill/>
          <a:ln w="19050">
            <a:solidFill>
              <a:srgbClr val="0000CC"/>
            </a:solidFill>
            <a:round/>
            <a:headEnd/>
            <a:tailEnd/>
          </a:ln>
        </p:spPr>
        <p:txBody>
          <a:bodyPr/>
          <a:lstStyle/>
          <a:p>
            <a:endParaRPr lang="en-US"/>
          </a:p>
        </p:txBody>
      </p:sp>
      <p:sp>
        <p:nvSpPr>
          <p:cNvPr id="17468" name="Line 97"/>
          <p:cNvSpPr>
            <a:spLocks noChangeShapeType="1"/>
          </p:cNvSpPr>
          <p:nvPr/>
        </p:nvSpPr>
        <p:spPr bwMode="auto">
          <a:xfrm>
            <a:off x="3362325" y="1506538"/>
            <a:ext cx="560388" cy="236537"/>
          </a:xfrm>
          <a:prstGeom prst="line">
            <a:avLst/>
          </a:prstGeom>
          <a:noFill/>
          <a:ln w="19050">
            <a:solidFill>
              <a:srgbClr val="0000CC"/>
            </a:solidFill>
            <a:round/>
            <a:headEnd/>
            <a:tailEnd/>
          </a:ln>
        </p:spPr>
        <p:txBody>
          <a:bodyPr/>
          <a:lstStyle/>
          <a:p>
            <a:endParaRPr lang="en-US"/>
          </a:p>
        </p:txBody>
      </p:sp>
      <p:sp>
        <p:nvSpPr>
          <p:cNvPr id="17469" name="Rectangle 26"/>
          <p:cNvSpPr>
            <a:spLocks noChangeArrowheads="1"/>
          </p:cNvSpPr>
          <p:nvPr/>
        </p:nvSpPr>
        <p:spPr bwMode="auto">
          <a:xfrm>
            <a:off x="2895600" y="5181600"/>
            <a:ext cx="3140075" cy="701675"/>
          </a:xfrm>
          <a:prstGeom prst="rect">
            <a:avLst/>
          </a:prstGeom>
          <a:noFill/>
          <a:ln w="9525">
            <a:noFill/>
            <a:miter lim="800000"/>
            <a:headEnd/>
            <a:tailEnd/>
          </a:ln>
        </p:spPr>
        <p:txBody>
          <a:bodyPr wrap="none">
            <a:spAutoFit/>
          </a:bodyPr>
          <a:lstStyle/>
          <a:p>
            <a:pPr eaLnBrk="0" hangingPunct="0">
              <a:spcBef>
                <a:spcPct val="10000"/>
              </a:spcBef>
              <a:spcAft>
                <a:spcPct val="10000"/>
              </a:spcAft>
              <a:buClr>
                <a:schemeClr val="tx2"/>
              </a:buClr>
              <a:buFont typeface="Wingdings" pitchFamily="2" charset="2"/>
              <a:buChar char="n"/>
            </a:pPr>
            <a:r>
              <a:rPr lang="en-US" sz="1800"/>
              <a:t> Equipment is simple</a:t>
            </a:r>
          </a:p>
          <a:p>
            <a:pPr eaLnBrk="0" hangingPunct="0">
              <a:spcBef>
                <a:spcPct val="10000"/>
              </a:spcBef>
              <a:spcAft>
                <a:spcPct val="10000"/>
              </a:spcAft>
              <a:buClr>
                <a:schemeClr val="tx2"/>
              </a:buClr>
              <a:buFont typeface="Wingdings" pitchFamily="2" charset="2"/>
              <a:buChar char="n"/>
            </a:pPr>
            <a:r>
              <a:rPr lang="en-US" sz="1800"/>
              <a:t> Scale up is straightforward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CP_1856"/>
          <p:cNvPicPr>
            <a:picLocks noChangeAspect="1" noChangeArrowheads="1"/>
          </p:cNvPicPr>
          <p:nvPr/>
        </p:nvPicPr>
        <p:blipFill>
          <a:blip r:embed="rId3"/>
          <a:srcRect/>
          <a:stretch>
            <a:fillRect/>
          </a:stretch>
        </p:blipFill>
        <p:spPr bwMode="auto">
          <a:xfrm>
            <a:off x="708025" y="838200"/>
            <a:ext cx="3711575" cy="2586038"/>
          </a:xfrm>
          <a:prstGeom prst="rect">
            <a:avLst/>
          </a:prstGeom>
          <a:noFill/>
          <a:ln w="9525">
            <a:noFill/>
            <a:miter lim="800000"/>
            <a:headEnd/>
            <a:tailEnd/>
          </a:ln>
        </p:spPr>
      </p:pic>
      <p:sp>
        <p:nvSpPr>
          <p:cNvPr id="18435" name="Rectangle 3"/>
          <p:cNvSpPr>
            <a:spLocks noChangeArrowheads="1"/>
          </p:cNvSpPr>
          <p:nvPr/>
        </p:nvSpPr>
        <p:spPr bwMode="auto">
          <a:xfrm>
            <a:off x="152400" y="338138"/>
            <a:ext cx="5145088" cy="347662"/>
          </a:xfrm>
          <a:prstGeom prst="rect">
            <a:avLst/>
          </a:prstGeom>
          <a:noFill/>
          <a:ln w="9525">
            <a:noFill/>
            <a:miter lim="800000"/>
            <a:headEnd/>
            <a:tailEnd/>
          </a:ln>
        </p:spPr>
        <p:txBody>
          <a:bodyPr tIns="0" anchor="b">
            <a:spAutoFit/>
          </a:bodyPr>
          <a:lstStyle/>
          <a:p>
            <a:pPr eaLnBrk="0" hangingPunct="0">
              <a:lnSpc>
                <a:spcPct val="90000"/>
              </a:lnSpc>
            </a:pPr>
            <a:r>
              <a:rPr lang="en-US" sz="2200" b="1" i="1">
                <a:solidFill>
                  <a:srgbClr val="0071BC"/>
                </a:solidFill>
              </a:rPr>
              <a:t>ALD Viscous Flow Reactors at ANL</a:t>
            </a:r>
          </a:p>
        </p:txBody>
      </p:sp>
      <p:pic>
        <p:nvPicPr>
          <p:cNvPr id="18436" name="Picture 7" descr="IMG_3072"/>
          <p:cNvPicPr>
            <a:picLocks noChangeAspect="1" noChangeArrowheads="1"/>
          </p:cNvPicPr>
          <p:nvPr/>
        </p:nvPicPr>
        <p:blipFill>
          <a:blip r:embed="rId4"/>
          <a:srcRect/>
          <a:stretch>
            <a:fillRect/>
          </a:stretch>
        </p:blipFill>
        <p:spPr bwMode="auto">
          <a:xfrm>
            <a:off x="4772025" y="838200"/>
            <a:ext cx="3446463" cy="2584450"/>
          </a:xfrm>
          <a:prstGeom prst="rect">
            <a:avLst/>
          </a:prstGeom>
          <a:noFill/>
          <a:ln w="9525">
            <a:noFill/>
            <a:miter lim="800000"/>
            <a:headEnd/>
            <a:tailEnd/>
          </a:ln>
        </p:spPr>
      </p:pic>
      <p:sp>
        <p:nvSpPr>
          <p:cNvPr id="18437" name="Text Box 10"/>
          <p:cNvSpPr txBox="1">
            <a:spLocks noChangeArrowheads="1"/>
          </p:cNvSpPr>
          <p:nvPr/>
        </p:nvSpPr>
        <p:spPr bwMode="auto">
          <a:xfrm>
            <a:off x="1600200" y="3532188"/>
            <a:ext cx="6296025" cy="2563812"/>
          </a:xfrm>
          <a:prstGeom prst="rect">
            <a:avLst/>
          </a:prstGeom>
          <a:noFill/>
          <a:ln w="9525">
            <a:noFill/>
            <a:miter lim="800000"/>
            <a:headEnd/>
            <a:tailEnd/>
          </a:ln>
        </p:spPr>
        <p:txBody>
          <a:bodyPr wrap="none">
            <a:spAutoFit/>
          </a:bodyPr>
          <a:lstStyle/>
          <a:p>
            <a:pPr eaLnBrk="0" hangingPunct="0">
              <a:buClr>
                <a:srgbClr val="0000FF"/>
              </a:buClr>
              <a:buFontTx/>
              <a:buChar char="•"/>
            </a:pPr>
            <a:r>
              <a:rPr lang="en-US" sz="1800"/>
              <a:t> 10 chemical precursor channels</a:t>
            </a:r>
          </a:p>
          <a:p>
            <a:pPr lvl="1" eaLnBrk="0" hangingPunct="0">
              <a:buClr>
                <a:srgbClr val="0000FF"/>
              </a:buClr>
              <a:buFont typeface="Arial Unicode MS" pitchFamily="34" charset="-128"/>
              <a:buChar char="-"/>
            </a:pPr>
            <a:r>
              <a:rPr lang="en-US" sz="1800"/>
              <a:t> gas, liquid, or solid</a:t>
            </a:r>
          </a:p>
          <a:p>
            <a:pPr lvl="1" eaLnBrk="0" hangingPunct="0">
              <a:buClr>
                <a:srgbClr val="0000FF"/>
              </a:buClr>
              <a:buFont typeface="Arial Unicode MS" pitchFamily="34" charset="-128"/>
              <a:buChar char="-"/>
            </a:pPr>
            <a:r>
              <a:rPr lang="en-US" sz="1800"/>
              <a:t> precursor temperature to 300°C</a:t>
            </a:r>
          </a:p>
          <a:p>
            <a:pPr lvl="1" eaLnBrk="0" hangingPunct="0">
              <a:buClr>
                <a:srgbClr val="0000FF"/>
              </a:buClr>
              <a:buFont typeface="Arial Unicode MS" pitchFamily="34" charset="-128"/>
              <a:buChar char="-"/>
            </a:pPr>
            <a:r>
              <a:rPr lang="en-US" sz="1800"/>
              <a:t> ozone generator</a:t>
            </a:r>
          </a:p>
          <a:p>
            <a:pPr eaLnBrk="0" hangingPunct="0">
              <a:buClr>
                <a:srgbClr val="0000FF"/>
              </a:buClr>
              <a:buFontTx/>
              <a:buChar char="•"/>
            </a:pPr>
            <a:r>
              <a:rPr lang="en-US" sz="1800"/>
              <a:t> Reaction temperature to 500°C (1000°C)</a:t>
            </a:r>
          </a:p>
          <a:p>
            <a:pPr eaLnBrk="0" hangingPunct="0">
              <a:buClr>
                <a:srgbClr val="0000FF"/>
              </a:buClr>
              <a:buFontTx/>
              <a:buChar char="•"/>
            </a:pPr>
            <a:r>
              <a:rPr lang="en-US" sz="1800"/>
              <a:t> In-situ measurements</a:t>
            </a:r>
          </a:p>
          <a:p>
            <a:pPr lvl="1" eaLnBrk="0" hangingPunct="0">
              <a:buClr>
                <a:srgbClr val="0000FF"/>
              </a:buClr>
              <a:buFont typeface="Arial Unicode MS" pitchFamily="34" charset="-128"/>
              <a:buChar char="-"/>
            </a:pPr>
            <a:r>
              <a:rPr lang="en-US" sz="1800"/>
              <a:t> thickness (quartz microbalance)</a:t>
            </a:r>
          </a:p>
          <a:p>
            <a:pPr lvl="1" eaLnBrk="0" hangingPunct="0">
              <a:buClr>
                <a:srgbClr val="0000FF"/>
              </a:buClr>
              <a:buFont typeface="Arial Unicode MS" pitchFamily="34" charset="-128"/>
              <a:buChar char="-"/>
            </a:pPr>
            <a:r>
              <a:rPr lang="en-US" sz="1800"/>
              <a:t> gas analysis (mass spectrometer)</a:t>
            </a:r>
          </a:p>
          <a:p>
            <a:pPr eaLnBrk="0" hangingPunct="0">
              <a:buClr>
                <a:srgbClr val="0000FF"/>
              </a:buClr>
              <a:buFontTx/>
              <a:buChar char="•"/>
            </a:pPr>
            <a:r>
              <a:rPr lang="en-US" sz="1800"/>
              <a:t> Coat flat substrates (Si), porous membranes, powders, 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0"/>
          </p:nvPr>
        </p:nvSpPr>
        <p:spPr/>
        <p:txBody>
          <a:bodyPr/>
          <a:lstStyle/>
          <a:p>
            <a:fld id="{2B696C9B-7CE3-4AE1-8C8B-36CFD54673BF}" type="slidenum">
              <a:rPr lang="en-US"/>
              <a:pPr/>
              <a:t>12</a:t>
            </a:fld>
            <a:endParaRPr lang="en-US"/>
          </a:p>
        </p:txBody>
      </p:sp>
      <p:sp>
        <p:nvSpPr>
          <p:cNvPr id="171010" name="Rectangle 2"/>
          <p:cNvSpPr>
            <a:spLocks noGrp="1" noChangeArrowheads="1"/>
          </p:cNvSpPr>
          <p:nvPr>
            <p:ph type="title"/>
          </p:nvPr>
        </p:nvSpPr>
        <p:spPr/>
        <p:txBody>
          <a:bodyPr/>
          <a:lstStyle/>
          <a:p>
            <a:r>
              <a:rPr lang="en-US"/>
              <a:t>Anodic Aluminum Oxide  Membrane Properties</a:t>
            </a:r>
          </a:p>
        </p:txBody>
      </p:sp>
      <p:sp>
        <p:nvSpPr>
          <p:cNvPr id="171018" name="Rectangle 10"/>
          <p:cNvSpPr>
            <a:spLocks noGrp="1" noChangeArrowheads="1"/>
          </p:cNvSpPr>
          <p:nvPr>
            <p:ph type="body" sz="half" idx="1"/>
          </p:nvPr>
        </p:nvSpPr>
        <p:spPr>
          <a:xfrm>
            <a:off x="3703638" y="533401"/>
            <a:ext cx="5132387" cy="1828800"/>
          </a:xfrm>
          <a:noFill/>
          <a:ln/>
        </p:spPr>
        <p:txBody>
          <a:bodyPr/>
          <a:lstStyle/>
          <a:p>
            <a:pPr>
              <a:buFont typeface="Wingdings" pitchFamily="2" charset="2"/>
              <a:buNone/>
            </a:pPr>
            <a:r>
              <a:rPr lang="en-US" sz="1600" b="1" dirty="0" smtClean="0"/>
              <a:t>High Surface area substrates for increased absorption</a:t>
            </a:r>
          </a:p>
          <a:p>
            <a:pPr>
              <a:buFont typeface="Wingdings" pitchFamily="2" charset="2"/>
              <a:buNone/>
            </a:pPr>
            <a:endParaRPr lang="en-US" sz="1600" b="1" dirty="0" smtClean="0"/>
          </a:p>
          <a:p>
            <a:pPr>
              <a:buFont typeface="Wingdings" pitchFamily="2" charset="2"/>
              <a:buNone/>
            </a:pPr>
            <a:r>
              <a:rPr lang="en-US" sz="1600" u="sng" dirty="0" smtClean="0"/>
              <a:t>Typical </a:t>
            </a:r>
            <a:r>
              <a:rPr lang="en-US" sz="1600" u="sng" dirty="0"/>
              <a:t>membrane properties</a:t>
            </a:r>
          </a:p>
          <a:p>
            <a:r>
              <a:rPr lang="en-US" sz="1600" dirty="0"/>
              <a:t>Membrane thickness = 75 </a:t>
            </a:r>
            <a:r>
              <a:rPr lang="en-US" sz="1600" dirty="0">
                <a:latin typeface="Symbol" pitchFamily="18" charset="2"/>
              </a:rPr>
              <a:t>m</a:t>
            </a:r>
            <a:r>
              <a:rPr lang="en-US" sz="1600" dirty="0"/>
              <a:t>m</a:t>
            </a:r>
          </a:p>
          <a:p>
            <a:r>
              <a:rPr lang="en-US" sz="1600" dirty="0"/>
              <a:t>Conductance ~ 0.2 </a:t>
            </a:r>
            <a:r>
              <a:rPr lang="en-US" sz="1600" dirty="0" err="1"/>
              <a:t>sccm</a:t>
            </a:r>
            <a:r>
              <a:rPr lang="en-US" sz="1600" dirty="0"/>
              <a:t>/</a:t>
            </a:r>
            <a:r>
              <a:rPr lang="en-US" sz="1600" dirty="0" err="1"/>
              <a:t>torr</a:t>
            </a:r>
            <a:r>
              <a:rPr lang="en-US" sz="1600" dirty="0"/>
              <a:t> (N</a:t>
            </a:r>
            <a:r>
              <a:rPr lang="en-US" sz="1600" baseline="-25000" dirty="0"/>
              <a:t>2</a:t>
            </a:r>
            <a:r>
              <a:rPr lang="en-US" sz="1600" dirty="0"/>
              <a:t> @ 1 </a:t>
            </a:r>
            <a:r>
              <a:rPr lang="en-US" sz="1600" dirty="0" err="1"/>
              <a:t>atm</a:t>
            </a:r>
            <a:r>
              <a:rPr lang="en-US" sz="1600" dirty="0"/>
              <a:t>)</a:t>
            </a:r>
          </a:p>
          <a:p>
            <a:r>
              <a:rPr lang="en-US" sz="1600" dirty="0"/>
              <a:t>Surface area of a single membrane ~ 0.05 m</a:t>
            </a:r>
            <a:r>
              <a:rPr lang="en-US" sz="1600" baseline="30000" dirty="0"/>
              <a:t>2</a:t>
            </a:r>
          </a:p>
        </p:txBody>
      </p:sp>
      <p:pic>
        <p:nvPicPr>
          <p:cNvPr id="171011" name="Picture 3"/>
          <p:cNvPicPr>
            <a:picLocks noChangeAspect="1" noChangeArrowheads="1"/>
          </p:cNvPicPr>
          <p:nvPr/>
        </p:nvPicPr>
        <p:blipFill>
          <a:blip r:embed="rId3"/>
          <a:srcRect/>
          <a:stretch>
            <a:fillRect/>
          </a:stretch>
        </p:blipFill>
        <p:spPr bwMode="auto">
          <a:xfrm>
            <a:off x="492125" y="890588"/>
            <a:ext cx="2403475" cy="2314575"/>
          </a:xfrm>
          <a:prstGeom prst="rect">
            <a:avLst/>
          </a:prstGeom>
          <a:noFill/>
          <a:ln w="9525">
            <a:noFill/>
            <a:miter lim="800000"/>
            <a:headEnd/>
            <a:tailEnd/>
          </a:ln>
          <a:effectLst/>
        </p:spPr>
      </p:pic>
      <p:pic>
        <p:nvPicPr>
          <p:cNvPr id="171012" name="Picture 4" descr="JL242d_e10"/>
          <p:cNvPicPr>
            <a:picLocks noChangeAspect="1" noChangeArrowheads="1"/>
          </p:cNvPicPr>
          <p:nvPr/>
        </p:nvPicPr>
        <p:blipFill>
          <a:blip r:embed="rId4"/>
          <a:srcRect/>
          <a:stretch>
            <a:fillRect/>
          </a:stretch>
        </p:blipFill>
        <p:spPr bwMode="auto">
          <a:xfrm>
            <a:off x="141288" y="3524250"/>
            <a:ext cx="3071812" cy="2303463"/>
          </a:xfrm>
          <a:prstGeom prst="rect">
            <a:avLst/>
          </a:prstGeom>
          <a:noFill/>
        </p:spPr>
      </p:pic>
      <p:sp>
        <p:nvSpPr>
          <p:cNvPr id="171013" name="Rectangle 5"/>
          <p:cNvSpPr>
            <a:spLocks noChangeArrowheads="1"/>
          </p:cNvSpPr>
          <p:nvPr/>
        </p:nvSpPr>
        <p:spPr bwMode="auto">
          <a:xfrm>
            <a:off x="1527175" y="1939925"/>
            <a:ext cx="225425" cy="225425"/>
          </a:xfrm>
          <a:prstGeom prst="rect">
            <a:avLst/>
          </a:prstGeom>
          <a:noFill/>
          <a:ln w="15875">
            <a:solidFill>
              <a:schemeClr val="tx1"/>
            </a:solidFill>
            <a:miter lim="800000"/>
            <a:headEnd/>
            <a:tailEnd/>
          </a:ln>
          <a:effectLst/>
        </p:spPr>
        <p:txBody>
          <a:bodyPr wrap="none" anchor="ctr"/>
          <a:lstStyle/>
          <a:p>
            <a:endParaRPr lang="en-US"/>
          </a:p>
        </p:txBody>
      </p:sp>
      <p:sp>
        <p:nvSpPr>
          <p:cNvPr id="171014" name="Line 6"/>
          <p:cNvSpPr>
            <a:spLocks noChangeShapeType="1"/>
          </p:cNvSpPr>
          <p:nvPr/>
        </p:nvSpPr>
        <p:spPr bwMode="auto">
          <a:xfrm flipV="1">
            <a:off x="147638" y="1930400"/>
            <a:ext cx="1392237" cy="1598613"/>
          </a:xfrm>
          <a:prstGeom prst="line">
            <a:avLst/>
          </a:prstGeom>
          <a:noFill/>
          <a:ln w="9525">
            <a:solidFill>
              <a:schemeClr val="tx1"/>
            </a:solidFill>
            <a:round/>
            <a:headEnd/>
            <a:tailEnd/>
          </a:ln>
          <a:effectLst/>
        </p:spPr>
        <p:txBody>
          <a:bodyPr/>
          <a:lstStyle/>
          <a:p>
            <a:endParaRPr lang="en-US"/>
          </a:p>
        </p:txBody>
      </p:sp>
      <p:sp>
        <p:nvSpPr>
          <p:cNvPr id="171015" name="Line 7"/>
          <p:cNvSpPr>
            <a:spLocks noChangeShapeType="1"/>
          </p:cNvSpPr>
          <p:nvPr/>
        </p:nvSpPr>
        <p:spPr bwMode="auto">
          <a:xfrm>
            <a:off x="1728788" y="1928813"/>
            <a:ext cx="1490662" cy="1622425"/>
          </a:xfrm>
          <a:prstGeom prst="line">
            <a:avLst/>
          </a:prstGeom>
          <a:noFill/>
          <a:ln w="9525">
            <a:solidFill>
              <a:schemeClr val="tx1"/>
            </a:solidFill>
            <a:round/>
            <a:headEnd/>
            <a:tailEnd/>
          </a:ln>
          <a:effectLst/>
        </p:spPr>
        <p:txBody>
          <a:bodyPr/>
          <a:lstStyle/>
          <a:p>
            <a:endParaRPr lang="en-US"/>
          </a:p>
        </p:txBody>
      </p:sp>
      <p:pic>
        <p:nvPicPr>
          <p:cNvPr id="171016" name="Picture 8"/>
          <p:cNvPicPr>
            <a:picLocks noChangeAspect="1" noChangeArrowheads="1"/>
          </p:cNvPicPr>
          <p:nvPr/>
        </p:nvPicPr>
        <p:blipFill>
          <a:blip r:embed="rId5"/>
          <a:srcRect/>
          <a:stretch>
            <a:fillRect/>
          </a:stretch>
        </p:blipFill>
        <p:spPr bwMode="auto">
          <a:xfrm>
            <a:off x="3335338" y="2311400"/>
            <a:ext cx="5732462" cy="3919538"/>
          </a:xfrm>
          <a:prstGeom prst="rect">
            <a:avLst/>
          </a:prstGeom>
          <a:solidFill>
            <a:schemeClr val="bg1"/>
          </a:solidFill>
          <a:ln w="9525">
            <a:noFill/>
            <a:miter lim="800000"/>
            <a:headEnd/>
            <a:tailEnd/>
          </a:ln>
          <a:effectLst/>
        </p:spPr>
      </p:pic>
      <p:sp>
        <p:nvSpPr>
          <p:cNvPr id="171017" name="Text Box 9"/>
          <p:cNvSpPr txBox="1">
            <a:spLocks noChangeArrowheads="1"/>
          </p:cNvSpPr>
          <p:nvPr/>
        </p:nvSpPr>
        <p:spPr bwMode="auto">
          <a:xfrm>
            <a:off x="3810000" y="2652712"/>
            <a:ext cx="3252814" cy="523220"/>
          </a:xfrm>
          <a:prstGeom prst="rect">
            <a:avLst/>
          </a:prstGeom>
          <a:noFill/>
          <a:ln w="9525">
            <a:noFill/>
            <a:miter lim="800000"/>
            <a:headEnd/>
            <a:tailEnd/>
          </a:ln>
          <a:effectLst/>
        </p:spPr>
        <p:txBody>
          <a:bodyPr wrap="none">
            <a:spAutoFit/>
          </a:bodyPr>
          <a:lstStyle/>
          <a:p>
            <a:pPr eaLnBrk="1" hangingPunct="1"/>
            <a:r>
              <a:rPr lang="en-US" sz="1400" b="1" dirty="0">
                <a:latin typeface="Comic Sans MS" pitchFamily="66" charset="0"/>
              </a:rPr>
              <a:t>Histogram of particle diameters</a:t>
            </a:r>
          </a:p>
          <a:p>
            <a:pPr eaLnBrk="1" hangingPunct="1"/>
            <a:r>
              <a:rPr lang="en-US" sz="1400" b="1" dirty="0">
                <a:latin typeface="Comic Sans MS" pitchFamily="66" charset="0"/>
              </a:rPr>
              <a:t>obtained by image particle analysis</a:t>
            </a:r>
          </a:p>
        </p:txBody>
      </p:sp>
      <p:sp>
        <p:nvSpPr>
          <p:cNvPr id="171025" name="Text Box 17"/>
          <p:cNvSpPr txBox="1">
            <a:spLocks noChangeArrowheads="1"/>
          </p:cNvSpPr>
          <p:nvPr/>
        </p:nvSpPr>
        <p:spPr bwMode="auto">
          <a:xfrm>
            <a:off x="3810000" y="3276600"/>
            <a:ext cx="2683748" cy="738664"/>
          </a:xfrm>
          <a:prstGeom prst="rect">
            <a:avLst/>
          </a:prstGeom>
          <a:noFill/>
          <a:ln w="9525" algn="ctr">
            <a:noFill/>
            <a:miter lim="800000"/>
            <a:headEnd/>
            <a:tailEnd/>
          </a:ln>
          <a:effectLst/>
        </p:spPr>
        <p:txBody>
          <a:bodyPr wrap="none">
            <a:spAutoFit/>
          </a:bodyPr>
          <a:lstStyle/>
          <a:p>
            <a:r>
              <a:rPr lang="en-US" sz="1400" b="1" dirty="0">
                <a:latin typeface="Comic Sans MS" pitchFamily="66" charset="0"/>
              </a:rPr>
              <a:t>Pore Density 154 pores/mm</a:t>
            </a:r>
            <a:r>
              <a:rPr lang="en-US" sz="1400" b="1" baseline="30000" dirty="0">
                <a:latin typeface="Comic Sans MS" pitchFamily="66" charset="0"/>
              </a:rPr>
              <a:t>2</a:t>
            </a:r>
          </a:p>
          <a:p>
            <a:r>
              <a:rPr lang="en-US" sz="1400" b="1" dirty="0">
                <a:latin typeface="Comic Sans MS" pitchFamily="66" charset="0"/>
              </a:rPr>
              <a:t>FWHM 3.8 nm</a:t>
            </a:r>
          </a:p>
          <a:p>
            <a:r>
              <a:rPr lang="en-US" sz="1400" b="1" dirty="0">
                <a:latin typeface="Comic Sans MS" pitchFamily="66" charset="0"/>
              </a:rPr>
              <a:t>Mean dia. 56 nm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685800" y="1371600"/>
            <a:ext cx="7772400" cy="4114800"/>
          </a:xfrm>
        </p:spPr>
        <p:txBody>
          <a:bodyPr/>
          <a:lstStyle/>
          <a:p>
            <a:pPr eaLnBrk="1" hangingPunct="1"/>
            <a:r>
              <a:rPr lang="en-US" sz="2400" smtClean="0">
                <a:latin typeface="Arial" pitchFamily="34" charset="0"/>
                <a:ea typeface="ＭＳ Ｐゴシック" pitchFamily="34" charset="-128"/>
              </a:rPr>
              <a:t>Conformal deposition of a wide variety of metals and metal oxides</a:t>
            </a:r>
          </a:p>
          <a:p>
            <a:pPr eaLnBrk="1" hangingPunct="1"/>
            <a:r>
              <a:rPr lang="en-US" sz="2400" smtClean="0">
                <a:latin typeface="Arial" pitchFamily="34" charset="0"/>
                <a:ea typeface="ＭＳ Ｐゴシック" pitchFamily="34" charset="-128"/>
              </a:rPr>
              <a:t>Extraordinary control over layer thickness</a:t>
            </a:r>
            <a:endParaRPr lang="en-US" sz="2000" smtClean="0">
              <a:latin typeface="Arial" pitchFamily="34" charset="0"/>
              <a:ea typeface="ＭＳ Ｐゴシック" pitchFamily="34" charset="-128"/>
            </a:endParaRPr>
          </a:p>
          <a:p>
            <a:pPr eaLnBrk="1" hangingPunct="1">
              <a:buFontTx/>
              <a:buNone/>
            </a:pPr>
            <a:endParaRPr lang="en-US" sz="2000" smtClean="0">
              <a:latin typeface="Arial" pitchFamily="34" charset="0"/>
              <a:ea typeface="ＭＳ Ｐゴシック" pitchFamily="34" charset="-128"/>
            </a:endParaRPr>
          </a:p>
        </p:txBody>
      </p:sp>
      <p:sp>
        <p:nvSpPr>
          <p:cNvPr id="52227" name="Rectangle 4"/>
          <p:cNvSpPr>
            <a:spLocks noGrp="1" noChangeArrowheads="1"/>
          </p:cNvSpPr>
          <p:nvPr>
            <p:ph type="title"/>
          </p:nvPr>
        </p:nvSpPr>
        <p:spPr>
          <a:noFill/>
        </p:spPr>
        <p:txBody>
          <a:bodyPr/>
          <a:lstStyle/>
          <a:p>
            <a:pPr eaLnBrk="1" hangingPunct="1"/>
            <a:r>
              <a:rPr lang="en-US" sz="3600" smtClean="0">
                <a:solidFill>
                  <a:srgbClr val="0000FF"/>
                </a:solidFill>
                <a:latin typeface="Arial" pitchFamily="34" charset="0"/>
                <a:ea typeface="ＭＳ Ｐゴシック" pitchFamily="34" charset="-128"/>
              </a:rPr>
              <a:t>Combining AAO and ALD</a:t>
            </a:r>
            <a:endParaRPr lang="en-US" sz="3600" smtClean="0">
              <a:latin typeface="Arial" pitchFamily="34" charset="0"/>
              <a:ea typeface="ＭＳ Ｐゴシック" pitchFamily="34" charset="-128"/>
            </a:endParaRPr>
          </a:p>
        </p:txBody>
      </p:sp>
      <p:pic>
        <p:nvPicPr>
          <p:cNvPr id="52228" name="Picture 5" descr="080105 aldanodisc7tr adj"/>
          <p:cNvPicPr>
            <a:picLocks noChangeAspect="1" noChangeArrowheads="1"/>
          </p:cNvPicPr>
          <p:nvPr/>
        </p:nvPicPr>
        <p:blipFill>
          <a:blip r:embed="rId2"/>
          <a:srcRect/>
          <a:stretch>
            <a:fillRect/>
          </a:stretch>
        </p:blipFill>
        <p:spPr bwMode="auto">
          <a:xfrm>
            <a:off x="4800600" y="2895600"/>
            <a:ext cx="3886200" cy="3108325"/>
          </a:xfrm>
          <a:prstGeom prst="rect">
            <a:avLst/>
          </a:prstGeom>
          <a:noFill/>
          <a:ln w="9525">
            <a:noFill/>
            <a:miter lim="800000"/>
            <a:headEnd/>
            <a:tailEnd/>
          </a:ln>
        </p:spPr>
      </p:pic>
      <p:pic>
        <p:nvPicPr>
          <p:cNvPr id="52229" name="Picture 7" descr="AAO-50nmTiO2_02"/>
          <p:cNvPicPr>
            <a:picLocks noChangeAspect="1" noChangeArrowheads="1"/>
          </p:cNvPicPr>
          <p:nvPr/>
        </p:nvPicPr>
        <p:blipFill>
          <a:blip r:embed="rId3"/>
          <a:srcRect/>
          <a:stretch>
            <a:fillRect/>
          </a:stretch>
        </p:blipFill>
        <p:spPr bwMode="auto">
          <a:xfrm>
            <a:off x="533400" y="2895600"/>
            <a:ext cx="4122738" cy="3090863"/>
          </a:xfrm>
          <a:prstGeom prst="rect">
            <a:avLst/>
          </a:prstGeom>
          <a:noFill/>
          <a:ln w="9525">
            <a:noFill/>
            <a:miter lim="800000"/>
            <a:headEnd/>
            <a:tailEnd/>
          </a:ln>
        </p:spPr>
      </p:pic>
      <p:sp>
        <p:nvSpPr>
          <p:cNvPr id="52230" name="Text Box 8"/>
          <p:cNvSpPr txBox="1">
            <a:spLocks noChangeArrowheads="1"/>
          </p:cNvSpPr>
          <p:nvPr/>
        </p:nvSpPr>
        <p:spPr bwMode="auto">
          <a:xfrm>
            <a:off x="1965325" y="4525963"/>
            <a:ext cx="485775" cy="274637"/>
          </a:xfrm>
          <a:prstGeom prst="rect">
            <a:avLst/>
          </a:prstGeom>
          <a:noFill/>
          <a:ln w="9525">
            <a:noFill/>
            <a:miter lim="800000"/>
            <a:headEnd/>
            <a:tailEnd/>
          </a:ln>
        </p:spPr>
        <p:txBody>
          <a:bodyPr wrap="none">
            <a:spAutoFit/>
          </a:bodyPr>
          <a:lstStyle/>
          <a:p>
            <a:r>
              <a:rPr lang="en-US" sz="1200">
                <a:solidFill>
                  <a:schemeClr val="bg1"/>
                </a:solidFill>
              </a:rPr>
              <a:t>TiO</a:t>
            </a:r>
            <a:r>
              <a:rPr lang="en-US" sz="1200" baseline="-25000">
                <a:solidFill>
                  <a:schemeClr val="bg1"/>
                </a:solidFill>
              </a:rPr>
              <a:t>2</a:t>
            </a:r>
          </a:p>
        </p:txBody>
      </p:sp>
      <p:sp>
        <p:nvSpPr>
          <p:cNvPr id="52231" name="Text Box 9"/>
          <p:cNvSpPr txBox="1">
            <a:spLocks noChangeArrowheads="1"/>
          </p:cNvSpPr>
          <p:nvPr/>
        </p:nvSpPr>
        <p:spPr bwMode="auto">
          <a:xfrm>
            <a:off x="1981200" y="5334000"/>
            <a:ext cx="485775" cy="274638"/>
          </a:xfrm>
          <a:prstGeom prst="rect">
            <a:avLst/>
          </a:prstGeom>
          <a:noFill/>
          <a:ln w="9525">
            <a:noFill/>
            <a:miter lim="800000"/>
            <a:headEnd/>
            <a:tailEnd/>
          </a:ln>
        </p:spPr>
        <p:txBody>
          <a:bodyPr wrap="none">
            <a:spAutoFit/>
          </a:bodyPr>
          <a:lstStyle/>
          <a:p>
            <a:r>
              <a:rPr lang="en-US" sz="1200">
                <a:solidFill>
                  <a:schemeClr val="bg1"/>
                </a:solidFill>
              </a:rPr>
              <a:t>TiO</a:t>
            </a:r>
            <a:r>
              <a:rPr lang="en-US" sz="1200" baseline="-25000">
                <a:solidFill>
                  <a:schemeClr val="bg1"/>
                </a:solidFill>
              </a:rPr>
              <a:t>2</a:t>
            </a:r>
          </a:p>
        </p:txBody>
      </p:sp>
      <p:sp>
        <p:nvSpPr>
          <p:cNvPr id="52232" name="Text Box 10"/>
          <p:cNvSpPr txBox="1">
            <a:spLocks noChangeArrowheads="1"/>
          </p:cNvSpPr>
          <p:nvPr/>
        </p:nvSpPr>
        <p:spPr bwMode="auto">
          <a:xfrm>
            <a:off x="1676400" y="4953000"/>
            <a:ext cx="1203325" cy="274638"/>
          </a:xfrm>
          <a:prstGeom prst="rect">
            <a:avLst/>
          </a:prstGeom>
          <a:noFill/>
          <a:ln w="9525">
            <a:noFill/>
            <a:miter lim="800000"/>
            <a:headEnd/>
            <a:tailEnd/>
          </a:ln>
        </p:spPr>
        <p:txBody>
          <a:bodyPr wrap="none">
            <a:spAutoFit/>
          </a:bodyPr>
          <a:lstStyle/>
          <a:p>
            <a:r>
              <a:rPr lang="en-US" sz="1200">
                <a:solidFill>
                  <a:schemeClr val="bg1"/>
                </a:solidFill>
              </a:rPr>
              <a:t>Al</a:t>
            </a:r>
            <a:r>
              <a:rPr lang="en-US" sz="1200" baseline="-25000">
                <a:solidFill>
                  <a:schemeClr val="bg1"/>
                </a:solidFill>
              </a:rPr>
              <a:t>2</a:t>
            </a:r>
            <a:r>
              <a:rPr lang="en-US" sz="1200">
                <a:solidFill>
                  <a:schemeClr val="bg1"/>
                </a:solidFill>
              </a:rPr>
              <a:t>O</a:t>
            </a:r>
            <a:r>
              <a:rPr lang="en-US" sz="1200" baseline="-25000">
                <a:solidFill>
                  <a:schemeClr val="bg1"/>
                </a:solidFill>
              </a:rPr>
              <a:t>3</a:t>
            </a:r>
            <a:r>
              <a:rPr lang="en-US" sz="1200">
                <a:solidFill>
                  <a:schemeClr val="bg1"/>
                </a:solidFill>
              </a:rPr>
              <a:t> pore wall</a:t>
            </a:r>
          </a:p>
        </p:txBody>
      </p:sp>
      <p:sp>
        <p:nvSpPr>
          <p:cNvPr id="52233" name="Text Box 11"/>
          <p:cNvSpPr txBox="1">
            <a:spLocks noChangeArrowheads="1"/>
          </p:cNvSpPr>
          <p:nvPr/>
        </p:nvSpPr>
        <p:spPr bwMode="auto">
          <a:xfrm>
            <a:off x="2011363" y="4138613"/>
            <a:ext cx="488950" cy="274637"/>
          </a:xfrm>
          <a:prstGeom prst="rect">
            <a:avLst/>
          </a:prstGeom>
          <a:noFill/>
          <a:ln w="9525">
            <a:noFill/>
            <a:miter lim="800000"/>
            <a:headEnd/>
            <a:tailEnd/>
          </a:ln>
        </p:spPr>
        <p:txBody>
          <a:bodyPr wrap="none">
            <a:spAutoFit/>
          </a:bodyPr>
          <a:lstStyle/>
          <a:p>
            <a:r>
              <a:rPr lang="en-US" sz="1200">
                <a:solidFill>
                  <a:schemeClr val="bg1"/>
                </a:solidFill>
              </a:rPr>
              <a:t>pore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228600"/>
            <a:ext cx="8458200" cy="655564"/>
          </a:xfrm>
        </p:spPr>
        <p:txBody>
          <a:bodyPr/>
          <a:lstStyle/>
          <a:p>
            <a:pPr eaLnBrk="1" hangingPunct="1"/>
            <a:r>
              <a:rPr lang="en-US" dirty="0" smtClean="0">
                <a:solidFill>
                  <a:srgbClr val="0000FF"/>
                </a:solidFill>
                <a:latin typeface="Arial" pitchFamily="34" charset="0"/>
                <a:ea typeface="ＭＳ Ｐゴシック" pitchFamily="34" charset="-128"/>
              </a:rPr>
              <a:t>AAO/ALD Electrode Design Incorporating Transparent Conducting Oxide (TCO)</a:t>
            </a:r>
            <a:endParaRPr lang="en-US" sz="2800" dirty="0" smtClean="0">
              <a:solidFill>
                <a:srgbClr val="0000FF"/>
              </a:solidFill>
              <a:latin typeface="Arial" pitchFamily="34" charset="0"/>
              <a:ea typeface="ＭＳ Ｐゴシック" pitchFamily="34" charset="-128"/>
            </a:endParaRPr>
          </a:p>
        </p:txBody>
      </p:sp>
      <p:pic>
        <p:nvPicPr>
          <p:cNvPr id="63491" name="Picture 3"/>
          <p:cNvPicPr>
            <a:picLocks noChangeAspect="1" noChangeArrowheads="1"/>
          </p:cNvPicPr>
          <p:nvPr/>
        </p:nvPicPr>
        <p:blipFill>
          <a:blip r:embed="rId2"/>
          <a:srcRect/>
          <a:stretch>
            <a:fillRect/>
          </a:stretch>
        </p:blipFill>
        <p:spPr bwMode="auto">
          <a:xfrm>
            <a:off x="906463" y="990600"/>
            <a:ext cx="4960937" cy="4402138"/>
          </a:xfrm>
          <a:prstGeom prst="rect">
            <a:avLst/>
          </a:prstGeom>
          <a:noFill/>
          <a:ln w="9525">
            <a:noFill/>
            <a:miter lim="800000"/>
            <a:headEnd/>
            <a:tailEnd/>
          </a:ln>
        </p:spPr>
      </p:pic>
      <p:sp>
        <p:nvSpPr>
          <p:cNvPr id="63492" name="Rectangle 4"/>
          <p:cNvSpPr>
            <a:spLocks noChangeArrowheads="1"/>
          </p:cNvSpPr>
          <p:nvPr/>
        </p:nvSpPr>
        <p:spPr bwMode="auto">
          <a:xfrm>
            <a:off x="838200" y="4870450"/>
            <a:ext cx="438150" cy="366713"/>
          </a:xfrm>
          <a:prstGeom prst="rect">
            <a:avLst/>
          </a:prstGeom>
          <a:solidFill>
            <a:srgbClr val="FFFFFF"/>
          </a:solidFill>
          <a:ln w="9525">
            <a:noFill/>
            <a:miter lim="800000"/>
            <a:headEnd/>
            <a:tailEnd/>
          </a:ln>
        </p:spPr>
        <p:txBody>
          <a:bodyPr wrap="none">
            <a:spAutoFit/>
          </a:bodyPr>
          <a:lstStyle/>
          <a:p>
            <a:pPr eaLnBrk="0" hangingPunct="0"/>
            <a:r>
              <a:rPr lang="en-US" sz="1800"/>
              <a:t>    </a:t>
            </a:r>
          </a:p>
        </p:txBody>
      </p:sp>
      <p:sp>
        <p:nvSpPr>
          <p:cNvPr id="63493" name="Rectangle 6"/>
          <p:cNvSpPr>
            <a:spLocks noChangeArrowheads="1"/>
          </p:cNvSpPr>
          <p:nvPr/>
        </p:nvSpPr>
        <p:spPr bwMode="auto">
          <a:xfrm>
            <a:off x="5715000" y="914400"/>
            <a:ext cx="3429000" cy="4154984"/>
          </a:xfrm>
          <a:prstGeom prst="rect">
            <a:avLst/>
          </a:prstGeom>
          <a:noFill/>
          <a:ln w="9525">
            <a:noFill/>
            <a:miter lim="800000"/>
            <a:headEnd/>
            <a:tailEnd/>
          </a:ln>
        </p:spPr>
        <p:txBody>
          <a:bodyPr>
            <a:spAutoFit/>
          </a:bodyPr>
          <a:lstStyle/>
          <a:p>
            <a:r>
              <a:rPr lang="en-US" b="1" dirty="0"/>
              <a:t>Key feature:</a:t>
            </a:r>
          </a:p>
          <a:p>
            <a:endParaRPr lang="en-US" i="1" dirty="0"/>
          </a:p>
          <a:p>
            <a:r>
              <a:rPr lang="en-US" i="1" dirty="0"/>
              <a:t>w/o TCO </a:t>
            </a:r>
            <a:r>
              <a:rPr lang="en-US" i="1" dirty="0">
                <a:sym typeface="Monotype Sorts" pitchFamily="-65" charset="2"/>
              </a:rPr>
              <a:t> 60 </a:t>
            </a:r>
            <a:r>
              <a:rPr lang="en-US" i="1" dirty="0">
                <a:sym typeface="Symbol" pitchFamily="18" charset="2"/>
              </a:rPr>
              <a:t>m</a:t>
            </a:r>
          </a:p>
          <a:p>
            <a:r>
              <a:rPr lang="en-US" i="1" dirty="0">
                <a:sym typeface="Symbol" pitchFamily="18" charset="2"/>
              </a:rPr>
              <a:t>e</a:t>
            </a:r>
            <a:r>
              <a:rPr lang="en-US" i="1" baseline="30000" dirty="0">
                <a:sym typeface="Symbol" pitchFamily="18" charset="2"/>
              </a:rPr>
              <a:t>-</a:t>
            </a:r>
            <a:r>
              <a:rPr lang="en-US" i="1" dirty="0">
                <a:sym typeface="Symbol" pitchFamily="18" charset="2"/>
              </a:rPr>
              <a:t> path thru</a:t>
            </a:r>
            <a:r>
              <a:rPr lang="en-US" i="1" dirty="0"/>
              <a:t> semi-</a:t>
            </a:r>
          </a:p>
          <a:p>
            <a:r>
              <a:rPr lang="en-US" i="1" dirty="0"/>
              <a:t>conductor: </a:t>
            </a:r>
            <a:r>
              <a:rPr lang="en-US" b="1" i="1" dirty="0"/>
              <a:t>longitudinal</a:t>
            </a:r>
            <a:r>
              <a:rPr lang="en-US" i="1" dirty="0"/>
              <a:t> transport</a:t>
            </a:r>
          </a:p>
          <a:p>
            <a:endParaRPr lang="en-US" i="1" dirty="0"/>
          </a:p>
          <a:p>
            <a:r>
              <a:rPr lang="en-US" i="1" dirty="0"/>
              <a:t>with TCO </a:t>
            </a:r>
            <a:r>
              <a:rPr lang="en-US" i="1" dirty="0">
                <a:sym typeface="Monotype Sorts" pitchFamily="-65" charset="2"/>
              </a:rPr>
              <a:t> 6 </a:t>
            </a:r>
            <a:r>
              <a:rPr lang="en-US" i="1" dirty="0">
                <a:sym typeface="Symbol" pitchFamily="18" charset="2"/>
              </a:rPr>
              <a:t>nm</a:t>
            </a:r>
          </a:p>
          <a:p>
            <a:r>
              <a:rPr lang="en-US" i="1" dirty="0">
                <a:sym typeface="Symbol" pitchFamily="18" charset="2"/>
              </a:rPr>
              <a:t>e</a:t>
            </a:r>
            <a:r>
              <a:rPr lang="en-US" i="1" baseline="30000" dirty="0">
                <a:sym typeface="Symbol" pitchFamily="18" charset="2"/>
              </a:rPr>
              <a:t>-</a:t>
            </a:r>
            <a:r>
              <a:rPr lang="en-US" i="1" dirty="0">
                <a:sym typeface="Symbol" pitchFamily="18" charset="2"/>
              </a:rPr>
              <a:t> path thru</a:t>
            </a:r>
            <a:r>
              <a:rPr lang="en-US" i="1" dirty="0"/>
              <a:t> semi-</a:t>
            </a:r>
          </a:p>
          <a:p>
            <a:r>
              <a:rPr lang="en-US" i="1" dirty="0"/>
              <a:t>conductor: </a:t>
            </a:r>
            <a:r>
              <a:rPr lang="en-US" b="1" i="1" dirty="0"/>
              <a:t>radial</a:t>
            </a:r>
            <a:r>
              <a:rPr lang="en-US" i="1" dirty="0"/>
              <a:t> </a:t>
            </a:r>
            <a:r>
              <a:rPr lang="en-US" i="1" dirty="0" smtClean="0"/>
              <a:t>transport</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3A1189B7-97E8-479E-AD4A-5E6A88CC027C}" type="slidenum">
              <a:rPr lang="en-US" smtClean="0">
                <a:latin typeface="Arial" pitchFamily="34" charset="0"/>
              </a:rPr>
              <a:pPr/>
              <a:t>15</a:t>
            </a:fld>
            <a:endParaRPr lang="en-US" smtClean="0">
              <a:latin typeface="Arial" pitchFamily="34" charset="0"/>
            </a:endParaRPr>
          </a:p>
        </p:txBody>
      </p:sp>
      <p:sp>
        <p:nvSpPr>
          <p:cNvPr id="25603" name="Rectangle 19"/>
          <p:cNvSpPr>
            <a:spLocks noGrp="1" noChangeArrowheads="1"/>
          </p:cNvSpPr>
          <p:nvPr>
            <p:ph type="title"/>
          </p:nvPr>
        </p:nvSpPr>
        <p:spPr>
          <a:xfrm>
            <a:off x="339725" y="168275"/>
            <a:ext cx="8013700" cy="350838"/>
          </a:xfrm>
        </p:spPr>
        <p:txBody>
          <a:bodyPr anchor="b"/>
          <a:lstStyle/>
          <a:p>
            <a:r>
              <a:rPr lang="en-US" smtClean="0"/>
              <a:t>Enhanced Performance From Radial Charge Collection</a:t>
            </a:r>
          </a:p>
        </p:txBody>
      </p:sp>
      <p:pic>
        <p:nvPicPr>
          <p:cNvPr id="25604" name="Picture 13" descr="1-04-011GH23 labeled better"/>
          <p:cNvPicPr>
            <a:picLocks noChangeAspect="1" noChangeArrowheads="1"/>
          </p:cNvPicPr>
          <p:nvPr/>
        </p:nvPicPr>
        <p:blipFill>
          <a:blip r:embed="rId3">
            <a:lum contrast="20000"/>
          </a:blip>
          <a:srcRect/>
          <a:stretch>
            <a:fillRect/>
          </a:stretch>
        </p:blipFill>
        <p:spPr bwMode="auto">
          <a:xfrm>
            <a:off x="352425" y="1039813"/>
            <a:ext cx="3933825" cy="2947987"/>
          </a:xfrm>
          <a:prstGeom prst="rect">
            <a:avLst/>
          </a:prstGeom>
          <a:noFill/>
          <a:ln w="9525">
            <a:noFill/>
            <a:miter lim="800000"/>
            <a:headEnd/>
            <a:tailEnd/>
          </a:ln>
        </p:spPr>
      </p:pic>
      <p:pic>
        <p:nvPicPr>
          <p:cNvPr id="25605" name="Picture 14" descr="042508 AM7144 Jsc"/>
          <p:cNvPicPr>
            <a:picLocks noChangeAspect="1" noChangeArrowheads="1"/>
          </p:cNvPicPr>
          <p:nvPr/>
        </p:nvPicPr>
        <p:blipFill>
          <a:blip r:embed="rId4"/>
          <a:srcRect/>
          <a:stretch>
            <a:fillRect/>
          </a:stretch>
        </p:blipFill>
        <p:spPr bwMode="auto">
          <a:xfrm>
            <a:off x="4699000" y="895350"/>
            <a:ext cx="4335463" cy="3421063"/>
          </a:xfrm>
          <a:prstGeom prst="rect">
            <a:avLst/>
          </a:prstGeom>
          <a:noFill/>
          <a:ln w="9525">
            <a:noFill/>
            <a:miter lim="800000"/>
            <a:headEnd/>
            <a:tailEnd/>
          </a:ln>
        </p:spPr>
      </p:pic>
      <p:sp>
        <p:nvSpPr>
          <p:cNvPr id="25606" name="Rectangle 12"/>
          <p:cNvSpPr>
            <a:spLocks noChangeArrowheads="1"/>
          </p:cNvSpPr>
          <p:nvPr/>
        </p:nvSpPr>
        <p:spPr bwMode="auto">
          <a:xfrm>
            <a:off x="1933575" y="4686300"/>
            <a:ext cx="5776913" cy="1400175"/>
          </a:xfrm>
          <a:prstGeom prst="rect">
            <a:avLst/>
          </a:prstGeom>
          <a:noFill/>
          <a:ln w="9525">
            <a:noFill/>
            <a:miter lim="800000"/>
            <a:headEnd/>
            <a:tailEnd/>
          </a:ln>
        </p:spPr>
        <p:txBody>
          <a:bodyPr lIns="91418" tIns="45709" rIns="91418" bIns="45709">
            <a:spAutoFit/>
          </a:bodyPr>
          <a:lstStyle/>
          <a:p>
            <a:pPr marL="280988" indent="-280988" eaLnBrk="0" hangingPunct="0">
              <a:spcBef>
                <a:spcPct val="10000"/>
              </a:spcBef>
              <a:spcAft>
                <a:spcPct val="10000"/>
              </a:spcAft>
              <a:buClr>
                <a:schemeClr val="tx2"/>
              </a:buClr>
              <a:buFont typeface="Wingdings" pitchFamily="2" charset="2"/>
              <a:buChar char="n"/>
            </a:pPr>
            <a:r>
              <a:rPr lang="en-US" sz="1800"/>
              <a:t>Higher photocurrents (x20) with interdigitated TCO</a:t>
            </a:r>
          </a:p>
          <a:p>
            <a:pPr marL="280988" indent="-280988" eaLnBrk="0" hangingPunct="0">
              <a:spcBef>
                <a:spcPct val="10000"/>
              </a:spcBef>
              <a:spcAft>
                <a:spcPct val="10000"/>
              </a:spcAft>
              <a:buClr>
                <a:schemeClr val="tx2"/>
              </a:buClr>
              <a:buFont typeface="Wingdings" pitchFamily="2" charset="2"/>
              <a:buChar char="n"/>
            </a:pPr>
            <a:r>
              <a:rPr lang="en-US" sz="1800"/>
              <a:t>Radial charge collection:</a:t>
            </a:r>
          </a:p>
          <a:p>
            <a:pPr marL="741363" lvl="1" indent="-284163" eaLnBrk="0" hangingPunct="0">
              <a:spcBef>
                <a:spcPct val="10000"/>
              </a:spcBef>
              <a:spcAft>
                <a:spcPct val="10000"/>
              </a:spcAft>
              <a:buClr>
                <a:schemeClr val="tx2"/>
              </a:buClr>
              <a:buFontTx/>
              <a:buChar char="–"/>
            </a:pPr>
            <a:r>
              <a:rPr lang="en-US" sz="1800"/>
              <a:t>Accelerates electron transport</a:t>
            </a:r>
          </a:p>
          <a:p>
            <a:pPr marL="741363" lvl="1" indent="-284163" eaLnBrk="0" hangingPunct="0">
              <a:spcBef>
                <a:spcPct val="10000"/>
              </a:spcBef>
              <a:spcAft>
                <a:spcPct val="10000"/>
              </a:spcAft>
              <a:buClr>
                <a:schemeClr val="tx2"/>
              </a:buClr>
              <a:buFontTx/>
              <a:buChar char="–"/>
            </a:pPr>
            <a:r>
              <a:rPr lang="en-US" sz="1800"/>
              <a:t>Reduces electron-hole recombination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Plasmonic Photocathode Demonstration</a:t>
            </a:r>
            <a:endParaRPr lang="en-US" dirty="0"/>
          </a:p>
        </p:txBody>
      </p:sp>
      <p:grpSp>
        <p:nvGrpSpPr>
          <p:cNvPr id="2050" name="Group 2"/>
          <p:cNvGrpSpPr>
            <a:grpSpLocks noChangeAspect="1"/>
          </p:cNvGrpSpPr>
          <p:nvPr/>
        </p:nvGrpSpPr>
        <p:grpSpPr bwMode="auto">
          <a:xfrm>
            <a:off x="381000" y="1600200"/>
            <a:ext cx="5213684" cy="4127500"/>
            <a:chOff x="6561" y="1444"/>
            <a:chExt cx="4320" cy="3420"/>
          </a:xfrm>
        </p:grpSpPr>
        <p:sp>
          <p:nvSpPr>
            <p:cNvPr id="2051" name="AutoShape 3"/>
            <p:cNvSpPr>
              <a:spLocks noChangeAspect="1" noChangeArrowheads="1"/>
            </p:cNvSpPr>
            <p:nvPr/>
          </p:nvSpPr>
          <p:spPr bwMode="auto">
            <a:xfrm>
              <a:off x="6561" y="1444"/>
              <a:ext cx="4320" cy="3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2" name="Picture 4" descr="Fig 12"/>
            <p:cNvPicPr>
              <a:picLocks noChangeAspect="1" noChangeArrowheads="1"/>
            </p:cNvPicPr>
            <p:nvPr/>
          </p:nvPicPr>
          <p:blipFill>
            <a:blip r:embed="rId3"/>
            <a:srcRect/>
            <a:stretch>
              <a:fillRect/>
            </a:stretch>
          </p:blipFill>
          <p:spPr bwMode="auto">
            <a:xfrm>
              <a:off x="6561" y="1559"/>
              <a:ext cx="4320" cy="1685"/>
            </a:xfrm>
            <a:prstGeom prst="rect">
              <a:avLst/>
            </a:prstGeom>
            <a:noFill/>
            <a:ln w="9525">
              <a:noFill/>
              <a:miter lim="800000"/>
              <a:headEnd/>
              <a:tailEnd/>
            </a:ln>
          </p:spPr>
        </p:pic>
        <p:sp>
          <p:nvSpPr>
            <p:cNvPr id="2053" name="Text Box 5"/>
            <p:cNvSpPr txBox="1">
              <a:spLocks noChangeArrowheads="1"/>
            </p:cNvSpPr>
            <p:nvPr/>
          </p:nvSpPr>
          <p:spPr bwMode="auto">
            <a:xfrm>
              <a:off x="6561" y="3244"/>
              <a:ext cx="4247" cy="1620"/>
            </a:xfrm>
            <a:prstGeom prst="rect">
              <a:avLst/>
            </a:prstGeom>
            <a:solidFill>
              <a:srgbClr val="FFFFFF"/>
            </a:solidFill>
            <a:ln w="9525">
              <a:noFill/>
              <a:miter lim="800000"/>
              <a:headEnd/>
              <a:tailEnd/>
            </a:ln>
          </p:spPr>
          <p:txBody>
            <a:bodyPr vert="horz" wrap="square" lIns="74066" tIns="37033" rIns="74066" bIns="37033"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Fig. 18.</a:t>
              </a:r>
              <a:r>
                <a:rPr kumimoji="0" lang="en-US" sz="2000" b="0" i="0" u="none" strike="noStrike" cap="none" normalizeH="0" baseline="0" dirty="0" smtClean="0">
                  <a:ln>
                    <a:noFill/>
                  </a:ln>
                  <a:solidFill>
                    <a:schemeClr val="tx1"/>
                  </a:solidFill>
                  <a:effectLst/>
                  <a:latin typeface="Calibri" pitchFamily="34" charset="0"/>
                  <a:cs typeface="Arial" pitchFamily="34" charset="0"/>
                </a:rPr>
                <a:t> A schematic representation of field enhanced metal nanoparticle solar cell geometry is shown. In this design, serve only as plasmonic amplifiers. In future designs, interconnected particle arrays will also serve as current collectors, enabling the TCO to be omitted.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54" name="Group 6"/>
          <p:cNvGrpSpPr>
            <a:grpSpLocks/>
          </p:cNvGrpSpPr>
          <p:nvPr/>
        </p:nvGrpSpPr>
        <p:grpSpPr bwMode="auto">
          <a:xfrm>
            <a:off x="5791200" y="1524000"/>
            <a:ext cx="2971800" cy="4129088"/>
            <a:chOff x="6120" y="1440"/>
            <a:chExt cx="4680" cy="5802"/>
          </a:xfrm>
        </p:grpSpPr>
        <p:graphicFrame>
          <p:nvGraphicFramePr>
            <p:cNvPr id="2055" name="Object 7"/>
            <p:cNvGraphicFramePr>
              <a:graphicFrameLocks noChangeAspect="1"/>
            </p:cNvGraphicFramePr>
            <p:nvPr/>
          </p:nvGraphicFramePr>
          <p:xfrm>
            <a:off x="6120" y="1440"/>
            <a:ext cx="4680" cy="3637"/>
          </p:xfrm>
          <a:graphic>
            <a:graphicData uri="http://schemas.openxmlformats.org/presentationml/2006/ole">
              <p:oleObj spid="_x0000_s2055" name="Drawing" r:id="rId4" imgW="9286690" imgH="7219815" progId="Canvas.Drawing.X">
                <p:embed/>
              </p:oleObj>
            </a:graphicData>
          </a:graphic>
        </p:graphicFrame>
        <p:sp>
          <p:nvSpPr>
            <p:cNvPr id="2056" name="Text Box 8"/>
            <p:cNvSpPr txBox="1">
              <a:spLocks noChangeArrowheads="1"/>
            </p:cNvSpPr>
            <p:nvPr/>
          </p:nvSpPr>
          <p:spPr bwMode="auto">
            <a:xfrm>
              <a:off x="6120" y="5096"/>
              <a:ext cx="4680" cy="214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Figure 1</a:t>
              </a:r>
              <a:r>
                <a:rPr kumimoji="0" lang="en-US" sz="900" b="0" i="0" u="none" strike="noStrike" cap="none" normalizeH="0" baseline="0" smtClean="0">
                  <a:ln>
                    <a:noFill/>
                  </a:ln>
                  <a:solidFill>
                    <a:schemeClr val="tx1"/>
                  </a:solidFill>
                  <a:effectLst/>
                  <a:latin typeface="Calibri" pitchFamily="34" charset="0"/>
                  <a:cs typeface="Arial" pitchFamily="34" charset="0"/>
                </a:rPr>
                <a:t>. Plasmonic energy transfer scheme. Ag plasmonic absorbers are excited by the absorption of a photon. Excitation is short lived in a plasmon normally with internal conversion losing the excitation to heat in a few 10’s of fs.**  In a solar cell, a second route to de-excitation of the plasmon is energy transfer to a nearby dye (k</a:t>
              </a:r>
              <a:r>
                <a:rPr kumimoji="0" lang="en-US" sz="900" b="0" i="0" u="none" strike="noStrike" cap="none" normalizeH="0" baseline="-25000" smtClean="0">
                  <a:ln>
                    <a:noFill/>
                  </a:ln>
                  <a:solidFill>
                    <a:schemeClr val="tx1"/>
                  </a:solidFill>
                  <a:effectLst/>
                  <a:latin typeface="Calibri" pitchFamily="34" charset="0"/>
                  <a:cs typeface="Arial" pitchFamily="34" charset="0"/>
                </a:rPr>
                <a:t>1</a:t>
              </a:r>
              <a:r>
                <a:rPr kumimoji="0" lang="en-US" sz="900" b="0" i="0" u="none" strike="noStrike" cap="none" normalizeH="0" baseline="0" smtClean="0">
                  <a:ln>
                    <a:noFill/>
                  </a:ln>
                  <a:solidFill>
                    <a:schemeClr val="tx1"/>
                  </a:solidFill>
                  <a:effectLst/>
                  <a:latin typeface="Calibri" pitchFamily="34" charset="0"/>
                  <a:cs typeface="Arial" pitchFamily="34" charset="0"/>
                </a:rPr>
                <a:t>). Rapidly this excitation results in electron transfer to the wide band gap semiconductor, k</a:t>
              </a:r>
              <a:r>
                <a:rPr kumimoji="0" lang="en-US" sz="900" b="0" i="0" u="none" strike="noStrike" cap="none" normalizeH="0" baseline="-25000" smtClean="0">
                  <a:ln>
                    <a:noFill/>
                  </a:ln>
                  <a:solidFill>
                    <a:schemeClr val="tx1"/>
                  </a:solidFill>
                  <a:effectLst/>
                  <a:latin typeface="Calibri" pitchFamily="34" charset="0"/>
                  <a:cs typeface="Arial" pitchFamily="34" charset="0"/>
                </a:rPr>
                <a:t>2</a:t>
              </a:r>
              <a:r>
                <a:rPr kumimoji="0" lang="en-US" sz="900" b="0" i="0" u="none" strike="noStrike" cap="none" normalizeH="0" baseline="0" smtClean="0">
                  <a:ln>
                    <a:noFill/>
                  </a:ln>
                  <a:solidFill>
                    <a:schemeClr val="tx1"/>
                  </a:solidFill>
                  <a:effectLst/>
                  <a:latin typeface="Calibri" pitchFamily="34" charset="0"/>
                  <a:cs typeface="Arial" pitchFamily="34" charset="0"/>
                </a:rPr>
                <a:t>, ( ~ 3 fs)* or intersystem crossing to a triplet dye state and then e transfer.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Plasmonic Absorption Enhancement</a:t>
            </a:r>
            <a:endParaRPr lang="en-US" dirty="0"/>
          </a:p>
        </p:txBody>
      </p:sp>
      <p:grpSp>
        <p:nvGrpSpPr>
          <p:cNvPr id="1026" name="Group 2"/>
          <p:cNvGrpSpPr>
            <a:grpSpLocks noChangeAspect="1"/>
          </p:cNvGrpSpPr>
          <p:nvPr/>
        </p:nvGrpSpPr>
        <p:grpSpPr bwMode="auto">
          <a:xfrm>
            <a:off x="3200400" y="1143000"/>
            <a:ext cx="5583767" cy="4187825"/>
            <a:chOff x="6561" y="10804"/>
            <a:chExt cx="4320" cy="3240"/>
          </a:xfrm>
        </p:grpSpPr>
        <p:sp>
          <p:nvSpPr>
            <p:cNvPr id="1027" name="AutoShape 3"/>
            <p:cNvSpPr>
              <a:spLocks noChangeAspect="1" noChangeArrowheads="1"/>
            </p:cNvSpPr>
            <p:nvPr/>
          </p:nvSpPr>
          <p:spPr bwMode="auto">
            <a:xfrm>
              <a:off x="6561" y="10804"/>
              <a:ext cx="4320" cy="3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Text Box 4"/>
            <p:cNvSpPr txBox="1">
              <a:spLocks noChangeArrowheads="1"/>
            </p:cNvSpPr>
            <p:nvPr/>
          </p:nvSpPr>
          <p:spPr bwMode="auto">
            <a:xfrm>
              <a:off x="6561" y="12324"/>
              <a:ext cx="4253" cy="1720"/>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pitchFamily="34" charset="0"/>
                </a:rPr>
                <a:t>Fig. 16. </a:t>
              </a:r>
              <a:r>
                <a:rPr kumimoji="0" lang="en-US" sz="1800" b="0" i="0" u="none" strike="noStrike" cap="none" normalizeH="0" baseline="0" dirty="0" smtClean="0">
                  <a:ln>
                    <a:noFill/>
                  </a:ln>
                  <a:solidFill>
                    <a:schemeClr val="tx1"/>
                  </a:solidFill>
                  <a:effectLst/>
                  <a:latin typeface="Times New Roman" pitchFamily="18" charset="0"/>
                  <a:cs typeface="Arial" pitchFamily="34" charset="0"/>
                </a:rPr>
                <a:t>a) N719 dye on low-area (flat) TiO</a:t>
              </a:r>
              <a:r>
                <a:rPr kumimoji="0" lang="en-US" sz="1800" b="0" i="0" u="none" strike="noStrike" cap="none" normalizeH="0" baseline="-25000" dirty="0" smtClean="0">
                  <a:ln>
                    <a:noFill/>
                  </a:ln>
                  <a:solidFill>
                    <a:schemeClr val="tx1"/>
                  </a:solidFill>
                  <a:effectLst/>
                  <a:latin typeface="Times New Roman" pitchFamily="18" charset="0"/>
                  <a:cs typeface="Arial" pitchFamily="34" charset="0"/>
                </a:rPr>
                <a:t>2</a:t>
              </a:r>
              <a:r>
                <a:rPr kumimoji="0" lang="en-US" sz="1800" b="0" i="0" u="none" strike="noStrike" cap="none" normalizeH="0" baseline="0" dirty="0" smtClean="0">
                  <a:ln>
                    <a:noFill/>
                  </a:ln>
                  <a:solidFill>
                    <a:schemeClr val="tx1"/>
                  </a:solidFill>
                  <a:effectLst/>
                  <a:latin typeface="Times New Roman" pitchFamily="18" charset="0"/>
                  <a:cs typeface="Arial" pitchFamily="34" charset="0"/>
                </a:rPr>
                <a:t> electrode, b) silver nanoparticle-coated, low-area (flat) TiO</a:t>
              </a:r>
              <a:r>
                <a:rPr kumimoji="0" lang="en-US" sz="1800" b="0" i="0" u="none" strike="noStrike" cap="none" normalizeH="0" baseline="-25000" dirty="0" smtClean="0">
                  <a:ln>
                    <a:noFill/>
                  </a:ln>
                  <a:solidFill>
                    <a:schemeClr val="tx1"/>
                  </a:solidFill>
                  <a:effectLst/>
                  <a:latin typeface="Times New Roman" pitchFamily="18" charset="0"/>
                  <a:cs typeface="Arial" pitchFamily="34" charset="0"/>
                </a:rPr>
                <a:t>2</a:t>
              </a:r>
              <a:r>
                <a:rPr kumimoji="0" lang="en-US" sz="1800" b="0" i="0" u="none" strike="noStrike" cap="none" normalizeH="0" baseline="0" dirty="0" smtClean="0">
                  <a:ln>
                    <a:noFill/>
                  </a:ln>
                  <a:solidFill>
                    <a:schemeClr val="tx1"/>
                  </a:solidFill>
                  <a:effectLst/>
                  <a:latin typeface="Times New Roman" pitchFamily="18" charset="0"/>
                  <a:cs typeface="Arial" pitchFamily="34" charset="0"/>
                </a:rPr>
                <a:t> electrode, c) N719 dye on TiO</a:t>
              </a:r>
              <a:r>
                <a:rPr kumimoji="0" lang="en-US" sz="1800" b="0" i="0" u="none" strike="noStrike" cap="none" normalizeH="0" baseline="-25000" dirty="0" smtClean="0">
                  <a:ln>
                    <a:noFill/>
                  </a:ln>
                  <a:solidFill>
                    <a:schemeClr val="tx1"/>
                  </a:solidFill>
                  <a:effectLst/>
                  <a:latin typeface="Times New Roman" pitchFamily="18" charset="0"/>
                  <a:cs typeface="Arial" pitchFamily="34" charset="0"/>
                </a:rPr>
                <a:t>2</a:t>
              </a:r>
              <a:r>
                <a:rPr kumimoji="0" lang="en-US" sz="1800" b="0" i="0" u="none" strike="noStrike" cap="none" normalizeH="0" baseline="0" dirty="0" smtClean="0">
                  <a:ln>
                    <a:noFill/>
                  </a:ln>
                  <a:solidFill>
                    <a:schemeClr val="tx1"/>
                  </a:solidFill>
                  <a:effectLst/>
                  <a:latin typeface="Times New Roman" pitchFamily="18" charset="0"/>
                  <a:cs typeface="Arial" pitchFamily="34" charset="0"/>
                </a:rPr>
                <a:t> (ALD)-coated silver nanoparticle layer on electrode. Quantitative measurements indicated ca. 5 to 7 fold enhancement in dye absorption in the presence of silver particles.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9" name="Picture 5" descr="Ag enhancement"/>
            <p:cNvPicPr>
              <a:picLocks noChangeAspect="1" noChangeArrowheads="1"/>
            </p:cNvPicPr>
            <p:nvPr/>
          </p:nvPicPr>
          <p:blipFill>
            <a:blip r:embed="rId2"/>
            <a:srcRect/>
            <a:stretch>
              <a:fillRect/>
            </a:stretch>
          </p:blipFill>
          <p:spPr bwMode="auto">
            <a:xfrm>
              <a:off x="6561" y="10804"/>
              <a:ext cx="4320" cy="1440"/>
            </a:xfrm>
            <a:prstGeom prst="rect">
              <a:avLst/>
            </a:prstGeom>
            <a:noFill/>
            <a:ln w="9525">
              <a:noFill/>
              <a:miter lim="800000"/>
              <a:headEnd/>
              <a:tailEnd/>
            </a:ln>
          </p:spPr>
        </p:pic>
      </p:grpSp>
      <p:grpSp>
        <p:nvGrpSpPr>
          <p:cNvPr id="1030" name="Group 6"/>
          <p:cNvGrpSpPr>
            <a:grpSpLocks noChangeAspect="1"/>
          </p:cNvGrpSpPr>
          <p:nvPr/>
        </p:nvGrpSpPr>
        <p:grpSpPr bwMode="auto">
          <a:xfrm>
            <a:off x="457200" y="1524000"/>
            <a:ext cx="2338388" cy="3371850"/>
            <a:chOff x="2079" y="3648"/>
            <a:chExt cx="3683" cy="5309"/>
          </a:xfrm>
        </p:grpSpPr>
        <p:sp>
          <p:nvSpPr>
            <p:cNvPr id="1031" name="AutoShape 7"/>
            <p:cNvSpPr>
              <a:spLocks noChangeAspect="1" noChangeArrowheads="1"/>
            </p:cNvSpPr>
            <p:nvPr/>
          </p:nvSpPr>
          <p:spPr bwMode="auto">
            <a:xfrm>
              <a:off x="2079" y="3648"/>
              <a:ext cx="3683" cy="53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Text Box 8"/>
            <p:cNvSpPr txBox="1">
              <a:spLocks noChangeArrowheads="1"/>
            </p:cNvSpPr>
            <p:nvPr/>
          </p:nvSpPr>
          <p:spPr bwMode="auto">
            <a:xfrm>
              <a:off x="2204" y="6608"/>
              <a:ext cx="3523" cy="225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Arial" pitchFamily="34" charset="0"/>
                </a:rPr>
                <a:t>Fig.17.</a:t>
              </a:r>
              <a:r>
                <a:rPr kumimoji="0" lang="en-US" sz="1000" b="0" i="0" u="none" strike="noStrike" cap="none" normalizeH="0" baseline="0" smtClean="0">
                  <a:ln>
                    <a:noFill/>
                  </a:ln>
                  <a:solidFill>
                    <a:schemeClr val="tx1"/>
                  </a:solidFill>
                  <a:effectLst/>
                  <a:latin typeface="Times New Roman" pitchFamily="18" charset="0"/>
                  <a:cs typeface="Arial" pitchFamily="34" charset="0"/>
                </a:rPr>
                <a:t> Plasmonic enhancement of photocurrent generation for a nominally flat photoelectrode featuring  ALD coated (TiO</a:t>
              </a:r>
              <a:r>
                <a:rPr kumimoji="0" lang="en-US" sz="1000" b="0" i="0" u="none" strike="noStrike" cap="none" normalizeH="0" baseline="-25000" smtClean="0">
                  <a:ln>
                    <a:noFill/>
                  </a:ln>
                  <a:solidFill>
                    <a:schemeClr val="tx1"/>
                  </a:solidFill>
                  <a:effectLst/>
                  <a:latin typeface="Times New Roman" pitchFamily="18" charset="0"/>
                  <a:cs typeface="Arial" pitchFamily="34" charset="0"/>
                </a:rPr>
                <a:t>2</a:t>
              </a:r>
              <a:r>
                <a:rPr kumimoji="0" lang="en-US" sz="1000" b="0" i="0" u="none" strike="noStrike" cap="none" normalizeH="0" baseline="0" smtClean="0">
                  <a:ln>
                    <a:noFill/>
                  </a:ln>
                  <a:solidFill>
                    <a:schemeClr val="tx1"/>
                  </a:solidFill>
                  <a:effectLst/>
                  <a:latin typeface="Times New Roman" pitchFamily="18" charset="0"/>
                  <a:cs typeface="Arial" pitchFamily="34" charset="0"/>
                </a:rPr>
                <a:t>) silver nanoparticles as amplifiers.</a:t>
              </a:r>
              <a:r>
                <a:rPr kumimoji="0" lang="en-US" sz="900" b="0" i="0" u="none" strike="noStrike" cap="none" normalizeH="0" baseline="0" smtClean="0">
                  <a:ln>
                    <a:noFill/>
                  </a:ln>
                  <a:solidFill>
                    <a:schemeClr val="tx1"/>
                  </a:solidFill>
                  <a:effectLst/>
                  <a:latin typeface="Times New Roman" pitchFamily="18" charset="0"/>
                  <a:cs typeface="Arial" pitchFamily="34" charset="0"/>
                </a:rPr>
                <a:t> Currents are lowest with thick ALD coatings (little plasmon amplification) and highest with thin ALD coatings (substantial plasmon amplification).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3" name="Picture 9"/>
            <p:cNvPicPr>
              <a:picLocks noChangeAspect="1" noChangeArrowheads="1"/>
            </p:cNvPicPr>
            <p:nvPr/>
          </p:nvPicPr>
          <p:blipFill>
            <a:blip r:embed="rId3"/>
            <a:srcRect/>
            <a:stretch>
              <a:fillRect/>
            </a:stretch>
          </p:blipFill>
          <p:spPr bwMode="auto">
            <a:xfrm>
              <a:off x="2137" y="3710"/>
              <a:ext cx="3514" cy="2803"/>
            </a:xfrm>
            <a:prstGeom prst="rect">
              <a:avLst/>
            </a:prstGeom>
            <a:noFill/>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66800" y="381000"/>
            <a:ext cx="2133600" cy="1200329"/>
          </a:xfrm>
          <a:prstGeom prst="rect">
            <a:avLst/>
          </a:prstGeom>
          <a:noFill/>
          <a:ln w="9525">
            <a:noFill/>
            <a:miter lim="800000"/>
            <a:headEnd/>
            <a:tailEnd/>
          </a:ln>
        </p:spPr>
        <p:txBody>
          <a:bodyPr>
            <a:spAutoFit/>
          </a:bodyPr>
          <a:lstStyle/>
          <a:p>
            <a:pPr>
              <a:spcBef>
                <a:spcPct val="50000"/>
              </a:spcBef>
            </a:pPr>
            <a:r>
              <a:rPr lang="en-US" dirty="0" smtClean="0"/>
              <a:t>Combination Contact and </a:t>
            </a:r>
            <a:r>
              <a:rPr lang="en-US" smtClean="0"/>
              <a:t>Enahncer</a:t>
            </a:r>
            <a:endParaRPr lang="en-US" dirty="0"/>
          </a:p>
        </p:txBody>
      </p:sp>
      <p:grpSp>
        <p:nvGrpSpPr>
          <p:cNvPr id="2" name="Group 2"/>
          <p:cNvGrpSpPr>
            <a:grpSpLocks noChangeAspect="1"/>
          </p:cNvGrpSpPr>
          <p:nvPr/>
        </p:nvGrpSpPr>
        <p:grpSpPr bwMode="auto">
          <a:xfrm>
            <a:off x="5105400" y="609600"/>
            <a:ext cx="3581400" cy="5424024"/>
            <a:chOff x="2447" y="2668"/>
            <a:chExt cx="2216" cy="3690"/>
          </a:xfrm>
        </p:grpSpPr>
        <p:sp>
          <p:nvSpPr>
            <p:cNvPr id="3" name="AutoShape 3"/>
            <p:cNvSpPr>
              <a:spLocks noChangeAspect="1" noChangeArrowheads="1"/>
            </p:cNvSpPr>
            <p:nvPr/>
          </p:nvSpPr>
          <p:spPr bwMode="auto">
            <a:xfrm>
              <a:off x="2447" y="2668"/>
              <a:ext cx="2216" cy="36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6" name="Text Box 4"/>
            <p:cNvSpPr txBox="1">
              <a:spLocks noChangeArrowheads="1"/>
            </p:cNvSpPr>
            <p:nvPr/>
          </p:nvSpPr>
          <p:spPr bwMode="auto">
            <a:xfrm>
              <a:off x="2447" y="5176"/>
              <a:ext cx="2216" cy="11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Fig. 20. </a:t>
              </a:r>
              <a:r>
                <a:rPr kumimoji="0" lang="en-US" sz="2000" b="0" i="0" u="none" strike="noStrike" cap="none" normalizeH="0" baseline="0" dirty="0" smtClean="0">
                  <a:ln>
                    <a:noFill/>
                  </a:ln>
                  <a:solidFill>
                    <a:schemeClr val="tx1"/>
                  </a:solidFill>
                  <a:effectLst/>
                  <a:latin typeface="Times New Roman" pitchFamily="18" charset="0"/>
                  <a:cs typeface="Arial" pitchFamily="34" charset="0"/>
                </a:rPr>
                <a:t>Interconnected metal particle arrays for combined light enhancement and electron collection. Schematic A) top view; b) side view, c) SEM image of a test Ag structure.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077" name="Object 5"/>
            <p:cNvGraphicFramePr>
              <a:graphicFrameLocks noChangeAspect="1"/>
            </p:cNvGraphicFramePr>
            <p:nvPr/>
          </p:nvGraphicFramePr>
          <p:xfrm>
            <a:off x="2447" y="2668"/>
            <a:ext cx="2215" cy="2547"/>
          </p:xfrm>
          <a:graphic>
            <a:graphicData uri="http://schemas.openxmlformats.org/presentationml/2006/ole">
              <p:oleObj spid="_x0000_s3077" name="Drawing" r:id="rId3" imgW="2990816" imgH="3419272" progId="Canvas.Drawing.X">
                <p:embed/>
              </p:oleObj>
            </a:graphicData>
          </a:graphic>
        </p:graphicFrame>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lide Number Placeholder 3"/>
          <p:cNvSpPr>
            <a:spLocks noGrp="1"/>
          </p:cNvSpPr>
          <p:nvPr>
            <p:ph type="sldNum" sz="quarter" idx="10"/>
          </p:nvPr>
        </p:nvSpPr>
        <p:spPr>
          <a:xfrm>
            <a:off x="8342313" y="6289675"/>
            <a:ext cx="357187" cy="344487"/>
          </a:xfrm>
        </p:spPr>
        <p:txBody>
          <a:bodyPr/>
          <a:lstStyle/>
          <a:p>
            <a:fld id="{348664FA-1AF2-42F5-8326-6C47DF359FB5}" type="slidenum">
              <a:rPr lang="en-US"/>
              <a:pPr/>
              <a:t>19</a:t>
            </a:fld>
            <a:endParaRPr lang="en-US"/>
          </a:p>
        </p:txBody>
      </p:sp>
      <p:sp>
        <p:nvSpPr>
          <p:cNvPr id="201730" name="Rectangle 2"/>
          <p:cNvSpPr>
            <a:spLocks noGrp="1" noChangeArrowheads="1"/>
          </p:cNvSpPr>
          <p:nvPr>
            <p:ph type="body" sz="half" idx="1"/>
          </p:nvPr>
        </p:nvSpPr>
        <p:spPr>
          <a:xfrm>
            <a:off x="85725" y="685800"/>
            <a:ext cx="4633913" cy="5562600"/>
          </a:xfrm>
          <a:noFill/>
          <a:ln/>
        </p:spPr>
        <p:txBody>
          <a:bodyPr/>
          <a:lstStyle/>
          <a:p>
            <a:pPr>
              <a:buFont typeface="Wingdings" pitchFamily="2" charset="2"/>
              <a:buNone/>
            </a:pPr>
            <a:r>
              <a:rPr lang="en-US" sz="1600" u="sng" dirty="0"/>
              <a:t>Internal Stripe Deposition Concept</a:t>
            </a:r>
          </a:p>
          <a:p>
            <a:r>
              <a:rPr lang="en-US" sz="1400" b="1" dirty="0"/>
              <a:t>Objective : deposit specified surface species at arbitrary depths in the membrane. Several schemes are possible to achieve this:</a:t>
            </a:r>
          </a:p>
          <a:p>
            <a:endParaRPr lang="en-US" sz="14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400" b="1" dirty="0" smtClean="0"/>
          </a:p>
          <a:p>
            <a:r>
              <a:rPr lang="en-US" sz="1400" b="1" dirty="0" smtClean="0"/>
              <a:t>In </a:t>
            </a:r>
            <a:r>
              <a:rPr lang="en-US" sz="1400" b="1" dirty="0"/>
              <a:t>A, additional pore narrowing must be tolerated which is undesirable because the diffusion depth is a strong function of pore diameter.</a:t>
            </a:r>
          </a:p>
          <a:p>
            <a:r>
              <a:rPr lang="en-US" sz="1400" b="1" dirty="0"/>
              <a:t>Scheme B not effective for many subsequent ALD cycles; difficult to achieve complete passivation and inertness to oxidizer.</a:t>
            </a:r>
          </a:p>
        </p:txBody>
      </p:sp>
      <p:sp>
        <p:nvSpPr>
          <p:cNvPr id="201731" name="Rectangle 3"/>
          <p:cNvSpPr>
            <a:spLocks noGrp="1" noChangeArrowheads="1"/>
          </p:cNvSpPr>
          <p:nvPr>
            <p:ph type="title"/>
          </p:nvPr>
        </p:nvSpPr>
        <p:spPr/>
        <p:txBody>
          <a:bodyPr/>
          <a:lstStyle/>
          <a:p>
            <a:r>
              <a:rPr lang="en-US"/>
              <a:t>Internal Stripes</a:t>
            </a:r>
          </a:p>
        </p:txBody>
      </p:sp>
      <p:sp>
        <p:nvSpPr>
          <p:cNvPr id="201732" name="Text Box 4"/>
          <p:cNvSpPr txBox="1">
            <a:spLocks noChangeArrowheads="1"/>
          </p:cNvSpPr>
          <p:nvPr/>
        </p:nvSpPr>
        <p:spPr bwMode="auto">
          <a:xfrm>
            <a:off x="5003800" y="2209800"/>
            <a:ext cx="3049233" cy="584775"/>
          </a:xfrm>
          <a:prstGeom prst="rect">
            <a:avLst/>
          </a:prstGeom>
          <a:noFill/>
          <a:ln w="9525">
            <a:noFill/>
            <a:miter lim="800000"/>
            <a:headEnd/>
            <a:tailEnd/>
          </a:ln>
          <a:effectLst/>
        </p:spPr>
        <p:txBody>
          <a:bodyPr wrap="none">
            <a:spAutoFit/>
          </a:bodyPr>
          <a:lstStyle/>
          <a:p>
            <a:pPr eaLnBrk="1" hangingPunct="1"/>
            <a:r>
              <a:rPr lang="en-US" sz="1600" b="1">
                <a:ea typeface="ＭＳ Ｐゴシック" pitchFamily="34" charset="-128"/>
              </a:rPr>
              <a:t>Masking Stripe</a:t>
            </a:r>
          </a:p>
          <a:p>
            <a:pPr eaLnBrk="1" hangingPunct="1"/>
            <a:r>
              <a:rPr lang="en-US" sz="1600" b="1">
                <a:ea typeface="ＭＳ Ｐゴシック" pitchFamily="34" charset="-128"/>
              </a:rPr>
              <a:t>trimethyl aluminum exposure</a:t>
            </a:r>
          </a:p>
        </p:txBody>
      </p:sp>
      <p:sp>
        <p:nvSpPr>
          <p:cNvPr id="201733" name="Line 5"/>
          <p:cNvSpPr>
            <a:spLocks noChangeShapeType="1"/>
          </p:cNvSpPr>
          <p:nvPr/>
        </p:nvSpPr>
        <p:spPr bwMode="auto">
          <a:xfrm>
            <a:off x="5040313" y="2246312"/>
            <a:ext cx="0" cy="536575"/>
          </a:xfrm>
          <a:prstGeom prst="line">
            <a:avLst/>
          </a:prstGeom>
          <a:noFill/>
          <a:ln w="19050">
            <a:solidFill>
              <a:schemeClr val="tx1"/>
            </a:solidFill>
            <a:round/>
            <a:headEnd/>
            <a:tailEnd/>
          </a:ln>
          <a:effectLst/>
        </p:spPr>
        <p:txBody>
          <a:bodyPr/>
          <a:lstStyle/>
          <a:p>
            <a:endParaRPr lang="en-US"/>
          </a:p>
        </p:txBody>
      </p:sp>
      <p:sp>
        <p:nvSpPr>
          <p:cNvPr id="201734" name="Line 6"/>
          <p:cNvSpPr>
            <a:spLocks noChangeShapeType="1"/>
          </p:cNvSpPr>
          <p:nvPr/>
        </p:nvSpPr>
        <p:spPr bwMode="auto">
          <a:xfrm>
            <a:off x="5038725" y="2244725"/>
            <a:ext cx="3808413" cy="0"/>
          </a:xfrm>
          <a:prstGeom prst="line">
            <a:avLst/>
          </a:prstGeom>
          <a:noFill/>
          <a:ln w="19050">
            <a:solidFill>
              <a:schemeClr val="tx1"/>
            </a:solidFill>
            <a:round/>
            <a:headEnd/>
            <a:tailEnd/>
          </a:ln>
          <a:effectLst/>
        </p:spPr>
        <p:txBody>
          <a:bodyPr/>
          <a:lstStyle/>
          <a:p>
            <a:endParaRPr lang="en-US"/>
          </a:p>
        </p:txBody>
      </p:sp>
      <p:sp>
        <p:nvSpPr>
          <p:cNvPr id="201735" name="Text Box 7"/>
          <p:cNvSpPr txBox="1">
            <a:spLocks noChangeArrowheads="1"/>
          </p:cNvSpPr>
          <p:nvPr/>
        </p:nvSpPr>
        <p:spPr bwMode="auto">
          <a:xfrm>
            <a:off x="5046663" y="1825625"/>
            <a:ext cx="141287"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736" name="Line 8"/>
          <p:cNvSpPr>
            <a:spLocks noChangeShapeType="1"/>
          </p:cNvSpPr>
          <p:nvPr/>
        </p:nvSpPr>
        <p:spPr bwMode="auto">
          <a:xfrm flipV="1">
            <a:off x="5149850" y="2105025"/>
            <a:ext cx="26988" cy="34925"/>
          </a:xfrm>
          <a:prstGeom prst="line">
            <a:avLst/>
          </a:prstGeom>
          <a:noFill/>
          <a:ln w="9525">
            <a:solidFill>
              <a:schemeClr val="tx1"/>
            </a:solidFill>
            <a:round/>
            <a:headEnd/>
            <a:tailEnd/>
          </a:ln>
          <a:effectLst/>
        </p:spPr>
        <p:txBody>
          <a:bodyPr/>
          <a:lstStyle/>
          <a:p>
            <a:endParaRPr lang="en-US"/>
          </a:p>
        </p:txBody>
      </p:sp>
      <p:sp>
        <p:nvSpPr>
          <p:cNvPr id="201737" name="Text Box 9"/>
          <p:cNvSpPr txBox="1">
            <a:spLocks noChangeArrowheads="1"/>
          </p:cNvSpPr>
          <p:nvPr/>
        </p:nvSpPr>
        <p:spPr bwMode="auto">
          <a:xfrm>
            <a:off x="5081588" y="212883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38" name="Text Box 10"/>
          <p:cNvSpPr txBox="1">
            <a:spLocks noChangeArrowheads="1"/>
          </p:cNvSpPr>
          <p:nvPr/>
        </p:nvSpPr>
        <p:spPr bwMode="auto">
          <a:xfrm>
            <a:off x="5181600" y="1987550"/>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739" name="Text Box 11"/>
          <p:cNvSpPr txBox="1">
            <a:spLocks noChangeArrowheads="1"/>
          </p:cNvSpPr>
          <p:nvPr/>
        </p:nvSpPr>
        <p:spPr bwMode="auto">
          <a:xfrm>
            <a:off x="5314950" y="212725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40" name="Text Box 12"/>
          <p:cNvSpPr txBox="1">
            <a:spLocks noChangeArrowheads="1"/>
          </p:cNvSpPr>
          <p:nvPr/>
        </p:nvSpPr>
        <p:spPr bwMode="auto">
          <a:xfrm>
            <a:off x="5543550" y="212725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41" name="Text Box 13"/>
          <p:cNvSpPr txBox="1">
            <a:spLocks noChangeArrowheads="1"/>
          </p:cNvSpPr>
          <p:nvPr/>
        </p:nvSpPr>
        <p:spPr bwMode="auto">
          <a:xfrm>
            <a:off x="5776913" y="212566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42" name="Text Box 14"/>
          <p:cNvSpPr txBox="1">
            <a:spLocks noChangeArrowheads="1"/>
          </p:cNvSpPr>
          <p:nvPr/>
        </p:nvSpPr>
        <p:spPr bwMode="auto">
          <a:xfrm>
            <a:off x="6022975" y="2124075"/>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43" name="Text Box 15"/>
          <p:cNvSpPr txBox="1">
            <a:spLocks noChangeArrowheads="1"/>
          </p:cNvSpPr>
          <p:nvPr/>
        </p:nvSpPr>
        <p:spPr bwMode="auto">
          <a:xfrm>
            <a:off x="6256338" y="212248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44" name="Text Box 16"/>
          <p:cNvSpPr txBox="1">
            <a:spLocks noChangeArrowheads="1"/>
          </p:cNvSpPr>
          <p:nvPr/>
        </p:nvSpPr>
        <p:spPr bwMode="auto">
          <a:xfrm>
            <a:off x="6484938" y="212248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grpSp>
        <p:nvGrpSpPr>
          <p:cNvPr id="2" name="Group 17"/>
          <p:cNvGrpSpPr>
            <a:grpSpLocks/>
          </p:cNvGrpSpPr>
          <p:nvPr/>
        </p:nvGrpSpPr>
        <p:grpSpPr bwMode="auto">
          <a:xfrm>
            <a:off x="6718300" y="1979612"/>
            <a:ext cx="173038" cy="263525"/>
            <a:chOff x="1506" y="1536"/>
            <a:chExt cx="109" cy="166"/>
          </a:xfrm>
        </p:grpSpPr>
        <p:sp>
          <p:nvSpPr>
            <p:cNvPr id="201746" name="Line 18"/>
            <p:cNvSpPr>
              <a:spLocks noChangeShapeType="1"/>
            </p:cNvSpPr>
            <p:nvPr/>
          </p:nvSpPr>
          <p:spPr bwMode="auto">
            <a:xfrm flipV="1">
              <a:off x="1549" y="1610"/>
              <a:ext cx="17" cy="22"/>
            </a:xfrm>
            <a:prstGeom prst="line">
              <a:avLst/>
            </a:prstGeom>
            <a:noFill/>
            <a:ln w="9525">
              <a:solidFill>
                <a:schemeClr val="tx1"/>
              </a:solidFill>
              <a:round/>
              <a:headEnd/>
              <a:tailEnd/>
            </a:ln>
            <a:effectLst/>
          </p:spPr>
          <p:txBody>
            <a:bodyPr/>
            <a:lstStyle/>
            <a:p>
              <a:endParaRPr lang="en-US"/>
            </a:p>
          </p:txBody>
        </p:sp>
        <p:sp>
          <p:nvSpPr>
            <p:cNvPr id="201747" name="Text Box 19"/>
            <p:cNvSpPr txBox="1">
              <a:spLocks noChangeArrowheads="1"/>
            </p:cNvSpPr>
            <p:nvPr/>
          </p:nvSpPr>
          <p:spPr bwMode="auto">
            <a:xfrm>
              <a:off x="1506" y="1625"/>
              <a:ext cx="50"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48" name="Text Box 20"/>
            <p:cNvSpPr txBox="1">
              <a:spLocks noChangeArrowheads="1"/>
            </p:cNvSpPr>
            <p:nvPr/>
          </p:nvSpPr>
          <p:spPr bwMode="auto">
            <a:xfrm>
              <a:off x="1569" y="1536"/>
              <a:ext cx="46"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grpSp>
        <p:nvGrpSpPr>
          <p:cNvPr id="3" name="Group 21"/>
          <p:cNvGrpSpPr>
            <a:grpSpLocks/>
          </p:cNvGrpSpPr>
          <p:nvPr/>
        </p:nvGrpSpPr>
        <p:grpSpPr bwMode="auto">
          <a:xfrm>
            <a:off x="6943725" y="1979612"/>
            <a:ext cx="173038" cy="263525"/>
            <a:chOff x="1506" y="1536"/>
            <a:chExt cx="109" cy="166"/>
          </a:xfrm>
        </p:grpSpPr>
        <p:sp>
          <p:nvSpPr>
            <p:cNvPr id="201750" name="Line 22"/>
            <p:cNvSpPr>
              <a:spLocks noChangeShapeType="1"/>
            </p:cNvSpPr>
            <p:nvPr/>
          </p:nvSpPr>
          <p:spPr bwMode="auto">
            <a:xfrm flipV="1">
              <a:off x="1549" y="1610"/>
              <a:ext cx="17" cy="22"/>
            </a:xfrm>
            <a:prstGeom prst="line">
              <a:avLst/>
            </a:prstGeom>
            <a:noFill/>
            <a:ln w="9525">
              <a:solidFill>
                <a:schemeClr val="tx1"/>
              </a:solidFill>
              <a:round/>
              <a:headEnd/>
              <a:tailEnd/>
            </a:ln>
            <a:effectLst/>
          </p:spPr>
          <p:txBody>
            <a:bodyPr/>
            <a:lstStyle/>
            <a:p>
              <a:endParaRPr lang="en-US"/>
            </a:p>
          </p:txBody>
        </p:sp>
        <p:sp>
          <p:nvSpPr>
            <p:cNvPr id="201751" name="Text Box 23"/>
            <p:cNvSpPr txBox="1">
              <a:spLocks noChangeArrowheads="1"/>
            </p:cNvSpPr>
            <p:nvPr/>
          </p:nvSpPr>
          <p:spPr bwMode="auto">
            <a:xfrm>
              <a:off x="1506" y="1625"/>
              <a:ext cx="50"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52" name="Text Box 24"/>
            <p:cNvSpPr txBox="1">
              <a:spLocks noChangeArrowheads="1"/>
            </p:cNvSpPr>
            <p:nvPr/>
          </p:nvSpPr>
          <p:spPr bwMode="auto">
            <a:xfrm>
              <a:off x="1569" y="1536"/>
              <a:ext cx="46"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grpSp>
        <p:nvGrpSpPr>
          <p:cNvPr id="4" name="Group 25"/>
          <p:cNvGrpSpPr>
            <a:grpSpLocks/>
          </p:cNvGrpSpPr>
          <p:nvPr/>
        </p:nvGrpSpPr>
        <p:grpSpPr bwMode="auto">
          <a:xfrm>
            <a:off x="7177088" y="1978025"/>
            <a:ext cx="173037" cy="263525"/>
            <a:chOff x="1506" y="1536"/>
            <a:chExt cx="109" cy="166"/>
          </a:xfrm>
        </p:grpSpPr>
        <p:sp>
          <p:nvSpPr>
            <p:cNvPr id="201754" name="Line 26"/>
            <p:cNvSpPr>
              <a:spLocks noChangeShapeType="1"/>
            </p:cNvSpPr>
            <p:nvPr/>
          </p:nvSpPr>
          <p:spPr bwMode="auto">
            <a:xfrm flipV="1">
              <a:off x="1549" y="1610"/>
              <a:ext cx="17" cy="22"/>
            </a:xfrm>
            <a:prstGeom prst="line">
              <a:avLst/>
            </a:prstGeom>
            <a:noFill/>
            <a:ln w="9525">
              <a:solidFill>
                <a:schemeClr val="tx1"/>
              </a:solidFill>
              <a:round/>
              <a:headEnd/>
              <a:tailEnd/>
            </a:ln>
            <a:effectLst/>
          </p:spPr>
          <p:txBody>
            <a:bodyPr/>
            <a:lstStyle/>
            <a:p>
              <a:endParaRPr lang="en-US"/>
            </a:p>
          </p:txBody>
        </p:sp>
        <p:sp>
          <p:nvSpPr>
            <p:cNvPr id="201755" name="Text Box 27"/>
            <p:cNvSpPr txBox="1">
              <a:spLocks noChangeArrowheads="1"/>
            </p:cNvSpPr>
            <p:nvPr/>
          </p:nvSpPr>
          <p:spPr bwMode="auto">
            <a:xfrm>
              <a:off x="1506" y="1625"/>
              <a:ext cx="50"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56" name="Text Box 28"/>
            <p:cNvSpPr txBox="1">
              <a:spLocks noChangeArrowheads="1"/>
            </p:cNvSpPr>
            <p:nvPr/>
          </p:nvSpPr>
          <p:spPr bwMode="auto">
            <a:xfrm>
              <a:off x="1569" y="1536"/>
              <a:ext cx="46"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grpSp>
        <p:nvGrpSpPr>
          <p:cNvPr id="5" name="Group 29"/>
          <p:cNvGrpSpPr>
            <a:grpSpLocks/>
          </p:cNvGrpSpPr>
          <p:nvPr/>
        </p:nvGrpSpPr>
        <p:grpSpPr bwMode="auto">
          <a:xfrm>
            <a:off x="7405688" y="1978025"/>
            <a:ext cx="173037" cy="263525"/>
            <a:chOff x="1506" y="1536"/>
            <a:chExt cx="109" cy="166"/>
          </a:xfrm>
        </p:grpSpPr>
        <p:sp>
          <p:nvSpPr>
            <p:cNvPr id="201758" name="Line 30"/>
            <p:cNvSpPr>
              <a:spLocks noChangeShapeType="1"/>
            </p:cNvSpPr>
            <p:nvPr/>
          </p:nvSpPr>
          <p:spPr bwMode="auto">
            <a:xfrm flipV="1">
              <a:off x="1549" y="1610"/>
              <a:ext cx="17" cy="22"/>
            </a:xfrm>
            <a:prstGeom prst="line">
              <a:avLst/>
            </a:prstGeom>
            <a:noFill/>
            <a:ln w="9525">
              <a:solidFill>
                <a:schemeClr val="tx1"/>
              </a:solidFill>
              <a:round/>
              <a:headEnd/>
              <a:tailEnd/>
            </a:ln>
            <a:effectLst/>
          </p:spPr>
          <p:txBody>
            <a:bodyPr/>
            <a:lstStyle/>
            <a:p>
              <a:endParaRPr lang="en-US"/>
            </a:p>
          </p:txBody>
        </p:sp>
        <p:sp>
          <p:nvSpPr>
            <p:cNvPr id="201759" name="Text Box 31"/>
            <p:cNvSpPr txBox="1">
              <a:spLocks noChangeArrowheads="1"/>
            </p:cNvSpPr>
            <p:nvPr/>
          </p:nvSpPr>
          <p:spPr bwMode="auto">
            <a:xfrm>
              <a:off x="1506" y="1625"/>
              <a:ext cx="50"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60" name="Text Box 32"/>
            <p:cNvSpPr txBox="1">
              <a:spLocks noChangeArrowheads="1"/>
            </p:cNvSpPr>
            <p:nvPr/>
          </p:nvSpPr>
          <p:spPr bwMode="auto">
            <a:xfrm>
              <a:off x="1569" y="1536"/>
              <a:ext cx="46"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grpSp>
        <p:nvGrpSpPr>
          <p:cNvPr id="6" name="Group 33"/>
          <p:cNvGrpSpPr>
            <a:grpSpLocks/>
          </p:cNvGrpSpPr>
          <p:nvPr/>
        </p:nvGrpSpPr>
        <p:grpSpPr bwMode="auto">
          <a:xfrm>
            <a:off x="7639050" y="1976437"/>
            <a:ext cx="173038" cy="263525"/>
            <a:chOff x="1506" y="1536"/>
            <a:chExt cx="109" cy="166"/>
          </a:xfrm>
        </p:grpSpPr>
        <p:sp>
          <p:nvSpPr>
            <p:cNvPr id="201762" name="Line 34"/>
            <p:cNvSpPr>
              <a:spLocks noChangeShapeType="1"/>
            </p:cNvSpPr>
            <p:nvPr/>
          </p:nvSpPr>
          <p:spPr bwMode="auto">
            <a:xfrm flipV="1">
              <a:off x="1549" y="1610"/>
              <a:ext cx="17" cy="22"/>
            </a:xfrm>
            <a:prstGeom prst="line">
              <a:avLst/>
            </a:prstGeom>
            <a:noFill/>
            <a:ln w="9525">
              <a:solidFill>
                <a:schemeClr val="tx1"/>
              </a:solidFill>
              <a:round/>
              <a:headEnd/>
              <a:tailEnd/>
            </a:ln>
            <a:effectLst/>
          </p:spPr>
          <p:txBody>
            <a:bodyPr/>
            <a:lstStyle/>
            <a:p>
              <a:endParaRPr lang="en-US"/>
            </a:p>
          </p:txBody>
        </p:sp>
        <p:sp>
          <p:nvSpPr>
            <p:cNvPr id="201763" name="Text Box 35"/>
            <p:cNvSpPr txBox="1">
              <a:spLocks noChangeArrowheads="1"/>
            </p:cNvSpPr>
            <p:nvPr/>
          </p:nvSpPr>
          <p:spPr bwMode="auto">
            <a:xfrm>
              <a:off x="1506" y="1625"/>
              <a:ext cx="50"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64" name="Text Box 36"/>
            <p:cNvSpPr txBox="1">
              <a:spLocks noChangeArrowheads="1"/>
            </p:cNvSpPr>
            <p:nvPr/>
          </p:nvSpPr>
          <p:spPr bwMode="auto">
            <a:xfrm>
              <a:off x="1569" y="1536"/>
              <a:ext cx="46"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grpSp>
        <p:nvGrpSpPr>
          <p:cNvPr id="7" name="Group 37"/>
          <p:cNvGrpSpPr>
            <a:grpSpLocks/>
          </p:cNvGrpSpPr>
          <p:nvPr/>
        </p:nvGrpSpPr>
        <p:grpSpPr bwMode="auto">
          <a:xfrm>
            <a:off x="7885113" y="1974850"/>
            <a:ext cx="173037" cy="263525"/>
            <a:chOff x="1506" y="1536"/>
            <a:chExt cx="109" cy="166"/>
          </a:xfrm>
        </p:grpSpPr>
        <p:sp>
          <p:nvSpPr>
            <p:cNvPr id="201766" name="Line 38"/>
            <p:cNvSpPr>
              <a:spLocks noChangeShapeType="1"/>
            </p:cNvSpPr>
            <p:nvPr/>
          </p:nvSpPr>
          <p:spPr bwMode="auto">
            <a:xfrm flipV="1">
              <a:off x="1549" y="1610"/>
              <a:ext cx="17" cy="22"/>
            </a:xfrm>
            <a:prstGeom prst="line">
              <a:avLst/>
            </a:prstGeom>
            <a:noFill/>
            <a:ln w="9525">
              <a:solidFill>
                <a:schemeClr val="tx1"/>
              </a:solidFill>
              <a:round/>
              <a:headEnd/>
              <a:tailEnd/>
            </a:ln>
            <a:effectLst/>
          </p:spPr>
          <p:txBody>
            <a:bodyPr/>
            <a:lstStyle/>
            <a:p>
              <a:endParaRPr lang="en-US"/>
            </a:p>
          </p:txBody>
        </p:sp>
        <p:sp>
          <p:nvSpPr>
            <p:cNvPr id="201767" name="Text Box 39"/>
            <p:cNvSpPr txBox="1">
              <a:spLocks noChangeArrowheads="1"/>
            </p:cNvSpPr>
            <p:nvPr/>
          </p:nvSpPr>
          <p:spPr bwMode="auto">
            <a:xfrm>
              <a:off x="1506" y="1625"/>
              <a:ext cx="50"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68" name="Text Box 40"/>
            <p:cNvSpPr txBox="1">
              <a:spLocks noChangeArrowheads="1"/>
            </p:cNvSpPr>
            <p:nvPr/>
          </p:nvSpPr>
          <p:spPr bwMode="auto">
            <a:xfrm>
              <a:off x="1569" y="1536"/>
              <a:ext cx="46"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grpSp>
        <p:nvGrpSpPr>
          <p:cNvPr id="8" name="Group 41"/>
          <p:cNvGrpSpPr>
            <a:grpSpLocks/>
          </p:cNvGrpSpPr>
          <p:nvPr/>
        </p:nvGrpSpPr>
        <p:grpSpPr bwMode="auto">
          <a:xfrm>
            <a:off x="8118475" y="1973262"/>
            <a:ext cx="173038" cy="263525"/>
            <a:chOff x="1506" y="1536"/>
            <a:chExt cx="109" cy="166"/>
          </a:xfrm>
        </p:grpSpPr>
        <p:sp>
          <p:nvSpPr>
            <p:cNvPr id="201770" name="Line 42"/>
            <p:cNvSpPr>
              <a:spLocks noChangeShapeType="1"/>
            </p:cNvSpPr>
            <p:nvPr/>
          </p:nvSpPr>
          <p:spPr bwMode="auto">
            <a:xfrm flipV="1">
              <a:off x="1549" y="1610"/>
              <a:ext cx="17" cy="22"/>
            </a:xfrm>
            <a:prstGeom prst="line">
              <a:avLst/>
            </a:prstGeom>
            <a:noFill/>
            <a:ln w="9525">
              <a:solidFill>
                <a:schemeClr val="tx1"/>
              </a:solidFill>
              <a:round/>
              <a:headEnd/>
              <a:tailEnd/>
            </a:ln>
            <a:effectLst/>
          </p:spPr>
          <p:txBody>
            <a:bodyPr/>
            <a:lstStyle/>
            <a:p>
              <a:endParaRPr lang="en-US"/>
            </a:p>
          </p:txBody>
        </p:sp>
        <p:sp>
          <p:nvSpPr>
            <p:cNvPr id="201771" name="Text Box 43"/>
            <p:cNvSpPr txBox="1">
              <a:spLocks noChangeArrowheads="1"/>
            </p:cNvSpPr>
            <p:nvPr/>
          </p:nvSpPr>
          <p:spPr bwMode="auto">
            <a:xfrm>
              <a:off x="1506" y="1625"/>
              <a:ext cx="50"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72" name="Text Box 44"/>
            <p:cNvSpPr txBox="1">
              <a:spLocks noChangeArrowheads="1"/>
            </p:cNvSpPr>
            <p:nvPr/>
          </p:nvSpPr>
          <p:spPr bwMode="auto">
            <a:xfrm>
              <a:off x="1569" y="1536"/>
              <a:ext cx="46"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grpSp>
        <p:nvGrpSpPr>
          <p:cNvPr id="9" name="Group 45"/>
          <p:cNvGrpSpPr>
            <a:grpSpLocks/>
          </p:cNvGrpSpPr>
          <p:nvPr/>
        </p:nvGrpSpPr>
        <p:grpSpPr bwMode="auto">
          <a:xfrm>
            <a:off x="8347075" y="1973262"/>
            <a:ext cx="173038" cy="263525"/>
            <a:chOff x="1506" y="1536"/>
            <a:chExt cx="109" cy="166"/>
          </a:xfrm>
        </p:grpSpPr>
        <p:sp>
          <p:nvSpPr>
            <p:cNvPr id="201774" name="Line 46"/>
            <p:cNvSpPr>
              <a:spLocks noChangeShapeType="1"/>
            </p:cNvSpPr>
            <p:nvPr/>
          </p:nvSpPr>
          <p:spPr bwMode="auto">
            <a:xfrm flipV="1">
              <a:off x="1549" y="1610"/>
              <a:ext cx="17" cy="22"/>
            </a:xfrm>
            <a:prstGeom prst="line">
              <a:avLst/>
            </a:prstGeom>
            <a:noFill/>
            <a:ln w="9525">
              <a:solidFill>
                <a:schemeClr val="tx1"/>
              </a:solidFill>
              <a:round/>
              <a:headEnd/>
              <a:tailEnd/>
            </a:ln>
            <a:effectLst/>
          </p:spPr>
          <p:txBody>
            <a:bodyPr/>
            <a:lstStyle/>
            <a:p>
              <a:endParaRPr lang="en-US"/>
            </a:p>
          </p:txBody>
        </p:sp>
        <p:sp>
          <p:nvSpPr>
            <p:cNvPr id="201775" name="Text Box 47"/>
            <p:cNvSpPr txBox="1">
              <a:spLocks noChangeArrowheads="1"/>
            </p:cNvSpPr>
            <p:nvPr/>
          </p:nvSpPr>
          <p:spPr bwMode="auto">
            <a:xfrm>
              <a:off x="1506" y="1625"/>
              <a:ext cx="50"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76" name="Text Box 48"/>
            <p:cNvSpPr txBox="1">
              <a:spLocks noChangeArrowheads="1"/>
            </p:cNvSpPr>
            <p:nvPr/>
          </p:nvSpPr>
          <p:spPr bwMode="auto">
            <a:xfrm>
              <a:off x="1569" y="1536"/>
              <a:ext cx="46"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grpSp>
        <p:nvGrpSpPr>
          <p:cNvPr id="10" name="Group 49"/>
          <p:cNvGrpSpPr>
            <a:grpSpLocks/>
          </p:cNvGrpSpPr>
          <p:nvPr/>
        </p:nvGrpSpPr>
        <p:grpSpPr bwMode="auto">
          <a:xfrm>
            <a:off x="8580438" y="1971675"/>
            <a:ext cx="173037" cy="263525"/>
            <a:chOff x="1506" y="1536"/>
            <a:chExt cx="109" cy="166"/>
          </a:xfrm>
        </p:grpSpPr>
        <p:sp>
          <p:nvSpPr>
            <p:cNvPr id="201778" name="Line 50"/>
            <p:cNvSpPr>
              <a:spLocks noChangeShapeType="1"/>
            </p:cNvSpPr>
            <p:nvPr/>
          </p:nvSpPr>
          <p:spPr bwMode="auto">
            <a:xfrm flipV="1">
              <a:off x="1549" y="1610"/>
              <a:ext cx="17" cy="22"/>
            </a:xfrm>
            <a:prstGeom prst="line">
              <a:avLst/>
            </a:prstGeom>
            <a:noFill/>
            <a:ln w="9525">
              <a:solidFill>
                <a:schemeClr val="tx1"/>
              </a:solidFill>
              <a:round/>
              <a:headEnd/>
              <a:tailEnd/>
            </a:ln>
            <a:effectLst/>
          </p:spPr>
          <p:txBody>
            <a:bodyPr/>
            <a:lstStyle/>
            <a:p>
              <a:endParaRPr lang="en-US"/>
            </a:p>
          </p:txBody>
        </p:sp>
        <p:sp>
          <p:nvSpPr>
            <p:cNvPr id="201779" name="Text Box 51"/>
            <p:cNvSpPr txBox="1">
              <a:spLocks noChangeArrowheads="1"/>
            </p:cNvSpPr>
            <p:nvPr/>
          </p:nvSpPr>
          <p:spPr bwMode="auto">
            <a:xfrm>
              <a:off x="1506" y="1625"/>
              <a:ext cx="50"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780" name="Text Box 52"/>
            <p:cNvSpPr txBox="1">
              <a:spLocks noChangeArrowheads="1"/>
            </p:cNvSpPr>
            <p:nvPr/>
          </p:nvSpPr>
          <p:spPr bwMode="auto">
            <a:xfrm>
              <a:off x="1569" y="1536"/>
              <a:ext cx="46"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sp>
        <p:nvSpPr>
          <p:cNvPr id="201781" name="Line 53"/>
          <p:cNvSpPr>
            <a:spLocks noChangeShapeType="1"/>
          </p:cNvSpPr>
          <p:nvPr/>
        </p:nvSpPr>
        <p:spPr bwMode="auto">
          <a:xfrm flipH="1" flipV="1">
            <a:off x="5289550" y="2101850"/>
            <a:ext cx="33338" cy="36512"/>
          </a:xfrm>
          <a:prstGeom prst="line">
            <a:avLst/>
          </a:prstGeom>
          <a:noFill/>
          <a:ln w="9525">
            <a:solidFill>
              <a:schemeClr val="tx1"/>
            </a:solidFill>
            <a:round/>
            <a:headEnd/>
            <a:tailEnd/>
          </a:ln>
          <a:effectLst/>
        </p:spPr>
        <p:txBody>
          <a:bodyPr/>
          <a:lstStyle/>
          <a:p>
            <a:endParaRPr lang="en-US"/>
          </a:p>
        </p:txBody>
      </p:sp>
      <p:sp>
        <p:nvSpPr>
          <p:cNvPr id="201782" name="Line 54"/>
          <p:cNvSpPr>
            <a:spLocks noChangeShapeType="1"/>
          </p:cNvSpPr>
          <p:nvPr/>
        </p:nvSpPr>
        <p:spPr bwMode="auto">
          <a:xfrm flipH="1" flipV="1">
            <a:off x="5153025" y="1955800"/>
            <a:ext cx="33338" cy="36512"/>
          </a:xfrm>
          <a:prstGeom prst="line">
            <a:avLst/>
          </a:prstGeom>
          <a:noFill/>
          <a:ln w="9525">
            <a:solidFill>
              <a:schemeClr val="tx1"/>
            </a:solidFill>
            <a:round/>
            <a:headEnd/>
            <a:tailEnd/>
          </a:ln>
          <a:effectLst/>
        </p:spPr>
        <p:txBody>
          <a:bodyPr/>
          <a:lstStyle/>
          <a:p>
            <a:endParaRPr lang="en-US"/>
          </a:p>
        </p:txBody>
      </p:sp>
      <p:sp>
        <p:nvSpPr>
          <p:cNvPr id="201783" name="Text Box 55"/>
          <p:cNvSpPr txBox="1">
            <a:spLocks noChangeArrowheads="1"/>
          </p:cNvSpPr>
          <p:nvPr/>
        </p:nvSpPr>
        <p:spPr bwMode="auto">
          <a:xfrm>
            <a:off x="5278438" y="1820862"/>
            <a:ext cx="141287"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784" name="Line 56"/>
          <p:cNvSpPr>
            <a:spLocks noChangeShapeType="1"/>
          </p:cNvSpPr>
          <p:nvPr/>
        </p:nvSpPr>
        <p:spPr bwMode="auto">
          <a:xfrm flipV="1">
            <a:off x="5387975" y="2100262"/>
            <a:ext cx="26988" cy="34925"/>
          </a:xfrm>
          <a:prstGeom prst="line">
            <a:avLst/>
          </a:prstGeom>
          <a:noFill/>
          <a:ln w="9525">
            <a:solidFill>
              <a:schemeClr val="tx1"/>
            </a:solidFill>
            <a:round/>
            <a:headEnd/>
            <a:tailEnd/>
          </a:ln>
          <a:effectLst/>
        </p:spPr>
        <p:txBody>
          <a:bodyPr/>
          <a:lstStyle/>
          <a:p>
            <a:endParaRPr lang="en-US"/>
          </a:p>
        </p:txBody>
      </p:sp>
      <p:sp>
        <p:nvSpPr>
          <p:cNvPr id="201785" name="Text Box 57"/>
          <p:cNvSpPr txBox="1">
            <a:spLocks noChangeArrowheads="1"/>
          </p:cNvSpPr>
          <p:nvPr/>
        </p:nvSpPr>
        <p:spPr bwMode="auto">
          <a:xfrm>
            <a:off x="5419725" y="1982787"/>
            <a:ext cx="101600"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786" name="Line 58"/>
          <p:cNvSpPr>
            <a:spLocks noChangeShapeType="1"/>
          </p:cNvSpPr>
          <p:nvPr/>
        </p:nvSpPr>
        <p:spPr bwMode="auto">
          <a:xfrm flipH="1" flipV="1">
            <a:off x="5527675" y="2097087"/>
            <a:ext cx="33338" cy="36513"/>
          </a:xfrm>
          <a:prstGeom prst="line">
            <a:avLst/>
          </a:prstGeom>
          <a:noFill/>
          <a:ln w="9525">
            <a:solidFill>
              <a:schemeClr val="tx1"/>
            </a:solidFill>
            <a:round/>
            <a:headEnd/>
            <a:tailEnd/>
          </a:ln>
          <a:effectLst/>
        </p:spPr>
        <p:txBody>
          <a:bodyPr/>
          <a:lstStyle/>
          <a:p>
            <a:endParaRPr lang="en-US"/>
          </a:p>
        </p:txBody>
      </p:sp>
      <p:sp>
        <p:nvSpPr>
          <p:cNvPr id="201787" name="Line 59"/>
          <p:cNvSpPr>
            <a:spLocks noChangeShapeType="1"/>
          </p:cNvSpPr>
          <p:nvPr/>
        </p:nvSpPr>
        <p:spPr bwMode="auto">
          <a:xfrm flipH="1" flipV="1">
            <a:off x="5391150" y="1951037"/>
            <a:ext cx="33338" cy="36513"/>
          </a:xfrm>
          <a:prstGeom prst="line">
            <a:avLst/>
          </a:prstGeom>
          <a:noFill/>
          <a:ln w="9525">
            <a:solidFill>
              <a:schemeClr val="tx1"/>
            </a:solidFill>
            <a:round/>
            <a:headEnd/>
            <a:tailEnd/>
          </a:ln>
          <a:effectLst/>
        </p:spPr>
        <p:txBody>
          <a:bodyPr/>
          <a:lstStyle/>
          <a:p>
            <a:endParaRPr lang="en-US"/>
          </a:p>
        </p:txBody>
      </p:sp>
      <p:sp>
        <p:nvSpPr>
          <p:cNvPr id="201788" name="Text Box 60"/>
          <p:cNvSpPr txBox="1">
            <a:spLocks noChangeArrowheads="1"/>
          </p:cNvSpPr>
          <p:nvPr/>
        </p:nvSpPr>
        <p:spPr bwMode="auto">
          <a:xfrm>
            <a:off x="5508625" y="1822450"/>
            <a:ext cx="141288"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789" name="Line 61"/>
          <p:cNvSpPr>
            <a:spLocks noChangeShapeType="1"/>
          </p:cNvSpPr>
          <p:nvPr/>
        </p:nvSpPr>
        <p:spPr bwMode="auto">
          <a:xfrm flipV="1">
            <a:off x="5618163" y="2101850"/>
            <a:ext cx="26987" cy="34925"/>
          </a:xfrm>
          <a:prstGeom prst="line">
            <a:avLst/>
          </a:prstGeom>
          <a:noFill/>
          <a:ln w="9525">
            <a:solidFill>
              <a:schemeClr val="tx1"/>
            </a:solidFill>
            <a:round/>
            <a:headEnd/>
            <a:tailEnd/>
          </a:ln>
          <a:effectLst/>
        </p:spPr>
        <p:txBody>
          <a:bodyPr/>
          <a:lstStyle/>
          <a:p>
            <a:endParaRPr lang="en-US"/>
          </a:p>
        </p:txBody>
      </p:sp>
      <p:sp>
        <p:nvSpPr>
          <p:cNvPr id="201790" name="Text Box 62"/>
          <p:cNvSpPr txBox="1">
            <a:spLocks noChangeArrowheads="1"/>
          </p:cNvSpPr>
          <p:nvPr/>
        </p:nvSpPr>
        <p:spPr bwMode="auto">
          <a:xfrm>
            <a:off x="5649913" y="1984375"/>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791" name="Line 63"/>
          <p:cNvSpPr>
            <a:spLocks noChangeShapeType="1"/>
          </p:cNvSpPr>
          <p:nvPr/>
        </p:nvSpPr>
        <p:spPr bwMode="auto">
          <a:xfrm flipH="1" flipV="1">
            <a:off x="5757863" y="2098675"/>
            <a:ext cx="33337" cy="36512"/>
          </a:xfrm>
          <a:prstGeom prst="line">
            <a:avLst/>
          </a:prstGeom>
          <a:noFill/>
          <a:ln w="9525">
            <a:solidFill>
              <a:schemeClr val="tx1"/>
            </a:solidFill>
            <a:round/>
            <a:headEnd/>
            <a:tailEnd/>
          </a:ln>
          <a:effectLst/>
        </p:spPr>
        <p:txBody>
          <a:bodyPr/>
          <a:lstStyle/>
          <a:p>
            <a:endParaRPr lang="en-US"/>
          </a:p>
        </p:txBody>
      </p:sp>
      <p:sp>
        <p:nvSpPr>
          <p:cNvPr id="201792" name="Line 64"/>
          <p:cNvSpPr>
            <a:spLocks noChangeShapeType="1"/>
          </p:cNvSpPr>
          <p:nvPr/>
        </p:nvSpPr>
        <p:spPr bwMode="auto">
          <a:xfrm flipH="1" flipV="1">
            <a:off x="5621338" y="1952625"/>
            <a:ext cx="33337" cy="36512"/>
          </a:xfrm>
          <a:prstGeom prst="line">
            <a:avLst/>
          </a:prstGeom>
          <a:noFill/>
          <a:ln w="9525">
            <a:solidFill>
              <a:schemeClr val="tx1"/>
            </a:solidFill>
            <a:round/>
            <a:headEnd/>
            <a:tailEnd/>
          </a:ln>
          <a:effectLst/>
        </p:spPr>
        <p:txBody>
          <a:bodyPr/>
          <a:lstStyle/>
          <a:p>
            <a:endParaRPr lang="en-US"/>
          </a:p>
        </p:txBody>
      </p:sp>
      <p:sp>
        <p:nvSpPr>
          <p:cNvPr id="201793" name="Text Box 65"/>
          <p:cNvSpPr txBox="1">
            <a:spLocks noChangeArrowheads="1"/>
          </p:cNvSpPr>
          <p:nvPr/>
        </p:nvSpPr>
        <p:spPr bwMode="auto">
          <a:xfrm>
            <a:off x="5746750" y="1822450"/>
            <a:ext cx="141288"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794" name="Line 66"/>
          <p:cNvSpPr>
            <a:spLocks noChangeShapeType="1"/>
          </p:cNvSpPr>
          <p:nvPr/>
        </p:nvSpPr>
        <p:spPr bwMode="auto">
          <a:xfrm flipV="1">
            <a:off x="5856288" y="2101850"/>
            <a:ext cx="26987" cy="34925"/>
          </a:xfrm>
          <a:prstGeom prst="line">
            <a:avLst/>
          </a:prstGeom>
          <a:noFill/>
          <a:ln w="9525">
            <a:solidFill>
              <a:schemeClr val="tx1"/>
            </a:solidFill>
            <a:round/>
            <a:headEnd/>
            <a:tailEnd/>
          </a:ln>
          <a:effectLst/>
        </p:spPr>
        <p:txBody>
          <a:bodyPr/>
          <a:lstStyle/>
          <a:p>
            <a:endParaRPr lang="en-US"/>
          </a:p>
        </p:txBody>
      </p:sp>
      <p:sp>
        <p:nvSpPr>
          <p:cNvPr id="201795" name="Text Box 67"/>
          <p:cNvSpPr txBox="1">
            <a:spLocks noChangeArrowheads="1"/>
          </p:cNvSpPr>
          <p:nvPr/>
        </p:nvSpPr>
        <p:spPr bwMode="auto">
          <a:xfrm>
            <a:off x="5888038" y="1984375"/>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796" name="Line 68"/>
          <p:cNvSpPr>
            <a:spLocks noChangeShapeType="1"/>
          </p:cNvSpPr>
          <p:nvPr/>
        </p:nvSpPr>
        <p:spPr bwMode="auto">
          <a:xfrm flipH="1" flipV="1">
            <a:off x="5995988" y="2098675"/>
            <a:ext cx="33337" cy="36512"/>
          </a:xfrm>
          <a:prstGeom prst="line">
            <a:avLst/>
          </a:prstGeom>
          <a:noFill/>
          <a:ln w="9525">
            <a:solidFill>
              <a:schemeClr val="tx1"/>
            </a:solidFill>
            <a:round/>
            <a:headEnd/>
            <a:tailEnd/>
          </a:ln>
          <a:effectLst/>
        </p:spPr>
        <p:txBody>
          <a:bodyPr/>
          <a:lstStyle/>
          <a:p>
            <a:endParaRPr lang="en-US"/>
          </a:p>
        </p:txBody>
      </p:sp>
      <p:sp>
        <p:nvSpPr>
          <p:cNvPr id="201797" name="Line 69"/>
          <p:cNvSpPr>
            <a:spLocks noChangeShapeType="1"/>
          </p:cNvSpPr>
          <p:nvPr/>
        </p:nvSpPr>
        <p:spPr bwMode="auto">
          <a:xfrm flipH="1" flipV="1">
            <a:off x="5859463" y="1952625"/>
            <a:ext cx="33337" cy="36512"/>
          </a:xfrm>
          <a:prstGeom prst="line">
            <a:avLst/>
          </a:prstGeom>
          <a:noFill/>
          <a:ln w="9525">
            <a:solidFill>
              <a:schemeClr val="tx1"/>
            </a:solidFill>
            <a:round/>
            <a:headEnd/>
            <a:tailEnd/>
          </a:ln>
          <a:effectLst/>
        </p:spPr>
        <p:txBody>
          <a:bodyPr/>
          <a:lstStyle/>
          <a:p>
            <a:endParaRPr lang="en-US"/>
          </a:p>
        </p:txBody>
      </p:sp>
      <p:sp>
        <p:nvSpPr>
          <p:cNvPr id="201798" name="Text Box 70"/>
          <p:cNvSpPr txBox="1">
            <a:spLocks noChangeArrowheads="1"/>
          </p:cNvSpPr>
          <p:nvPr/>
        </p:nvSpPr>
        <p:spPr bwMode="auto">
          <a:xfrm>
            <a:off x="5984875" y="1817687"/>
            <a:ext cx="141288"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799" name="Line 71"/>
          <p:cNvSpPr>
            <a:spLocks noChangeShapeType="1"/>
          </p:cNvSpPr>
          <p:nvPr/>
        </p:nvSpPr>
        <p:spPr bwMode="auto">
          <a:xfrm flipV="1">
            <a:off x="6094413" y="2097087"/>
            <a:ext cx="26987" cy="34925"/>
          </a:xfrm>
          <a:prstGeom prst="line">
            <a:avLst/>
          </a:prstGeom>
          <a:noFill/>
          <a:ln w="9525">
            <a:solidFill>
              <a:schemeClr val="tx1"/>
            </a:solidFill>
            <a:round/>
            <a:headEnd/>
            <a:tailEnd/>
          </a:ln>
          <a:effectLst/>
        </p:spPr>
        <p:txBody>
          <a:bodyPr/>
          <a:lstStyle/>
          <a:p>
            <a:endParaRPr lang="en-US"/>
          </a:p>
        </p:txBody>
      </p:sp>
      <p:sp>
        <p:nvSpPr>
          <p:cNvPr id="201800" name="Text Box 72"/>
          <p:cNvSpPr txBox="1">
            <a:spLocks noChangeArrowheads="1"/>
          </p:cNvSpPr>
          <p:nvPr/>
        </p:nvSpPr>
        <p:spPr bwMode="auto">
          <a:xfrm>
            <a:off x="6126163" y="1979612"/>
            <a:ext cx="101600"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801" name="Line 73"/>
          <p:cNvSpPr>
            <a:spLocks noChangeShapeType="1"/>
          </p:cNvSpPr>
          <p:nvPr/>
        </p:nvSpPr>
        <p:spPr bwMode="auto">
          <a:xfrm flipH="1" flipV="1">
            <a:off x="6234113" y="2093912"/>
            <a:ext cx="33337" cy="36513"/>
          </a:xfrm>
          <a:prstGeom prst="line">
            <a:avLst/>
          </a:prstGeom>
          <a:noFill/>
          <a:ln w="9525">
            <a:solidFill>
              <a:schemeClr val="tx1"/>
            </a:solidFill>
            <a:round/>
            <a:headEnd/>
            <a:tailEnd/>
          </a:ln>
          <a:effectLst/>
        </p:spPr>
        <p:txBody>
          <a:bodyPr/>
          <a:lstStyle/>
          <a:p>
            <a:endParaRPr lang="en-US"/>
          </a:p>
        </p:txBody>
      </p:sp>
      <p:sp>
        <p:nvSpPr>
          <p:cNvPr id="201802" name="Line 74"/>
          <p:cNvSpPr>
            <a:spLocks noChangeShapeType="1"/>
          </p:cNvSpPr>
          <p:nvPr/>
        </p:nvSpPr>
        <p:spPr bwMode="auto">
          <a:xfrm flipH="1" flipV="1">
            <a:off x="6097588" y="1947862"/>
            <a:ext cx="33337" cy="36513"/>
          </a:xfrm>
          <a:prstGeom prst="line">
            <a:avLst/>
          </a:prstGeom>
          <a:noFill/>
          <a:ln w="9525">
            <a:solidFill>
              <a:schemeClr val="tx1"/>
            </a:solidFill>
            <a:round/>
            <a:headEnd/>
            <a:tailEnd/>
          </a:ln>
          <a:effectLst/>
        </p:spPr>
        <p:txBody>
          <a:bodyPr/>
          <a:lstStyle/>
          <a:p>
            <a:endParaRPr lang="en-US"/>
          </a:p>
        </p:txBody>
      </p:sp>
      <p:sp>
        <p:nvSpPr>
          <p:cNvPr id="201803" name="Text Box 75"/>
          <p:cNvSpPr txBox="1">
            <a:spLocks noChangeArrowheads="1"/>
          </p:cNvSpPr>
          <p:nvPr/>
        </p:nvSpPr>
        <p:spPr bwMode="auto">
          <a:xfrm>
            <a:off x="6215063" y="1819275"/>
            <a:ext cx="141287"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804" name="Line 76"/>
          <p:cNvSpPr>
            <a:spLocks noChangeShapeType="1"/>
          </p:cNvSpPr>
          <p:nvPr/>
        </p:nvSpPr>
        <p:spPr bwMode="auto">
          <a:xfrm flipV="1">
            <a:off x="6324600" y="2098675"/>
            <a:ext cx="26988" cy="34925"/>
          </a:xfrm>
          <a:prstGeom prst="line">
            <a:avLst/>
          </a:prstGeom>
          <a:noFill/>
          <a:ln w="9525">
            <a:solidFill>
              <a:schemeClr val="tx1"/>
            </a:solidFill>
            <a:round/>
            <a:headEnd/>
            <a:tailEnd/>
          </a:ln>
          <a:effectLst/>
        </p:spPr>
        <p:txBody>
          <a:bodyPr/>
          <a:lstStyle/>
          <a:p>
            <a:endParaRPr lang="en-US"/>
          </a:p>
        </p:txBody>
      </p:sp>
      <p:sp>
        <p:nvSpPr>
          <p:cNvPr id="201805" name="Text Box 77"/>
          <p:cNvSpPr txBox="1">
            <a:spLocks noChangeArrowheads="1"/>
          </p:cNvSpPr>
          <p:nvPr/>
        </p:nvSpPr>
        <p:spPr bwMode="auto">
          <a:xfrm>
            <a:off x="6356350" y="1981200"/>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806" name="Line 78"/>
          <p:cNvSpPr>
            <a:spLocks noChangeShapeType="1"/>
          </p:cNvSpPr>
          <p:nvPr/>
        </p:nvSpPr>
        <p:spPr bwMode="auto">
          <a:xfrm flipH="1" flipV="1">
            <a:off x="6464300" y="2095500"/>
            <a:ext cx="33338" cy="36512"/>
          </a:xfrm>
          <a:prstGeom prst="line">
            <a:avLst/>
          </a:prstGeom>
          <a:noFill/>
          <a:ln w="9525">
            <a:solidFill>
              <a:schemeClr val="tx1"/>
            </a:solidFill>
            <a:round/>
            <a:headEnd/>
            <a:tailEnd/>
          </a:ln>
          <a:effectLst/>
        </p:spPr>
        <p:txBody>
          <a:bodyPr/>
          <a:lstStyle/>
          <a:p>
            <a:endParaRPr lang="en-US"/>
          </a:p>
        </p:txBody>
      </p:sp>
      <p:sp>
        <p:nvSpPr>
          <p:cNvPr id="201807" name="Line 79"/>
          <p:cNvSpPr>
            <a:spLocks noChangeShapeType="1"/>
          </p:cNvSpPr>
          <p:nvPr/>
        </p:nvSpPr>
        <p:spPr bwMode="auto">
          <a:xfrm flipH="1" flipV="1">
            <a:off x="6327775" y="1949450"/>
            <a:ext cx="33338" cy="36512"/>
          </a:xfrm>
          <a:prstGeom prst="line">
            <a:avLst/>
          </a:prstGeom>
          <a:noFill/>
          <a:ln w="9525">
            <a:solidFill>
              <a:schemeClr val="tx1"/>
            </a:solidFill>
            <a:round/>
            <a:headEnd/>
            <a:tailEnd/>
          </a:ln>
          <a:effectLst/>
        </p:spPr>
        <p:txBody>
          <a:bodyPr/>
          <a:lstStyle/>
          <a:p>
            <a:endParaRPr lang="en-US"/>
          </a:p>
        </p:txBody>
      </p:sp>
      <p:sp>
        <p:nvSpPr>
          <p:cNvPr id="201808" name="Text Box 80"/>
          <p:cNvSpPr txBox="1">
            <a:spLocks noChangeArrowheads="1"/>
          </p:cNvSpPr>
          <p:nvPr/>
        </p:nvSpPr>
        <p:spPr bwMode="auto">
          <a:xfrm>
            <a:off x="5008563" y="3662362"/>
            <a:ext cx="2271776" cy="584775"/>
          </a:xfrm>
          <a:prstGeom prst="rect">
            <a:avLst/>
          </a:prstGeom>
          <a:noFill/>
          <a:ln w="9525">
            <a:noFill/>
            <a:miter lim="800000"/>
            <a:headEnd/>
            <a:tailEnd/>
          </a:ln>
          <a:effectLst/>
        </p:spPr>
        <p:txBody>
          <a:bodyPr wrap="none">
            <a:spAutoFit/>
          </a:bodyPr>
          <a:lstStyle/>
          <a:p>
            <a:pPr eaLnBrk="1" hangingPunct="1"/>
            <a:r>
              <a:rPr lang="en-US" sz="1600" b="1">
                <a:ea typeface="ＭＳ Ｐゴシック" pitchFamily="34" charset="-128"/>
              </a:rPr>
              <a:t>Internal Stripe</a:t>
            </a:r>
          </a:p>
          <a:p>
            <a:pPr eaLnBrk="1" hangingPunct="1"/>
            <a:r>
              <a:rPr lang="en-US" sz="1600" b="1">
                <a:ea typeface="ＭＳ Ｐゴシック" pitchFamily="34" charset="-128"/>
              </a:rPr>
              <a:t>diethyl zinc exposure</a:t>
            </a:r>
          </a:p>
        </p:txBody>
      </p:sp>
      <p:sp>
        <p:nvSpPr>
          <p:cNvPr id="201809" name="Line 81"/>
          <p:cNvSpPr>
            <a:spLocks noChangeShapeType="1"/>
          </p:cNvSpPr>
          <p:nvPr/>
        </p:nvSpPr>
        <p:spPr bwMode="auto">
          <a:xfrm>
            <a:off x="5038725" y="3692525"/>
            <a:ext cx="0" cy="527050"/>
          </a:xfrm>
          <a:prstGeom prst="line">
            <a:avLst/>
          </a:prstGeom>
          <a:noFill/>
          <a:ln w="19050">
            <a:solidFill>
              <a:schemeClr val="tx1"/>
            </a:solidFill>
            <a:round/>
            <a:headEnd/>
            <a:tailEnd/>
          </a:ln>
          <a:effectLst/>
        </p:spPr>
        <p:txBody>
          <a:bodyPr/>
          <a:lstStyle/>
          <a:p>
            <a:endParaRPr lang="en-US"/>
          </a:p>
        </p:txBody>
      </p:sp>
      <p:sp>
        <p:nvSpPr>
          <p:cNvPr id="201810" name="Line 82"/>
          <p:cNvSpPr>
            <a:spLocks noChangeShapeType="1"/>
          </p:cNvSpPr>
          <p:nvPr/>
        </p:nvSpPr>
        <p:spPr bwMode="auto">
          <a:xfrm>
            <a:off x="5037138" y="3690937"/>
            <a:ext cx="3817937" cy="0"/>
          </a:xfrm>
          <a:prstGeom prst="line">
            <a:avLst/>
          </a:prstGeom>
          <a:noFill/>
          <a:ln w="19050">
            <a:solidFill>
              <a:schemeClr val="tx1"/>
            </a:solidFill>
            <a:round/>
            <a:headEnd/>
            <a:tailEnd/>
          </a:ln>
          <a:effectLst/>
        </p:spPr>
        <p:txBody>
          <a:bodyPr/>
          <a:lstStyle/>
          <a:p>
            <a:endParaRPr lang="en-US"/>
          </a:p>
        </p:txBody>
      </p:sp>
      <p:sp>
        <p:nvSpPr>
          <p:cNvPr id="201811" name="Text Box 83"/>
          <p:cNvSpPr txBox="1">
            <a:spLocks noChangeArrowheads="1"/>
          </p:cNvSpPr>
          <p:nvPr/>
        </p:nvSpPr>
        <p:spPr bwMode="auto">
          <a:xfrm>
            <a:off x="5038725" y="3271837"/>
            <a:ext cx="141288"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812" name="Line 84"/>
          <p:cNvSpPr>
            <a:spLocks noChangeShapeType="1"/>
          </p:cNvSpPr>
          <p:nvPr/>
        </p:nvSpPr>
        <p:spPr bwMode="auto">
          <a:xfrm flipV="1">
            <a:off x="5148263" y="3551237"/>
            <a:ext cx="26987" cy="34925"/>
          </a:xfrm>
          <a:prstGeom prst="line">
            <a:avLst/>
          </a:prstGeom>
          <a:noFill/>
          <a:ln w="9525">
            <a:solidFill>
              <a:schemeClr val="tx1"/>
            </a:solidFill>
            <a:round/>
            <a:headEnd/>
            <a:tailEnd/>
          </a:ln>
          <a:effectLst/>
        </p:spPr>
        <p:txBody>
          <a:bodyPr/>
          <a:lstStyle/>
          <a:p>
            <a:endParaRPr lang="en-US"/>
          </a:p>
        </p:txBody>
      </p:sp>
      <p:sp>
        <p:nvSpPr>
          <p:cNvPr id="201813" name="Text Box 85"/>
          <p:cNvSpPr txBox="1">
            <a:spLocks noChangeArrowheads="1"/>
          </p:cNvSpPr>
          <p:nvPr/>
        </p:nvSpPr>
        <p:spPr bwMode="auto">
          <a:xfrm>
            <a:off x="5080000" y="357505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14" name="Text Box 86"/>
          <p:cNvSpPr txBox="1">
            <a:spLocks noChangeArrowheads="1"/>
          </p:cNvSpPr>
          <p:nvPr/>
        </p:nvSpPr>
        <p:spPr bwMode="auto">
          <a:xfrm>
            <a:off x="5180013" y="3433762"/>
            <a:ext cx="101600"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815" name="Text Box 87"/>
          <p:cNvSpPr txBox="1">
            <a:spLocks noChangeArrowheads="1"/>
          </p:cNvSpPr>
          <p:nvPr/>
        </p:nvSpPr>
        <p:spPr bwMode="auto">
          <a:xfrm>
            <a:off x="5313363" y="357346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16" name="Text Box 88"/>
          <p:cNvSpPr txBox="1">
            <a:spLocks noChangeArrowheads="1"/>
          </p:cNvSpPr>
          <p:nvPr/>
        </p:nvSpPr>
        <p:spPr bwMode="auto">
          <a:xfrm>
            <a:off x="5541963" y="357346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17" name="Text Box 89"/>
          <p:cNvSpPr txBox="1">
            <a:spLocks noChangeArrowheads="1"/>
          </p:cNvSpPr>
          <p:nvPr/>
        </p:nvSpPr>
        <p:spPr bwMode="auto">
          <a:xfrm>
            <a:off x="5775325" y="3571875"/>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18" name="Text Box 90"/>
          <p:cNvSpPr txBox="1">
            <a:spLocks noChangeArrowheads="1"/>
          </p:cNvSpPr>
          <p:nvPr/>
        </p:nvSpPr>
        <p:spPr bwMode="auto">
          <a:xfrm>
            <a:off x="6021388" y="357028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19" name="Text Box 91"/>
          <p:cNvSpPr txBox="1">
            <a:spLocks noChangeArrowheads="1"/>
          </p:cNvSpPr>
          <p:nvPr/>
        </p:nvSpPr>
        <p:spPr bwMode="auto">
          <a:xfrm>
            <a:off x="6254750" y="356870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20" name="Text Box 92"/>
          <p:cNvSpPr txBox="1">
            <a:spLocks noChangeArrowheads="1"/>
          </p:cNvSpPr>
          <p:nvPr/>
        </p:nvSpPr>
        <p:spPr bwMode="auto">
          <a:xfrm>
            <a:off x="6483350" y="356870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21" name="Text Box 93"/>
          <p:cNvSpPr txBox="1">
            <a:spLocks noChangeArrowheads="1"/>
          </p:cNvSpPr>
          <p:nvPr/>
        </p:nvSpPr>
        <p:spPr bwMode="auto">
          <a:xfrm>
            <a:off x="6716713" y="356711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22" name="Text Box 94"/>
          <p:cNvSpPr txBox="1">
            <a:spLocks noChangeArrowheads="1"/>
          </p:cNvSpPr>
          <p:nvPr/>
        </p:nvSpPr>
        <p:spPr bwMode="auto">
          <a:xfrm>
            <a:off x="6942138" y="356711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23" name="Text Box 95"/>
          <p:cNvSpPr txBox="1">
            <a:spLocks noChangeArrowheads="1"/>
          </p:cNvSpPr>
          <p:nvPr/>
        </p:nvSpPr>
        <p:spPr bwMode="auto">
          <a:xfrm>
            <a:off x="7175500" y="3565525"/>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24" name="Text Box 96"/>
          <p:cNvSpPr txBox="1">
            <a:spLocks noChangeArrowheads="1"/>
          </p:cNvSpPr>
          <p:nvPr/>
        </p:nvSpPr>
        <p:spPr bwMode="auto">
          <a:xfrm>
            <a:off x="7404100" y="3565525"/>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25" name="Text Box 97"/>
          <p:cNvSpPr txBox="1">
            <a:spLocks noChangeArrowheads="1"/>
          </p:cNvSpPr>
          <p:nvPr/>
        </p:nvSpPr>
        <p:spPr bwMode="auto">
          <a:xfrm>
            <a:off x="7637463" y="356393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26" name="Text Box 98"/>
          <p:cNvSpPr txBox="1">
            <a:spLocks noChangeArrowheads="1"/>
          </p:cNvSpPr>
          <p:nvPr/>
        </p:nvSpPr>
        <p:spPr bwMode="auto">
          <a:xfrm>
            <a:off x="7883525" y="356235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27" name="Line 99"/>
          <p:cNvSpPr>
            <a:spLocks noChangeShapeType="1"/>
          </p:cNvSpPr>
          <p:nvPr/>
        </p:nvSpPr>
        <p:spPr bwMode="auto">
          <a:xfrm flipV="1">
            <a:off x="8185150" y="3536950"/>
            <a:ext cx="26988" cy="34925"/>
          </a:xfrm>
          <a:prstGeom prst="line">
            <a:avLst/>
          </a:prstGeom>
          <a:noFill/>
          <a:ln w="9525">
            <a:solidFill>
              <a:schemeClr val="tx1"/>
            </a:solidFill>
            <a:round/>
            <a:headEnd/>
            <a:tailEnd/>
          </a:ln>
          <a:effectLst/>
        </p:spPr>
        <p:txBody>
          <a:bodyPr/>
          <a:lstStyle/>
          <a:p>
            <a:endParaRPr lang="en-US"/>
          </a:p>
        </p:txBody>
      </p:sp>
      <p:sp>
        <p:nvSpPr>
          <p:cNvPr id="201828" name="Text Box 100"/>
          <p:cNvSpPr txBox="1">
            <a:spLocks noChangeArrowheads="1"/>
          </p:cNvSpPr>
          <p:nvPr/>
        </p:nvSpPr>
        <p:spPr bwMode="auto">
          <a:xfrm>
            <a:off x="8116888" y="356076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29" name="Text Box 101"/>
          <p:cNvSpPr txBox="1">
            <a:spLocks noChangeArrowheads="1"/>
          </p:cNvSpPr>
          <p:nvPr/>
        </p:nvSpPr>
        <p:spPr bwMode="auto">
          <a:xfrm>
            <a:off x="8216900" y="3419475"/>
            <a:ext cx="730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830" name="Line 102"/>
          <p:cNvSpPr>
            <a:spLocks noChangeShapeType="1"/>
          </p:cNvSpPr>
          <p:nvPr/>
        </p:nvSpPr>
        <p:spPr bwMode="auto">
          <a:xfrm flipV="1">
            <a:off x="8413750" y="3536950"/>
            <a:ext cx="26988" cy="34925"/>
          </a:xfrm>
          <a:prstGeom prst="line">
            <a:avLst/>
          </a:prstGeom>
          <a:noFill/>
          <a:ln w="9525">
            <a:solidFill>
              <a:schemeClr val="tx1"/>
            </a:solidFill>
            <a:round/>
            <a:headEnd/>
            <a:tailEnd/>
          </a:ln>
          <a:effectLst/>
        </p:spPr>
        <p:txBody>
          <a:bodyPr/>
          <a:lstStyle/>
          <a:p>
            <a:endParaRPr lang="en-US"/>
          </a:p>
        </p:txBody>
      </p:sp>
      <p:sp>
        <p:nvSpPr>
          <p:cNvPr id="201831" name="Text Box 103"/>
          <p:cNvSpPr txBox="1">
            <a:spLocks noChangeArrowheads="1"/>
          </p:cNvSpPr>
          <p:nvPr/>
        </p:nvSpPr>
        <p:spPr bwMode="auto">
          <a:xfrm>
            <a:off x="8345488" y="356076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32" name="Text Box 104"/>
          <p:cNvSpPr txBox="1">
            <a:spLocks noChangeArrowheads="1"/>
          </p:cNvSpPr>
          <p:nvPr/>
        </p:nvSpPr>
        <p:spPr bwMode="auto">
          <a:xfrm>
            <a:off x="8445500" y="3419475"/>
            <a:ext cx="730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nvGrpSpPr>
          <p:cNvPr id="11" name="Group 105"/>
          <p:cNvGrpSpPr>
            <a:grpSpLocks/>
          </p:cNvGrpSpPr>
          <p:nvPr/>
        </p:nvGrpSpPr>
        <p:grpSpPr bwMode="auto">
          <a:xfrm>
            <a:off x="8578850" y="3417887"/>
            <a:ext cx="173038" cy="263525"/>
            <a:chOff x="1506" y="1536"/>
            <a:chExt cx="109" cy="166"/>
          </a:xfrm>
        </p:grpSpPr>
        <p:sp>
          <p:nvSpPr>
            <p:cNvPr id="201834" name="Line 106"/>
            <p:cNvSpPr>
              <a:spLocks noChangeShapeType="1"/>
            </p:cNvSpPr>
            <p:nvPr/>
          </p:nvSpPr>
          <p:spPr bwMode="auto">
            <a:xfrm flipV="1">
              <a:off x="1549" y="1610"/>
              <a:ext cx="17" cy="22"/>
            </a:xfrm>
            <a:prstGeom prst="line">
              <a:avLst/>
            </a:prstGeom>
            <a:noFill/>
            <a:ln w="9525">
              <a:solidFill>
                <a:schemeClr val="tx1"/>
              </a:solidFill>
              <a:round/>
              <a:headEnd/>
              <a:tailEnd/>
            </a:ln>
            <a:effectLst/>
          </p:spPr>
          <p:txBody>
            <a:bodyPr/>
            <a:lstStyle/>
            <a:p>
              <a:endParaRPr lang="en-US"/>
            </a:p>
          </p:txBody>
        </p:sp>
        <p:sp>
          <p:nvSpPr>
            <p:cNvPr id="201835" name="Text Box 107"/>
            <p:cNvSpPr txBox="1">
              <a:spLocks noChangeArrowheads="1"/>
            </p:cNvSpPr>
            <p:nvPr/>
          </p:nvSpPr>
          <p:spPr bwMode="auto">
            <a:xfrm>
              <a:off x="1506" y="1625"/>
              <a:ext cx="50"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36" name="Text Box 108"/>
            <p:cNvSpPr txBox="1">
              <a:spLocks noChangeArrowheads="1"/>
            </p:cNvSpPr>
            <p:nvPr/>
          </p:nvSpPr>
          <p:spPr bwMode="auto">
            <a:xfrm>
              <a:off x="1569" y="1536"/>
              <a:ext cx="46"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sp>
        <p:nvSpPr>
          <p:cNvPr id="201837" name="Line 109"/>
          <p:cNvSpPr>
            <a:spLocks noChangeShapeType="1"/>
          </p:cNvSpPr>
          <p:nvPr/>
        </p:nvSpPr>
        <p:spPr bwMode="auto">
          <a:xfrm flipH="1" flipV="1">
            <a:off x="5287963" y="3548062"/>
            <a:ext cx="33337" cy="36513"/>
          </a:xfrm>
          <a:prstGeom prst="line">
            <a:avLst/>
          </a:prstGeom>
          <a:noFill/>
          <a:ln w="9525">
            <a:solidFill>
              <a:schemeClr val="tx1"/>
            </a:solidFill>
            <a:round/>
            <a:headEnd/>
            <a:tailEnd/>
          </a:ln>
          <a:effectLst/>
        </p:spPr>
        <p:txBody>
          <a:bodyPr/>
          <a:lstStyle/>
          <a:p>
            <a:endParaRPr lang="en-US"/>
          </a:p>
        </p:txBody>
      </p:sp>
      <p:sp>
        <p:nvSpPr>
          <p:cNvPr id="201838" name="Line 110"/>
          <p:cNvSpPr>
            <a:spLocks noChangeShapeType="1"/>
          </p:cNvSpPr>
          <p:nvPr/>
        </p:nvSpPr>
        <p:spPr bwMode="auto">
          <a:xfrm flipH="1" flipV="1">
            <a:off x="5151438" y="3402012"/>
            <a:ext cx="33337" cy="36513"/>
          </a:xfrm>
          <a:prstGeom prst="line">
            <a:avLst/>
          </a:prstGeom>
          <a:noFill/>
          <a:ln w="9525">
            <a:solidFill>
              <a:schemeClr val="tx1"/>
            </a:solidFill>
            <a:round/>
            <a:headEnd/>
            <a:tailEnd/>
          </a:ln>
          <a:effectLst/>
        </p:spPr>
        <p:txBody>
          <a:bodyPr/>
          <a:lstStyle/>
          <a:p>
            <a:endParaRPr lang="en-US"/>
          </a:p>
        </p:txBody>
      </p:sp>
      <p:sp>
        <p:nvSpPr>
          <p:cNvPr id="201839" name="Text Box 111"/>
          <p:cNvSpPr txBox="1">
            <a:spLocks noChangeArrowheads="1"/>
          </p:cNvSpPr>
          <p:nvPr/>
        </p:nvSpPr>
        <p:spPr bwMode="auto">
          <a:xfrm>
            <a:off x="5276850" y="3267075"/>
            <a:ext cx="141288"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840" name="Line 112"/>
          <p:cNvSpPr>
            <a:spLocks noChangeShapeType="1"/>
          </p:cNvSpPr>
          <p:nvPr/>
        </p:nvSpPr>
        <p:spPr bwMode="auto">
          <a:xfrm flipV="1">
            <a:off x="5386388" y="3546475"/>
            <a:ext cx="26987" cy="34925"/>
          </a:xfrm>
          <a:prstGeom prst="line">
            <a:avLst/>
          </a:prstGeom>
          <a:noFill/>
          <a:ln w="9525">
            <a:solidFill>
              <a:schemeClr val="tx1"/>
            </a:solidFill>
            <a:round/>
            <a:headEnd/>
            <a:tailEnd/>
          </a:ln>
          <a:effectLst/>
        </p:spPr>
        <p:txBody>
          <a:bodyPr/>
          <a:lstStyle/>
          <a:p>
            <a:endParaRPr lang="en-US"/>
          </a:p>
        </p:txBody>
      </p:sp>
      <p:sp>
        <p:nvSpPr>
          <p:cNvPr id="201841" name="Text Box 113"/>
          <p:cNvSpPr txBox="1">
            <a:spLocks noChangeArrowheads="1"/>
          </p:cNvSpPr>
          <p:nvPr/>
        </p:nvSpPr>
        <p:spPr bwMode="auto">
          <a:xfrm>
            <a:off x="5418138" y="3429000"/>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842" name="Line 114"/>
          <p:cNvSpPr>
            <a:spLocks noChangeShapeType="1"/>
          </p:cNvSpPr>
          <p:nvPr/>
        </p:nvSpPr>
        <p:spPr bwMode="auto">
          <a:xfrm flipH="1" flipV="1">
            <a:off x="5526088" y="3543300"/>
            <a:ext cx="33337" cy="36512"/>
          </a:xfrm>
          <a:prstGeom prst="line">
            <a:avLst/>
          </a:prstGeom>
          <a:noFill/>
          <a:ln w="9525">
            <a:solidFill>
              <a:schemeClr val="tx1"/>
            </a:solidFill>
            <a:round/>
            <a:headEnd/>
            <a:tailEnd/>
          </a:ln>
          <a:effectLst/>
        </p:spPr>
        <p:txBody>
          <a:bodyPr/>
          <a:lstStyle/>
          <a:p>
            <a:endParaRPr lang="en-US"/>
          </a:p>
        </p:txBody>
      </p:sp>
      <p:sp>
        <p:nvSpPr>
          <p:cNvPr id="201843" name="Line 115"/>
          <p:cNvSpPr>
            <a:spLocks noChangeShapeType="1"/>
          </p:cNvSpPr>
          <p:nvPr/>
        </p:nvSpPr>
        <p:spPr bwMode="auto">
          <a:xfrm flipH="1" flipV="1">
            <a:off x="5389563" y="3397250"/>
            <a:ext cx="33337" cy="36512"/>
          </a:xfrm>
          <a:prstGeom prst="line">
            <a:avLst/>
          </a:prstGeom>
          <a:noFill/>
          <a:ln w="9525">
            <a:solidFill>
              <a:schemeClr val="tx1"/>
            </a:solidFill>
            <a:round/>
            <a:headEnd/>
            <a:tailEnd/>
          </a:ln>
          <a:effectLst/>
        </p:spPr>
        <p:txBody>
          <a:bodyPr/>
          <a:lstStyle/>
          <a:p>
            <a:endParaRPr lang="en-US"/>
          </a:p>
        </p:txBody>
      </p:sp>
      <p:sp>
        <p:nvSpPr>
          <p:cNvPr id="201844" name="Text Box 116"/>
          <p:cNvSpPr txBox="1">
            <a:spLocks noChangeArrowheads="1"/>
          </p:cNvSpPr>
          <p:nvPr/>
        </p:nvSpPr>
        <p:spPr bwMode="auto">
          <a:xfrm>
            <a:off x="5507038" y="3268662"/>
            <a:ext cx="141287"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845" name="Line 117"/>
          <p:cNvSpPr>
            <a:spLocks noChangeShapeType="1"/>
          </p:cNvSpPr>
          <p:nvPr/>
        </p:nvSpPr>
        <p:spPr bwMode="auto">
          <a:xfrm flipV="1">
            <a:off x="5616575" y="3548062"/>
            <a:ext cx="26988" cy="34925"/>
          </a:xfrm>
          <a:prstGeom prst="line">
            <a:avLst/>
          </a:prstGeom>
          <a:noFill/>
          <a:ln w="9525">
            <a:solidFill>
              <a:schemeClr val="tx1"/>
            </a:solidFill>
            <a:round/>
            <a:headEnd/>
            <a:tailEnd/>
          </a:ln>
          <a:effectLst/>
        </p:spPr>
        <p:txBody>
          <a:bodyPr/>
          <a:lstStyle/>
          <a:p>
            <a:endParaRPr lang="en-US"/>
          </a:p>
        </p:txBody>
      </p:sp>
      <p:sp>
        <p:nvSpPr>
          <p:cNvPr id="201846" name="Text Box 118"/>
          <p:cNvSpPr txBox="1">
            <a:spLocks noChangeArrowheads="1"/>
          </p:cNvSpPr>
          <p:nvPr/>
        </p:nvSpPr>
        <p:spPr bwMode="auto">
          <a:xfrm>
            <a:off x="5648325" y="3430587"/>
            <a:ext cx="101600"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847" name="Line 119"/>
          <p:cNvSpPr>
            <a:spLocks noChangeShapeType="1"/>
          </p:cNvSpPr>
          <p:nvPr/>
        </p:nvSpPr>
        <p:spPr bwMode="auto">
          <a:xfrm flipH="1" flipV="1">
            <a:off x="5756275" y="3544887"/>
            <a:ext cx="33338" cy="36513"/>
          </a:xfrm>
          <a:prstGeom prst="line">
            <a:avLst/>
          </a:prstGeom>
          <a:noFill/>
          <a:ln w="9525">
            <a:solidFill>
              <a:schemeClr val="tx1"/>
            </a:solidFill>
            <a:round/>
            <a:headEnd/>
            <a:tailEnd/>
          </a:ln>
          <a:effectLst/>
        </p:spPr>
        <p:txBody>
          <a:bodyPr/>
          <a:lstStyle/>
          <a:p>
            <a:endParaRPr lang="en-US"/>
          </a:p>
        </p:txBody>
      </p:sp>
      <p:sp>
        <p:nvSpPr>
          <p:cNvPr id="201848" name="Line 120"/>
          <p:cNvSpPr>
            <a:spLocks noChangeShapeType="1"/>
          </p:cNvSpPr>
          <p:nvPr/>
        </p:nvSpPr>
        <p:spPr bwMode="auto">
          <a:xfrm flipH="1" flipV="1">
            <a:off x="5619750" y="3398837"/>
            <a:ext cx="33338" cy="36513"/>
          </a:xfrm>
          <a:prstGeom prst="line">
            <a:avLst/>
          </a:prstGeom>
          <a:noFill/>
          <a:ln w="9525">
            <a:solidFill>
              <a:schemeClr val="tx1"/>
            </a:solidFill>
            <a:round/>
            <a:headEnd/>
            <a:tailEnd/>
          </a:ln>
          <a:effectLst/>
        </p:spPr>
        <p:txBody>
          <a:bodyPr/>
          <a:lstStyle/>
          <a:p>
            <a:endParaRPr lang="en-US"/>
          </a:p>
        </p:txBody>
      </p:sp>
      <p:sp>
        <p:nvSpPr>
          <p:cNvPr id="201849" name="Text Box 121"/>
          <p:cNvSpPr txBox="1">
            <a:spLocks noChangeArrowheads="1"/>
          </p:cNvSpPr>
          <p:nvPr/>
        </p:nvSpPr>
        <p:spPr bwMode="auto">
          <a:xfrm>
            <a:off x="5745163" y="3268662"/>
            <a:ext cx="141287"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850" name="Line 122"/>
          <p:cNvSpPr>
            <a:spLocks noChangeShapeType="1"/>
          </p:cNvSpPr>
          <p:nvPr/>
        </p:nvSpPr>
        <p:spPr bwMode="auto">
          <a:xfrm flipV="1">
            <a:off x="5854700" y="3548062"/>
            <a:ext cx="26988" cy="34925"/>
          </a:xfrm>
          <a:prstGeom prst="line">
            <a:avLst/>
          </a:prstGeom>
          <a:noFill/>
          <a:ln w="9525">
            <a:solidFill>
              <a:schemeClr val="tx1"/>
            </a:solidFill>
            <a:round/>
            <a:headEnd/>
            <a:tailEnd/>
          </a:ln>
          <a:effectLst/>
        </p:spPr>
        <p:txBody>
          <a:bodyPr/>
          <a:lstStyle/>
          <a:p>
            <a:endParaRPr lang="en-US"/>
          </a:p>
        </p:txBody>
      </p:sp>
      <p:sp>
        <p:nvSpPr>
          <p:cNvPr id="201851" name="Text Box 123"/>
          <p:cNvSpPr txBox="1">
            <a:spLocks noChangeArrowheads="1"/>
          </p:cNvSpPr>
          <p:nvPr/>
        </p:nvSpPr>
        <p:spPr bwMode="auto">
          <a:xfrm>
            <a:off x="5886450" y="3430587"/>
            <a:ext cx="101600"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852" name="Line 124"/>
          <p:cNvSpPr>
            <a:spLocks noChangeShapeType="1"/>
          </p:cNvSpPr>
          <p:nvPr/>
        </p:nvSpPr>
        <p:spPr bwMode="auto">
          <a:xfrm flipH="1" flipV="1">
            <a:off x="5994400" y="3544887"/>
            <a:ext cx="33338" cy="36513"/>
          </a:xfrm>
          <a:prstGeom prst="line">
            <a:avLst/>
          </a:prstGeom>
          <a:noFill/>
          <a:ln w="9525">
            <a:solidFill>
              <a:schemeClr val="tx1"/>
            </a:solidFill>
            <a:round/>
            <a:headEnd/>
            <a:tailEnd/>
          </a:ln>
          <a:effectLst/>
        </p:spPr>
        <p:txBody>
          <a:bodyPr/>
          <a:lstStyle/>
          <a:p>
            <a:endParaRPr lang="en-US"/>
          </a:p>
        </p:txBody>
      </p:sp>
      <p:sp>
        <p:nvSpPr>
          <p:cNvPr id="201853" name="Line 125"/>
          <p:cNvSpPr>
            <a:spLocks noChangeShapeType="1"/>
          </p:cNvSpPr>
          <p:nvPr/>
        </p:nvSpPr>
        <p:spPr bwMode="auto">
          <a:xfrm flipH="1" flipV="1">
            <a:off x="5857875" y="3398837"/>
            <a:ext cx="33338" cy="36513"/>
          </a:xfrm>
          <a:prstGeom prst="line">
            <a:avLst/>
          </a:prstGeom>
          <a:noFill/>
          <a:ln w="9525">
            <a:solidFill>
              <a:schemeClr val="tx1"/>
            </a:solidFill>
            <a:round/>
            <a:headEnd/>
            <a:tailEnd/>
          </a:ln>
          <a:effectLst/>
        </p:spPr>
        <p:txBody>
          <a:bodyPr/>
          <a:lstStyle/>
          <a:p>
            <a:endParaRPr lang="en-US"/>
          </a:p>
        </p:txBody>
      </p:sp>
      <p:sp>
        <p:nvSpPr>
          <p:cNvPr id="201854" name="Text Box 126"/>
          <p:cNvSpPr txBox="1">
            <a:spLocks noChangeArrowheads="1"/>
          </p:cNvSpPr>
          <p:nvPr/>
        </p:nvSpPr>
        <p:spPr bwMode="auto">
          <a:xfrm>
            <a:off x="5983288" y="3263900"/>
            <a:ext cx="141287"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855" name="Line 127"/>
          <p:cNvSpPr>
            <a:spLocks noChangeShapeType="1"/>
          </p:cNvSpPr>
          <p:nvPr/>
        </p:nvSpPr>
        <p:spPr bwMode="auto">
          <a:xfrm flipV="1">
            <a:off x="6092825" y="3543300"/>
            <a:ext cx="26988" cy="34925"/>
          </a:xfrm>
          <a:prstGeom prst="line">
            <a:avLst/>
          </a:prstGeom>
          <a:noFill/>
          <a:ln w="9525">
            <a:solidFill>
              <a:schemeClr val="tx1"/>
            </a:solidFill>
            <a:round/>
            <a:headEnd/>
            <a:tailEnd/>
          </a:ln>
          <a:effectLst/>
        </p:spPr>
        <p:txBody>
          <a:bodyPr/>
          <a:lstStyle/>
          <a:p>
            <a:endParaRPr lang="en-US"/>
          </a:p>
        </p:txBody>
      </p:sp>
      <p:sp>
        <p:nvSpPr>
          <p:cNvPr id="201856" name="Text Box 128"/>
          <p:cNvSpPr txBox="1">
            <a:spLocks noChangeArrowheads="1"/>
          </p:cNvSpPr>
          <p:nvPr/>
        </p:nvSpPr>
        <p:spPr bwMode="auto">
          <a:xfrm>
            <a:off x="6124575" y="3425825"/>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857" name="Line 129"/>
          <p:cNvSpPr>
            <a:spLocks noChangeShapeType="1"/>
          </p:cNvSpPr>
          <p:nvPr/>
        </p:nvSpPr>
        <p:spPr bwMode="auto">
          <a:xfrm flipH="1" flipV="1">
            <a:off x="6232525" y="3540125"/>
            <a:ext cx="33338" cy="36512"/>
          </a:xfrm>
          <a:prstGeom prst="line">
            <a:avLst/>
          </a:prstGeom>
          <a:noFill/>
          <a:ln w="9525">
            <a:solidFill>
              <a:schemeClr val="tx1"/>
            </a:solidFill>
            <a:round/>
            <a:headEnd/>
            <a:tailEnd/>
          </a:ln>
          <a:effectLst/>
        </p:spPr>
        <p:txBody>
          <a:bodyPr/>
          <a:lstStyle/>
          <a:p>
            <a:endParaRPr lang="en-US"/>
          </a:p>
        </p:txBody>
      </p:sp>
      <p:sp>
        <p:nvSpPr>
          <p:cNvPr id="201858" name="Line 130"/>
          <p:cNvSpPr>
            <a:spLocks noChangeShapeType="1"/>
          </p:cNvSpPr>
          <p:nvPr/>
        </p:nvSpPr>
        <p:spPr bwMode="auto">
          <a:xfrm flipH="1" flipV="1">
            <a:off x="6096000" y="3394075"/>
            <a:ext cx="33338" cy="36512"/>
          </a:xfrm>
          <a:prstGeom prst="line">
            <a:avLst/>
          </a:prstGeom>
          <a:noFill/>
          <a:ln w="9525">
            <a:solidFill>
              <a:schemeClr val="tx1"/>
            </a:solidFill>
            <a:round/>
            <a:headEnd/>
            <a:tailEnd/>
          </a:ln>
          <a:effectLst/>
        </p:spPr>
        <p:txBody>
          <a:bodyPr/>
          <a:lstStyle/>
          <a:p>
            <a:endParaRPr lang="en-US"/>
          </a:p>
        </p:txBody>
      </p:sp>
      <p:sp>
        <p:nvSpPr>
          <p:cNvPr id="201859" name="Text Box 131"/>
          <p:cNvSpPr txBox="1">
            <a:spLocks noChangeArrowheads="1"/>
          </p:cNvSpPr>
          <p:nvPr/>
        </p:nvSpPr>
        <p:spPr bwMode="auto">
          <a:xfrm>
            <a:off x="6213475" y="3265487"/>
            <a:ext cx="141288"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Me</a:t>
            </a:r>
          </a:p>
        </p:txBody>
      </p:sp>
      <p:sp>
        <p:nvSpPr>
          <p:cNvPr id="201860" name="Line 132"/>
          <p:cNvSpPr>
            <a:spLocks noChangeShapeType="1"/>
          </p:cNvSpPr>
          <p:nvPr/>
        </p:nvSpPr>
        <p:spPr bwMode="auto">
          <a:xfrm flipV="1">
            <a:off x="6323013" y="3544887"/>
            <a:ext cx="26987" cy="34925"/>
          </a:xfrm>
          <a:prstGeom prst="line">
            <a:avLst/>
          </a:prstGeom>
          <a:noFill/>
          <a:ln w="9525">
            <a:solidFill>
              <a:schemeClr val="tx1"/>
            </a:solidFill>
            <a:round/>
            <a:headEnd/>
            <a:tailEnd/>
          </a:ln>
          <a:effectLst/>
        </p:spPr>
        <p:txBody>
          <a:bodyPr/>
          <a:lstStyle/>
          <a:p>
            <a:endParaRPr lang="en-US"/>
          </a:p>
        </p:txBody>
      </p:sp>
      <p:sp>
        <p:nvSpPr>
          <p:cNvPr id="201861" name="Text Box 133"/>
          <p:cNvSpPr txBox="1">
            <a:spLocks noChangeArrowheads="1"/>
          </p:cNvSpPr>
          <p:nvPr/>
        </p:nvSpPr>
        <p:spPr bwMode="auto">
          <a:xfrm>
            <a:off x="6354763" y="3427412"/>
            <a:ext cx="101600"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862" name="Line 134"/>
          <p:cNvSpPr>
            <a:spLocks noChangeShapeType="1"/>
          </p:cNvSpPr>
          <p:nvPr/>
        </p:nvSpPr>
        <p:spPr bwMode="auto">
          <a:xfrm flipH="1" flipV="1">
            <a:off x="6326188" y="3395662"/>
            <a:ext cx="33337" cy="36513"/>
          </a:xfrm>
          <a:prstGeom prst="line">
            <a:avLst/>
          </a:prstGeom>
          <a:noFill/>
          <a:ln w="9525">
            <a:solidFill>
              <a:schemeClr val="tx1"/>
            </a:solidFill>
            <a:round/>
            <a:headEnd/>
            <a:tailEnd/>
          </a:ln>
          <a:effectLst/>
        </p:spPr>
        <p:txBody>
          <a:bodyPr/>
          <a:lstStyle/>
          <a:p>
            <a:endParaRPr lang="en-US"/>
          </a:p>
        </p:txBody>
      </p:sp>
      <p:sp>
        <p:nvSpPr>
          <p:cNvPr id="201863" name="Text Box 135"/>
          <p:cNvSpPr txBox="1">
            <a:spLocks noChangeArrowheads="1"/>
          </p:cNvSpPr>
          <p:nvPr/>
        </p:nvSpPr>
        <p:spPr bwMode="auto">
          <a:xfrm>
            <a:off x="6440488" y="3263900"/>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Et</a:t>
            </a:r>
          </a:p>
        </p:txBody>
      </p:sp>
      <p:sp>
        <p:nvSpPr>
          <p:cNvPr id="201864" name="Line 136"/>
          <p:cNvSpPr>
            <a:spLocks noChangeShapeType="1"/>
          </p:cNvSpPr>
          <p:nvPr/>
        </p:nvSpPr>
        <p:spPr bwMode="auto">
          <a:xfrm flipV="1">
            <a:off x="6550025" y="3543300"/>
            <a:ext cx="26988" cy="34925"/>
          </a:xfrm>
          <a:prstGeom prst="line">
            <a:avLst/>
          </a:prstGeom>
          <a:noFill/>
          <a:ln w="9525">
            <a:solidFill>
              <a:schemeClr val="tx1"/>
            </a:solidFill>
            <a:round/>
            <a:headEnd/>
            <a:tailEnd/>
          </a:ln>
          <a:effectLst/>
        </p:spPr>
        <p:txBody>
          <a:bodyPr/>
          <a:lstStyle/>
          <a:p>
            <a:endParaRPr lang="en-US"/>
          </a:p>
        </p:txBody>
      </p:sp>
      <p:sp>
        <p:nvSpPr>
          <p:cNvPr id="201865" name="Text Box 137"/>
          <p:cNvSpPr txBox="1">
            <a:spLocks noChangeArrowheads="1"/>
          </p:cNvSpPr>
          <p:nvPr/>
        </p:nvSpPr>
        <p:spPr bwMode="auto">
          <a:xfrm>
            <a:off x="6581775" y="3425825"/>
            <a:ext cx="1238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866" name="Line 138"/>
          <p:cNvSpPr>
            <a:spLocks noChangeShapeType="1"/>
          </p:cNvSpPr>
          <p:nvPr/>
        </p:nvSpPr>
        <p:spPr bwMode="auto">
          <a:xfrm flipH="1" flipV="1">
            <a:off x="6689725" y="3540125"/>
            <a:ext cx="33338" cy="36512"/>
          </a:xfrm>
          <a:prstGeom prst="line">
            <a:avLst/>
          </a:prstGeom>
          <a:noFill/>
          <a:ln w="9525">
            <a:solidFill>
              <a:schemeClr val="tx1"/>
            </a:solidFill>
            <a:round/>
            <a:headEnd/>
            <a:tailEnd/>
          </a:ln>
          <a:effectLst/>
        </p:spPr>
        <p:txBody>
          <a:bodyPr/>
          <a:lstStyle/>
          <a:p>
            <a:endParaRPr lang="en-US"/>
          </a:p>
        </p:txBody>
      </p:sp>
      <p:sp>
        <p:nvSpPr>
          <p:cNvPr id="201867" name="Line 139"/>
          <p:cNvSpPr>
            <a:spLocks noChangeShapeType="1"/>
          </p:cNvSpPr>
          <p:nvPr/>
        </p:nvSpPr>
        <p:spPr bwMode="auto">
          <a:xfrm flipH="1" flipV="1">
            <a:off x="6553200" y="3394075"/>
            <a:ext cx="33338" cy="36512"/>
          </a:xfrm>
          <a:prstGeom prst="line">
            <a:avLst/>
          </a:prstGeom>
          <a:noFill/>
          <a:ln w="9525">
            <a:solidFill>
              <a:schemeClr val="tx1"/>
            </a:solidFill>
            <a:round/>
            <a:headEnd/>
            <a:tailEnd/>
          </a:ln>
          <a:effectLst/>
        </p:spPr>
        <p:txBody>
          <a:bodyPr/>
          <a:lstStyle/>
          <a:p>
            <a:endParaRPr lang="en-US"/>
          </a:p>
        </p:txBody>
      </p:sp>
      <p:sp>
        <p:nvSpPr>
          <p:cNvPr id="201868" name="Text Box 140"/>
          <p:cNvSpPr txBox="1">
            <a:spLocks noChangeArrowheads="1"/>
          </p:cNvSpPr>
          <p:nvPr/>
        </p:nvSpPr>
        <p:spPr bwMode="auto">
          <a:xfrm>
            <a:off x="6678613" y="3259137"/>
            <a:ext cx="101600"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Et</a:t>
            </a:r>
          </a:p>
        </p:txBody>
      </p:sp>
      <p:sp>
        <p:nvSpPr>
          <p:cNvPr id="201869" name="Line 141"/>
          <p:cNvSpPr>
            <a:spLocks noChangeShapeType="1"/>
          </p:cNvSpPr>
          <p:nvPr/>
        </p:nvSpPr>
        <p:spPr bwMode="auto">
          <a:xfrm flipV="1">
            <a:off x="6788150" y="3538537"/>
            <a:ext cx="26988" cy="34925"/>
          </a:xfrm>
          <a:prstGeom prst="line">
            <a:avLst/>
          </a:prstGeom>
          <a:noFill/>
          <a:ln w="9525">
            <a:solidFill>
              <a:schemeClr val="tx1"/>
            </a:solidFill>
            <a:round/>
            <a:headEnd/>
            <a:tailEnd/>
          </a:ln>
          <a:effectLst/>
        </p:spPr>
        <p:txBody>
          <a:bodyPr/>
          <a:lstStyle/>
          <a:p>
            <a:endParaRPr lang="en-US"/>
          </a:p>
        </p:txBody>
      </p:sp>
      <p:sp>
        <p:nvSpPr>
          <p:cNvPr id="201870" name="Text Box 142"/>
          <p:cNvSpPr txBox="1">
            <a:spLocks noChangeArrowheads="1"/>
          </p:cNvSpPr>
          <p:nvPr/>
        </p:nvSpPr>
        <p:spPr bwMode="auto">
          <a:xfrm>
            <a:off x="6819900" y="3421062"/>
            <a:ext cx="1238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871" name="Line 143"/>
          <p:cNvSpPr>
            <a:spLocks noChangeShapeType="1"/>
          </p:cNvSpPr>
          <p:nvPr/>
        </p:nvSpPr>
        <p:spPr bwMode="auto">
          <a:xfrm flipH="1" flipV="1">
            <a:off x="6927850" y="3535362"/>
            <a:ext cx="33338" cy="36513"/>
          </a:xfrm>
          <a:prstGeom prst="line">
            <a:avLst/>
          </a:prstGeom>
          <a:noFill/>
          <a:ln w="9525">
            <a:solidFill>
              <a:schemeClr val="tx1"/>
            </a:solidFill>
            <a:round/>
            <a:headEnd/>
            <a:tailEnd/>
          </a:ln>
          <a:effectLst/>
        </p:spPr>
        <p:txBody>
          <a:bodyPr/>
          <a:lstStyle/>
          <a:p>
            <a:endParaRPr lang="en-US"/>
          </a:p>
        </p:txBody>
      </p:sp>
      <p:sp>
        <p:nvSpPr>
          <p:cNvPr id="201872" name="Line 144"/>
          <p:cNvSpPr>
            <a:spLocks noChangeShapeType="1"/>
          </p:cNvSpPr>
          <p:nvPr/>
        </p:nvSpPr>
        <p:spPr bwMode="auto">
          <a:xfrm flipH="1" flipV="1">
            <a:off x="6791325" y="3389312"/>
            <a:ext cx="33338" cy="36513"/>
          </a:xfrm>
          <a:prstGeom prst="line">
            <a:avLst/>
          </a:prstGeom>
          <a:noFill/>
          <a:ln w="9525">
            <a:solidFill>
              <a:schemeClr val="tx1"/>
            </a:solidFill>
            <a:round/>
            <a:headEnd/>
            <a:tailEnd/>
          </a:ln>
          <a:effectLst/>
        </p:spPr>
        <p:txBody>
          <a:bodyPr/>
          <a:lstStyle/>
          <a:p>
            <a:endParaRPr lang="en-US"/>
          </a:p>
        </p:txBody>
      </p:sp>
      <p:sp>
        <p:nvSpPr>
          <p:cNvPr id="201873" name="Text Box 145"/>
          <p:cNvSpPr txBox="1">
            <a:spLocks noChangeArrowheads="1"/>
          </p:cNvSpPr>
          <p:nvPr/>
        </p:nvSpPr>
        <p:spPr bwMode="auto">
          <a:xfrm>
            <a:off x="6908800" y="3260725"/>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Et</a:t>
            </a:r>
          </a:p>
        </p:txBody>
      </p:sp>
      <p:sp>
        <p:nvSpPr>
          <p:cNvPr id="201874" name="Line 146"/>
          <p:cNvSpPr>
            <a:spLocks noChangeShapeType="1"/>
          </p:cNvSpPr>
          <p:nvPr/>
        </p:nvSpPr>
        <p:spPr bwMode="auto">
          <a:xfrm flipV="1">
            <a:off x="7018338" y="3540125"/>
            <a:ext cx="26987" cy="34925"/>
          </a:xfrm>
          <a:prstGeom prst="line">
            <a:avLst/>
          </a:prstGeom>
          <a:noFill/>
          <a:ln w="9525">
            <a:solidFill>
              <a:schemeClr val="tx1"/>
            </a:solidFill>
            <a:round/>
            <a:headEnd/>
            <a:tailEnd/>
          </a:ln>
          <a:effectLst/>
        </p:spPr>
        <p:txBody>
          <a:bodyPr/>
          <a:lstStyle/>
          <a:p>
            <a:endParaRPr lang="en-US"/>
          </a:p>
        </p:txBody>
      </p:sp>
      <p:sp>
        <p:nvSpPr>
          <p:cNvPr id="201875" name="Text Box 147"/>
          <p:cNvSpPr txBox="1">
            <a:spLocks noChangeArrowheads="1"/>
          </p:cNvSpPr>
          <p:nvPr/>
        </p:nvSpPr>
        <p:spPr bwMode="auto">
          <a:xfrm>
            <a:off x="7050088" y="3422650"/>
            <a:ext cx="1238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876" name="Line 148"/>
          <p:cNvSpPr>
            <a:spLocks noChangeShapeType="1"/>
          </p:cNvSpPr>
          <p:nvPr/>
        </p:nvSpPr>
        <p:spPr bwMode="auto">
          <a:xfrm flipH="1" flipV="1">
            <a:off x="7158038" y="3536950"/>
            <a:ext cx="33337" cy="36512"/>
          </a:xfrm>
          <a:prstGeom prst="line">
            <a:avLst/>
          </a:prstGeom>
          <a:noFill/>
          <a:ln w="9525">
            <a:solidFill>
              <a:schemeClr val="tx1"/>
            </a:solidFill>
            <a:round/>
            <a:headEnd/>
            <a:tailEnd/>
          </a:ln>
          <a:effectLst/>
        </p:spPr>
        <p:txBody>
          <a:bodyPr/>
          <a:lstStyle/>
          <a:p>
            <a:endParaRPr lang="en-US"/>
          </a:p>
        </p:txBody>
      </p:sp>
      <p:sp>
        <p:nvSpPr>
          <p:cNvPr id="201877" name="Line 149"/>
          <p:cNvSpPr>
            <a:spLocks noChangeShapeType="1"/>
          </p:cNvSpPr>
          <p:nvPr/>
        </p:nvSpPr>
        <p:spPr bwMode="auto">
          <a:xfrm flipH="1" flipV="1">
            <a:off x="7021513" y="3390900"/>
            <a:ext cx="33337" cy="36512"/>
          </a:xfrm>
          <a:prstGeom prst="line">
            <a:avLst/>
          </a:prstGeom>
          <a:noFill/>
          <a:ln w="9525">
            <a:solidFill>
              <a:schemeClr val="tx1"/>
            </a:solidFill>
            <a:round/>
            <a:headEnd/>
            <a:tailEnd/>
          </a:ln>
          <a:effectLst/>
        </p:spPr>
        <p:txBody>
          <a:bodyPr/>
          <a:lstStyle/>
          <a:p>
            <a:endParaRPr lang="en-US"/>
          </a:p>
        </p:txBody>
      </p:sp>
      <p:sp>
        <p:nvSpPr>
          <p:cNvPr id="201878" name="Text Box 150"/>
          <p:cNvSpPr txBox="1">
            <a:spLocks noChangeArrowheads="1"/>
          </p:cNvSpPr>
          <p:nvPr/>
        </p:nvSpPr>
        <p:spPr bwMode="auto">
          <a:xfrm>
            <a:off x="7146925" y="3260725"/>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Et</a:t>
            </a:r>
          </a:p>
        </p:txBody>
      </p:sp>
      <p:sp>
        <p:nvSpPr>
          <p:cNvPr id="201879" name="Line 151"/>
          <p:cNvSpPr>
            <a:spLocks noChangeShapeType="1"/>
          </p:cNvSpPr>
          <p:nvPr/>
        </p:nvSpPr>
        <p:spPr bwMode="auto">
          <a:xfrm flipV="1">
            <a:off x="7256463" y="3540125"/>
            <a:ext cx="26987" cy="34925"/>
          </a:xfrm>
          <a:prstGeom prst="line">
            <a:avLst/>
          </a:prstGeom>
          <a:noFill/>
          <a:ln w="9525">
            <a:solidFill>
              <a:schemeClr val="tx1"/>
            </a:solidFill>
            <a:round/>
            <a:headEnd/>
            <a:tailEnd/>
          </a:ln>
          <a:effectLst/>
        </p:spPr>
        <p:txBody>
          <a:bodyPr/>
          <a:lstStyle/>
          <a:p>
            <a:endParaRPr lang="en-US"/>
          </a:p>
        </p:txBody>
      </p:sp>
      <p:sp>
        <p:nvSpPr>
          <p:cNvPr id="201880" name="Text Box 152"/>
          <p:cNvSpPr txBox="1">
            <a:spLocks noChangeArrowheads="1"/>
          </p:cNvSpPr>
          <p:nvPr/>
        </p:nvSpPr>
        <p:spPr bwMode="auto">
          <a:xfrm>
            <a:off x="7288213" y="3422650"/>
            <a:ext cx="1238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881" name="Line 153"/>
          <p:cNvSpPr>
            <a:spLocks noChangeShapeType="1"/>
          </p:cNvSpPr>
          <p:nvPr/>
        </p:nvSpPr>
        <p:spPr bwMode="auto">
          <a:xfrm flipH="1" flipV="1">
            <a:off x="7396163" y="3536950"/>
            <a:ext cx="33337" cy="36512"/>
          </a:xfrm>
          <a:prstGeom prst="line">
            <a:avLst/>
          </a:prstGeom>
          <a:noFill/>
          <a:ln w="9525">
            <a:solidFill>
              <a:schemeClr val="tx1"/>
            </a:solidFill>
            <a:round/>
            <a:headEnd/>
            <a:tailEnd/>
          </a:ln>
          <a:effectLst/>
        </p:spPr>
        <p:txBody>
          <a:bodyPr/>
          <a:lstStyle/>
          <a:p>
            <a:endParaRPr lang="en-US"/>
          </a:p>
        </p:txBody>
      </p:sp>
      <p:sp>
        <p:nvSpPr>
          <p:cNvPr id="201882" name="Line 154"/>
          <p:cNvSpPr>
            <a:spLocks noChangeShapeType="1"/>
          </p:cNvSpPr>
          <p:nvPr/>
        </p:nvSpPr>
        <p:spPr bwMode="auto">
          <a:xfrm flipH="1" flipV="1">
            <a:off x="7259638" y="3390900"/>
            <a:ext cx="33337" cy="36512"/>
          </a:xfrm>
          <a:prstGeom prst="line">
            <a:avLst/>
          </a:prstGeom>
          <a:noFill/>
          <a:ln w="9525">
            <a:solidFill>
              <a:schemeClr val="tx1"/>
            </a:solidFill>
            <a:round/>
            <a:headEnd/>
            <a:tailEnd/>
          </a:ln>
          <a:effectLst/>
        </p:spPr>
        <p:txBody>
          <a:bodyPr/>
          <a:lstStyle/>
          <a:p>
            <a:endParaRPr lang="en-US"/>
          </a:p>
        </p:txBody>
      </p:sp>
      <p:sp>
        <p:nvSpPr>
          <p:cNvPr id="201883" name="Text Box 155"/>
          <p:cNvSpPr txBox="1">
            <a:spLocks noChangeArrowheads="1"/>
          </p:cNvSpPr>
          <p:nvPr/>
        </p:nvSpPr>
        <p:spPr bwMode="auto">
          <a:xfrm>
            <a:off x="7385050" y="3255962"/>
            <a:ext cx="101600"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Et</a:t>
            </a:r>
          </a:p>
        </p:txBody>
      </p:sp>
      <p:sp>
        <p:nvSpPr>
          <p:cNvPr id="201884" name="Line 156"/>
          <p:cNvSpPr>
            <a:spLocks noChangeShapeType="1"/>
          </p:cNvSpPr>
          <p:nvPr/>
        </p:nvSpPr>
        <p:spPr bwMode="auto">
          <a:xfrm flipV="1">
            <a:off x="7494588" y="3535362"/>
            <a:ext cx="26987" cy="34925"/>
          </a:xfrm>
          <a:prstGeom prst="line">
            <a:avLst/>
          </a:prstGeom>
          <a:noFill/>
          <a:ln w="9525">
            <a:solidFill>
              <a:schemeClr val="tx1"/>
            </a:solidFill>
            <a:round/>
            <a:headEnd/>
            <a:tailEnd/>
          </a:ln>
          <a:effectLst/>
        </p:spPr>
        <p:txBody>
          <a:bodyPr/>
          <a:lstStyle/>
          <a:p>
            <a:endParaRPr lang="en-US"/>
          </a:p>
        </p:txBody>
      </p:sp>
      <p:sp>
        <p:nvSpPr>
          <p:cNvPr id="201885" name="Text Box 157"/>
          <p:cNvSpPr txBox="1">
            <a:spLocks noChangeArrowheads="1"/>
          </p:cNvSpPr>
          <p:nvPr/>
        </p:nvSpPr>
        <p:spPr bwMode="auto">
          <a:xfrm>
            <a:off x="7526338" y="3417887"/>
            <a:ext cx="1238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886" name="Line 158"/>
          <p:cNvSpPr>
            <a:spLocks noChangeShapeType="1"/>
          </p:cNvSpPr>
          <p:nvPr/>
        </p:nvSpPr>
        <p:spPr bwMode="auto">
          <a:xfrm flipH="1" flipV="1">
            <a:off x="7634288" y="3532187"/>
            <a:ext cx="33337" cy="36513"/>
          </a:xfrm>
          <a:prstGeom prst="line">
            <a:avLst/>
          </a:prstGeom>
          <a:noFill/>
          <a:ln w="9525">
            <a:solidFill>
              <a:schemeClr val="tx1"/>
            </a:solidFill>
            <a:round/>
            <a:headEnd/>
            <a:tailEnd/>
          </a:ln>
          <a:effectLst/>
        </p:spPr>
        <p:txBody>
          <a:bodyPr/>
          <a:lstStyle/>
          <a:p>
            <a:endParaRPr lang="en-US"/>
          </a:p>
        </p:txBody>
      </p:sp>
      <p:sp>
        <p:nvSpPr>
          <p:cNvPr id="201887" name="Line 159"/>
          <p:cNvSpPr>
            <a:spLocks noChangeShapeType="1"/>
          </p:cNvSpPr>
          <p:nvPr/>
        </p:nvSpPr>
        <p:spPr bwMode="auto">
          <a:xfrm flipH="1" flipV="1">
            <a:off x="7497763" y="3386137"/>
            <a:ext cx="33337" cy="36513"/>
          </a:xfrm>
          <a:prstGeom prst="line">
            <a:avLst/>
          </a:prstGeom>
          <a:noFill/>
          <a:ln w="9525">
            <a:solidFill>
              <a:schemeClr val="tx1"/>
            </a:solidFill>
            <a:round/>
            <a:headEnd/>
            <a:tailEnd/>
          </a:ln>
          <a:effectLst/>
        </p:spPr>
        <p:txBody>
          <a:bodyPr/>
          <a:lstStyle/>
          <a:p>
            <a:endParaRPr lang="en-US"/>
          </a:p>
        </p:txBody>
      </p:sp>
      <p:sp>
        <p:nvSpPr>
          <p:cNvPr id="201888" name="Text Box 160"/>
          <p:cNvSpPr txBox="1">
            <a:spLocks noChangeArrowheads="1"/>
          </p:cNvSpPr>
          <p:nvPr/>
        </p:nvSpPr>
        <p:spPr bwMode="auto">
          <a:xfrm>
            <a:off x="7615238" y="3257550"/>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Et</a:t>
            </a:r>
          </a:p>
        </p:txBody>
      </p:sp>
      <p:sp>
        <p:nvSpPr>
          <p:cNvPr id="201889" name="Line 161"/>
          <p:cNvSpPr>
            <a:spLocks noChangeShapeType="1"/>
          </p:cNvSpPr>
          <p:nvPr/>
        </p:nvSpPr>
        <p:spPr bwMode="auto">
          <a:xfrm flipV="1">
            <a:off x="7724775" y="3536950"/>
            <a:ext cx="26988" cy="34925"/>
          </a:xfrm>
          <a:prstGeom prst="line">
            <a:avLst/>
          </a:prstGeom>
          <a:noFill/>
          <a:ln w="9525">
            <a:solidFill>
              <a:schemeClr val="tx1"/>
            </a:solidFill>
            <a:round/>
            <a:headEnd/>
            <a:tailEnd/>
          </a:ln>
          <a:effectLst/>
        </p:spPr>
        <p:txBody>
          <a:bodyPr/>
          <a:lstStyle/>
          <a:p>
            <a:endParaRPr lang="en-US"/>
          </a:p>
        </p:txBody>
      </p:sp>
      <p:sp>
        <p:nvSpPr>
          <p:cNvPr id="201890" name="Text Box 162"/>
          <p:cNvSpPr txBox="1">
            <a:spLocks noChangeArrowheads="1"/>
          </p:cNvSpPr>
          <p:nvPr/>
        </p:nvSpPr>
        <p:spPr bwMode="auto">
          <a:xfrm>
            <a:off x="7756525" y="3419475"/>
            <a:ext cx="1238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891" name="Line 163"/>
          <p:cNvSpPr>
            <a:spLocks noChangeShapeType="1"/>
          </p:cNvSpPr>
          <p:nvPr/>
        </p:nvSpPr>
        <p:spPr bwMode="auto">
          <a:xfrm flipH="1" flipV="1">
            <a:off x="7727950" y="3387725"/>
            <a:ext cx="33338" cy="36512"/>
          </a:xfrm>
          <a:prstGeom prst="line">
            <a:avLst/>
          </a:prstGeom>
          <a:noFill/>
          <a:ln w="9525">
            <a:solidFill>
              <a:schemeClr val="tx1"/>
            </a:solidFill>
            <a:round/>
            <a:headEnd/>
            <a:tailEnd/>
          </a:ln>
          <a:effectLst/>
        </p:spPr>
        <p:txBody>
          <a:bodyPr/>
          <a:lstStyle/>
          <a:p>
            <a:endParaRPr lang="en-US"/>
          </a:p>
        </p:txBody>
      </p:sp>
      <p:sp>
        <p:nvSpPr>
          <p:cNvPr id="201892" name="Line 164"/>
          <p:cNvSpPr>
            <a:spLocks noChangeShapeType="1"/>
          </p:cNvSpPr>
          <p:nvPr/>
        </p:nvSpPr>
        <p:spPr bwMode="auto">
          <a:xfrm flipH="1" flipV="1">
            <a:off x="7866063" y="3533775"/>
            <a:ext cx="33337" cy="36512"/>
          </a:xfrm>
          <a:prstGeom prst="line">
            <a:avLst/>
          </a:prstGeom>
          <a:noFill/>
          <a:ln w="9525">
            <a:solidFill>
              <a:schemeClr val="tx1"/>
            </a:solidFill>
            <a:round/>
            <a:headEnd/>
            <a:tailEnd/>
          </a:ln>
          <a:effectLst/>
        </p:spPr>
        <p:txBody>
          <a:bodyPr/>
          <a:lstStyle/>
          <a:p>
            <a:endParaRPr lang="en-US"/>
          </a:p>
        </p:txBody>
      </p:sp>
      <p:sp>
        <p:nvSpPr>
          <p:cNvPr id="201893" name="Text Box 165"/>
          <p:cNvSpPr txBox="1">
            <a:spLocks noChangeArrowheads="1"/>
          </p:cNvSpPr>
          <p:nvPr/>
        </p:nvSpPr>
        <p:spPr bwMode="auto">
          <a:xfrm>
            <a:off x="5016500" y="4997450"/>
            <a:ext cx="1689886" cy="584775"/>
          </a:xfrm>
          <a:prstGeom prst="rect">
            <a:avLst/>
          </a:prstGeom>
          <a:noFill/>
          <a:ln w="9525">
            <a:noFill/>
            <a:miter lim="800000"/>
            <a:headEnd/>
            <a:tailEnd/>
          </a:ln>
          <a:effectLst/>
        </p:spPr>
        <p:txBody>
          <a:bodyPr wrap="none">
            <a:spAutoFit/>
          </a:bodyPr>
          <a:lstStyle/>
          <a:p>
            <a:pPr eaLnBrk="1" hangingPunct="1"/>
            <a:r>
              <a:rPr lang="en-US" sz="1600" b="1">
                <a:ea typeface="ＭＳ Ｐゴシック" pitchFamily="34" charset="-128"/>
              </a:rPr>
              <a:t>Oxidation</a:t>
            </a:r>
          </a:p>
          <a:p>
            <a:pPr eaLnBrk="1" hangingPunct="1"/>
            <a:r>
              <a:rPr lang="en-US" sz="1600" b="1">
                <a:ea typeface="ＭＳ Ｐゴシック" pitchFamily="34" charset="-128"/>
              </a:rPr>
              <a:t>water exposure</a:t>
            </a:r>
          </a:p>
        </p:txBody>
      </p:sp>
      <p:sp>
        <p:nvSpPr>
          <p:cNvPr id="201894" name="Line 166"/>
          <p:cNvSpPr>
            <a:spLocks noChangeShapeType="1"/>
          </p:cNvSpPr>
          <p:nvPr/>
        </p:nvSpPr>
        <p:spPr bwMode="auto">
          <a:xfrm>
            <a:off x="5040313" y="4989512"/>
            <a:ext cx="0" cy="1006475"/>
          </a:xfrm>
          <a:prstGeom prst="line">
            <a:avLst/>
          </a:prstGeom>
          <a:noFill/>
          <a:ln w="19050">
            <a:solidFill>
              <a:schemeClr val="tx1"/>
            </a:solidFill>
            <a:round/>
            <a:headEnd/>
            <a:tailEnd/>
          </a:ln>
          <a:effectLst/>
        </p:spPr>
        <p:txBody>
          <a:bodyPr/>
          <a:lstStyle/>
          <a:p>
            <a:endParaRPr lang="en-US"/>
          </a:p>
        </p:txBody>
      </p:sp>
      <p:sp>
        <p:nvSpPr>
          <p:cNvPr id="201895" name="Line 167"/>
          <p:cNvSpPr>
            <a:spLocks noChangeShapeType="1"/>
          </p:cNvSpPr>
          <p:nvPr/>
        </p:nvSpPr>
        <p:spPr bwMode="auto">
          <a:xfrm>
            <a:off x="5038725" y="4987925"/>
            <a:ext cx="3835400" cy="0"/>
          </a:xfrm>
          <a:prstGeom prst="line">
            <a:avLst/>
          </a:prstGeom>
          <a:noFill/>
          <a:ln w="19050">
            <a:solidFill>
              <a:schemeClr val="tx1"/>
            </a:solidFill>
            <a:round/>
            <a:headEnd/>
            <a:tailEnd/>
          </a:ln>
          <a:effectLst/>
        </p:spPr>
        <p:txBody>
          <a:bodyPr/>
          <a:lstStyle/>
          <a:p>
            <a:endParaRPr lang="en-US"/>
          </a:p>
        </p:txBody>
      </p:sp>
      <p:sp>
        <p:nvSpPr>
          <p:cNvPr id="201896" name="Line 168"/>
          <p:cNvSpPr>
            <a:spLocks noChangeShapeType="1"/>
          </p:cNvSpPr>
          <p:nvPr/>
        </p:nvSpPr>
        <p:spPr bwMode="auto">
          <a:xfrm flipV="1">
            <a:off x="5149850" y="4848225"/>
            <a:ext cx="26988" cy="34925"/>
          </a:xfrm>
          <a:prstGeom prst="line">
            <a:avLst/>
          </a:prstGeom>
          <a:noFill/>
          <a:ln w="9525">
            <a:solidFill>
              <a:schemeClr val="tx1"/>
            </a:solidFill>
            <a:round/>
            <a:headEnd/>
            <a:tailEnd/>
          </a:ln>
          <a:effectLst/>
        </p:spPr>
        <p:txBody>
          <a:bodyPr/>
          <a:lstStyle/>
          <a:p>
            <a:endParaRPr lang="en-US"/>
          </a:p>
        </p:txBody>
      </p:sp>
      <p:sp>
        <p:nvSpPr>
          <p:cNvPr id="201897" name="Text Box 169"/>
          <p:cNvSpPr txBox="1">
            <a:spLocks noChangeArrowheads="1"/>
          </p:cNvSpPr>
          <p:nvPr/>
        </p:nvSpPr>
        <p:spPr bwMode="auto">
          <a:xfrm>
            <a:off x="5081588" y="487203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898" name="Text Box 170"/>
          <p:cNvSpPr txBox="1">
            <a:spLocks noChangeArrowheads="1"/>
          </p:cNvSpPr>
          <p:nvPr/>
        </p:nvSpPr>
        <p:spPr bwMode="auto">
          <a:xfrm>
            <a:off x="5181600" y="4730750"/>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899" name="Text Box 171"/>
          <p:cNvSpPr txBox="1">
            <a:spLocks noChangeArrowheads="1"/>
          </p:cNvSpPr>
          <p:nvPr/>
        </p:nvSpPr>
        <p:spPr bwMode="auto">
          <a:xfrm>
            <a:off x="5314950" y="487045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00" name="Text Box 172"/>
          <p:cNvSpPr txBox="1">
            <a:spLocks noChangeArrowheads="1"/>
          </p:cNvSpPr>
          <p:nvPr/>
        </p:nvSpPr>
        <p:spPr bwMode="auto">
          <a:xfrm>
            <a:off x="5543550" y="487045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01" name="Text Box 173"/>
          <p:cNvSpPr txBox="1">
            <a:spLocks noChangeArrowheads="1"/>
          </p:cNvSpPr>
          <p:nvPr/>
        </p:nvSpPr>
        <p:spPr bwMode="auto">
          <a:xfrm>
            <a:off x="5776913" y="486886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02" name="Text Box 174"/>
          <p:cNvSpPr txBox="1">
            <a:spLocks noChangeArrowheads="1"/>
          </p:cNvSpPr>
          <p:nvPr/>
        </p:nvSpPr>
        <p:spPr bwMode="auto">
          <a:xfrm>
            <a:off x="6022975" y="4867275"/>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03" name="Text Box 175"/>
          <p:cNvSpPr txBox="1">
            <a:spLocks noChangeArrowheads="1"/>
          </p:cNvSpPr>
          <p:nvPr/>
        </p:nvSpPr>
        <p:spPr bwMode="auto">
          <a:xfrm>
            <a:off x="6256338" y="486568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04" name="Text Box 176"/>
          <p:cNvSpPr txBox="1">
            <a:spLocks noChangeArrowheads="1"/>
          </p:cNvSpPr>
          <p:nvPr/>
        </p:nvSpPr>
        <p:spPr bwMode="auto">
          <a:xfrm>
            <a:off x="6484938" y="486568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05" name="Text Box 177"/>
          <p:cNvSpPr txBox="1">
            <a:spLocks noChangeArrowheads="1"/>
          </p:cNvSpPr>
          <p:nvPr/>
        </p:nvSpPr>
        <p:spPr bwMode="auto">
          <a:xfrm>
            <a:off x="6718300" y="486410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06" name="Text Box 178"/>
          <p:cNvSpPr txBox="1">
            <a:spLocks noChangeArrowheads="1"/>
          </p:cNvSpPr>
          <p:nvPr/>
        </p:nvSpPr>
        <p:spPr bwMode="auto">
          <a:xfrm>
            <a:off x="6943725" y="486410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07" name="Text Box 179"/>
          <p:cNvSpPr txBox="1">
            <a:spLocks noChangeArrowheads="1"/>
          </p:cNvSpPr>
          <p:nvPr/>
        </p:nvSpPr>
        <p:spPr bwMode="auto">
          <a:xfrm>
            <a:off x="7177088" y="486251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08" name="Text Box 180"/>
          <p:cNvSpPr txBox="1">
            <a:spLocks noChangeArrowheads="1"/>
          </p:cNvSpPr>
          <p:nvPr/>
        </p:nvSpPr>
        <p:spPr bwMode="auto">
          <a:xfrm>
            <a:off x="7405688" y="486251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09" name="Text Box 181"/>
          <p:cNvSpPr txBox="1">
            <a:spLocks noChangeArrowheads="1"/>
          </p:cNvSpPr>
          <p:nvPr/>
        </p:nvSpPr>
        <p:spPr bwMode="auto">
          <a:xfrm>
            <a:off x="7639050" y="4860925"/>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10" name="Text Box 182"/>
          <p:cNvSpPr txBox="1">
            <a:spLocks noChangeArrowheads="1"/>
          </p:cNvSpPr>
          <p:nvPr/>
        </p:nvSpPr>
        <p:spPr bwMode="auto">
          <a:xfrm>
            <a:off x="7885113" y="485933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11" name="Line 183"/>
          <p:cNvSpPr>
            <a:spLocks noChangeShapeType="1"/>
          </p:cNvSpPr>
          <p:nvPr/>
        </p:nvSpPr>
        <p:spPr bwMode="auto">
          <a:xfrm flipV="1">
            <a:off x="8186738" y="4833937"/>
            <a:ext cx="26987" cy="34925"/>
          </a:xfrm>
          <a:prstGeom prst="line">
            <a:avLst/>
          </a:prstGeom>
          <a:noFill/>
          <a:ln w="9525">
            <a:solidFill>
              <a:schemeClr val="tx1"/>
            </a:solidFill>
            <a:round/>
            <a:headEnd/>
            <a:tailEnd/>
          </a:ln>
          <a:effectLst/>
        </p:spPr>
        <p:txBody>
          <a:bodyPr/>
          <a:lstStyle/>
          <a:p>
            <a:endParaRPr lang="en-US"/>
          </a:p>
        </p:txBody>
      </p:sp>
      <p:sp>
        <p:nvSpPr>
          <p:cNvPr id="201912" name="Text Box 184"/>
          <p:cNvSpPr txBox="1">
            <a:spLocks noChangeArrowheads="1"/>
          </p:cNvSpPr>
          <p:nvPr/>
        </p:nvSpPr>
        <p:spPr bwMode="auto">
          <a:xfrm>
            <a:off x="8118475" y="485775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13" name="Text Box 185"/>
          <p:cNvSpPr txBox="1">
            <a:spLocks noChangeArrowheads="1"/>
          </p:cNvSpPr>
          <p:nvPr/>
        </p:nvSpPr>
        <p:spPr bwMode="auto">
          <a:xfrm>
            <a:off x="8218488" y="4716462"/>
            <a:ext cx="730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14" name="Line 186"/>
          <p:cNvSpPr>
            <a:spLocks noChangeShapeType="1"/>
          </p:cNvSpPr>
          <p:nvPr/>
        </p:nvSpPr>
        <p:spPr bwMode="auto">
          <a:xfrm flipV="1">
            <a:off x="8415338" y="4833937"/>
            <a:ext cx="26987" cy="34925"/>
          </a:xfrm>
          <a:prstGeom prst="line">
            <a:avLst/>
          </a:prstGeom>
          <a:noFill/>
          <a:ln w="9525">
            <a:solidFill>
              <a:schemeClr val="tx1"/>
            </a:solidFill>
            <a:round/>
            <a:headEnd/>
            <a:tailEnd/>
          </a:ln>
          <a:effectLst/>
        </p:spPr>
        <p:txBody>
          <a:bodyPr/>
          <a:lstStyle/>
          <a:p>
            <a:endParaRPr lang="en-US"/>
          </a:p>
        </p:txBody>
      </p:sp>
      <p:sp>
        <p:nvSpPr>
          <p:cNvPr id="201915" name="Text Box 187"/>
          <p:cNvSpPr txBox="1">
            <a:spLocks noChangeArrowheads="1"/>
          </p:cNvSpPr>
          <p:nvPr/>
        </p:nvSpPr>
        <p:spPr bwMode="auto">
          <a:xfrm>
            <a:off x="8347075" y="485775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16" name="Text Box 188"/>
          <p:cNvSpPr txBox="1">
            <a:spLocks noChangeArrowheads="1"/>
          </p:cNvSpPr>
          <p:nvPr/>
        </p:nvSpPr>
        <p:spPr bwMode="auto">
          <a:xfrm>
            <a:off x="8447088" y="4716462"/>
            <a:ext cx="730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nvGrpSpPr>
          <p:cNvPr id="12" name="Group 189"/>
          <p:cNvGrpSpPr>
            <a:grpSpLocks/>
          </p:cNvGrpSpPr>
          <p:nvPr/>
        </p:nvGrpSpPr>
        <p:grpSpPr bwMode="auto">
          <a:xfrm>
            <a:off x="8580438" y="4714875"/>
            <a:ext cx="173037" cy="263525"/>
            <a:chOff x="1506" y="1536"/>
            <a:chExt cx="109" cy="166"/>
          </a:xfrm>
        </p:grpSpPr>
        <p:sp>
          <p:nvSpPr>
            <p:cNvPr id="201918" name="Line 190"/>
            <p:cNvSpPr>
              <a:spLocks noChangeShapeType="1"/>
            </p:cNvSpPr>
            <p:nvPr/>
          </p:nvSpPr>
          <p:spPr bwMode="auto">
            <a:xfrm flipV="1">
              <a:off x="1549" y="1610"/>
              <a:ext cx="17" cy="22"/>
            </a:xfrm>
            <a:prstGeom prst="line">
              <a:avLst/>
            </a:prstGeom>
            <a:noFill/>
            <a:ln w="9525">
              <a:solidFill>
                <a:schemeClr val="tx1"/>
              </a:solidFill>
              <a:round/>
              <a:headEnd/>
              <a:tailEnd/>
            </a:ln>
            <a:effectLst/>
          </p:spPr>
          <p:txBody>
            <a:bodyPr/>
            <a:lstStyle/>
            <a:p>
              <a:endParaRPr lang="en-US"/>
            </a:p>
          </p:txBody>
        </p:sp>
        <p:sp>
          <p:nvSpPr>
            <p:cNvPr id="201919" name="Text Box 191"/>
            <p:cNvSpPr txBox="1">
              <a:spLocks noChangeArrowheads="1"/>
            </p:cNvSpPr>
            <p:nvPr/>
          </p:nvSpPr>
          <p:spPr bwMode="auto">
            <a:xfrm>
              <a:off x="1506" y="1625"/>
              <a:ext cx="50"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20" name="Text Box 192"/>
            <p:cNvSpPr txBox="1">
              <a:spLocks noChangeArrowheads="1"/>
            </p:cNvSpPr>
            <p:nvPr/>
          </p:nvSpPr>
          <p:spPr bwMode="auto">
            <a:xfrm>
              <a:off x="1569" y="1536"/>
              <a:ext cx="46" cy="7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grpSp>
      <p:sp>
        <p:nvSpPr>
          <p:cNvPr id="201921" name="Line 193"/>
          <p:cNvSpPr>
            <a:spLocks noChangeShapeType="1"/>
          </p:cNvSpPr>
          <p:nvPr/>
        </p:nvSpPr>
        <p:spPr bwMode="auto">
          <a:xfrm flipH="1" flipV="1">
            <a:off x="5289550" y="4845050"/>
            <a:ext cx="33338" cy="36512"/>
          </a:xfrm>
          <a:prstGeom prst="line">
            <a:avLst/>
          </a:prstGeom>
          <a:noFill/>
          <a:ln w="9525">
            <a:solidFill>
              <a:schemeClr val="tx1"/>
            </a:solidFill>
            <a:round/>
            <a:headEnd/>
            <a:tailEnd/>
          </a:ln>
          <a:effectLst/>
        </p:spPr>
        <p:txBody>
          <a:bodyPr/>
          <a:lstStyle/>
          <a:p>
            <a:endParaRPr lang="en-US"/>
          </a:p>
        </p:txBody>
      </p:sp>
      <p:sp>
        <p:nvSpPr>
          <p:cNvPr id="201922" name="Line 194"/>
          <p:cNvSpPr>
            <a:spLocks noChangeShapeType="1"/>
          </p:cNvSpPr>
          <p:nvPr/>
        </p:nvSpPr>
        <p:spPr bwMode="auto">
          <a:xfrm flipH="1" flipV="1">
            <a:off x="5153025" y="4699000"/>
            <a:ext cx="33338" cy="36512"/>
          </a:xfrm>
          <a:prstGeom prst="line">
            <a:avLst/>
          </a:prstGeom>
          <a:noFill/>
          <a:ln w="9525">
            <a:solidFill>
              <a:schemeClr val="tx1"/>
            </a:solidFill>
            <a:round/>
            <a:headEnd/>
            <a:tailEnd/>
          </a:ln>
          <a:effectLst/>
        </p:spPr>
        <p:txBody>
          <a:bodyPr/>
          <a:lstStyle/>
          <a:p>
            <a:endParaRPr lang="en-US"/>
          </a:p>
        </p:txBody>
      </p:sp>
      <p:sp>
        <p:nvSpPr>
          <p:cNvPr id="201923" name="Line 195"/>
          <p:cNvSpPr>
            <a:spLocks noChangeShapeType="1"/>
          </p:cNvSpPr>
          <p:nvPr/>
        </p:nvSpPr>
        <p:spPr bwMode="auto">
          <a:xfrm flipV="1">
            <a:off x="5387975" y="4843462"/>
            <a:ext cx="26988" cy="34925"/>
          </a:xfrm>
          <a:prstGeom prst="line">
            <a:avLst/>
          </a:prstGeom>
          <a:noFill/>
          <a:ln w="9525">
            <a:solidFill>
              <a:schemeClr val="tx1"/>
            </a:solidFill>
            <a:round/>
            <a:headEnd/>
            <a:tailEnd/>
          </a:ln>
          <a:effectLst/>
        </p:spPr>
        <p:txBody>
          <a:bodyPr/>
          <a:lstStyle/>
          <a:p>
            <a:endParaRPr lang="en-US"/>
          </a:p>
        </p:txBody>
      </p:sp>
      <p:sp>
        <p:nvSpPr>
          <p:cNvPr id="201924" name="Text Box 196"/>
          <p:cNvSpPr txBox="1">
            <a:spLocks noChangeArrowheads="1"/>
          </p:cNvSpPr>
          <p:nvPr/>
        </p:nvSpPr>
        <p:spPr bwMode="auto">
          <a:xfrm>
            <a:off x="5419725" y="4725987"/>
            <a:ext cx="101600"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925" name="Line 197"/>
          <p:cNvSpPr>
            <a:spLocks noChangeShapeType="1"/>
          </p:cNvSpPr>
          <p:nvPr/>
        </p:nvSpPr>
        <p:spPr bwMode="auto">
          <a:xfrm flipH="1" flipV="1">
            <a:off x="5527675" y="4840287"/>
            <a:ext cx="33338" cy="36513"/>
          </a:xfrm>
          <a:prstGeom prst="line">
            <a:avLst/>
          </a:prstGeom>
          <a:noFill/>
          <a:ln w="9525">
            <a:solidFill>
              <a:schemeClr val="tx1"/>
            </a:solidFill>
            <a:round/>
            <a:headEnd/>
            <a:tailEnd/>
          </a:ln>
          <a:effectLst/>
        </p:spPr>
        <p:txBody>
          <a:bodyPr/>
          <a:lstStyle/>
          <a:p>
            <a:endParaRPr lang="en-US"/>
          </a:p>
        </p:txBody>
      </p:sp>
      <p:sp>
        <p:nvSpPr>
          <p:cNvPr id="201926" name="Line 198"/>
          <p:cNvSpPr>
            <a:spLocks noChangeShapeType="1"/>
          </p:cNvSpPr>
          <p:nvPr/>
        </p:nvSpPr>
        <p:spPr bwMode="auto">
          <a:xfrm flipH="1" flipV="1">
            <a:off x="5391150" y="4694237"/>
            <a:ext cx="33338" cy="36513"/>
          </a:xfrm>
          <a:prstGeom prst="line">
            <a:avLst/>
          </a:prstGeom>
          <a:noFill/>
          <a:ln w="9525">
            <a:solidFill>
              <a:schemeClr val="tx1"/>
            </a:solidFill>
            <a:round/>
            <a:headEnd/>
            <a:tailEnd/>
          </a:ln>
          <a:effectLst/>
        </p:spPr>
        <p:txBody>
          <a:bodyPr/>
          <a:lstStyle/>
          <a:p>
            <a:endParaRPr lang="en-US"/>
          </a:p>
        </p:txBody>
      </p:sp>
      <p:sp>
        <p:nvSpPr>
          <p:cNvPr id="201927" name="Line 199"/>
          <p:cNvSpPr>
            <a:spLocks noChangeShapeType="1"/>
          </p:cNvSpPr>
          <p:nvPr/>
        </p:nvSpPr>
        <p:spPr bwMode="auto">
          <a:xfrm flipV="1">
            <a:off x="5618163" y="4845050"/>
            <a:ext cx="26987" cy="34925"/>
          </a:xfrm>
          <a:prstGeom prst="line">
            <a:avLst/>
          </a:prstGeom>
          <a:noFill/>
          <a:ln w="9525">
            <a:solidFill>
              <a:schemeClr val="tx1"/>
            </a:solidFill>
            <a:round/>
            <a:headEnd/>
            <a:tailEnd/>
          </a:ln>
          <a:effectLst/>
        </p:spPr>
        <p:txBody>
          <a:bodyPr/>
          <a:lstStyle/>
          <a:p>
            <a:endParaRPr lang="en-US"/>
          </a:p>
        </p:txBody>
      </p:sp>
      <p:sp>
        <p:nvSpPr>
          <p:cNvPr id="201928" name="Text Box 200"/>
          <p:cNvSpPr txBox="1">
            <a:spLocks noChangeArrowheads="1"/>
          </p:cNvSpPr>
          <p:nvPr/>
        </p:nvSpPr>
        <p:spPr bwMode="auto">
          <a:xfrm>
            <a:off x="5649913" y="4727575"/>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929" name="Line 201"/>
          <p:cNvSpPr>
            <a:spLocks noChangeShapeType="1"/>
          </p:cNvSpPr>
          <p:nvPr/>
        </p:nvSpPr>
        <p:spPr bwMode="auto">
          <a:xfrm flipH="1" flipV="1">
            <a:off x="5757863" y="4841875"/>
            <a:ext cx="33337" cy="36512"/>
          </a:xfrm>
          <a:prstGeom prst="line">
            <a:avLst/>
          </a:prstGeom>
          <a:noFill/>
          <a:ln w="9525">
            <a:solidFill>
              <a:schemeClr val="tx1"/>
            </a:solidFill>
            <a:round/>
            <a:headEnd/>
            <a:tailEnd/>
          </a:ln>
          <a:effectLst/>
        </p:spPr>
        <p:txBody>
          <a:bodyPr/>
          <a:lstStyle/>
          <a:p>
            <a:endParaRPr lang="en-US"/>
          </a:p>
        </p:txBody>
      </p:sp>
      <p:sp>
        <p:nvSpPr>
          <p:cNvPr id="201930" name="Line 202"/>
          <p:cNvSpPr>
            <a:spLocks noChangeShapeType="1"/>
          </p:cNvSpPr>
          <p:nvPr/>
        </p:nvSpPr>
        <p:spPr bwMode="auto">
          <a:xfrm flipH="1" flipV="1">
            <a:off x="5621338" y="4695825"/>
            <a:ext cx="33337" cy="36512"/>
          </a:xfrm>
          <a:prstGeom prst="line">
            <a:avLst/>
          </a:prstGeom>
          <a:noFill/>
          <a:ln w="9525">
            <a:solidFill>
              <a:schemeClr val="tx1"/>
            </a:solidFill>
            <a:round/>
            <a:headEnd/>
            <a:tailEnd/>
          </a:ln>
          <a:effectLst/>
        </p:spPr>
        <p:txBody>
          <a:bodyPr/>
          <a:lstStyle/>
          <a:p>
            <a:endParaRPr lang="en-US"/>
          </a:p>
        </p:txBody>
      </p:sp>
      <p:sp>
        <p:nvSpPr>
          <p:cNvPr id="201931" name="Line 203"/>
          <p:cNvSpPr>
            <a:spLocks noChangeShapeType="1"/>
          </p:cNvSpPr>
          <p:nvPr/>
        </p:nvSpPr>
        <p:spPr bwMode="auto">
          <a:xfrm flipV="1">
            <a:off x="5856288" y="4845050"/>
            <a:ext cx="26987" cy="34925"/>
          </a:xfrm>
          <a:prstGeom prst="line">
            <a:avLst/>
          </a:prstGeom>
          <a:noFill/>
          <a:ln w="9525">
            <a:solidFill>
              <a:schemeClr val="tx1"/>
            </a:solidFill>
            <a:round/>
            <a:headEnd/>
            <a:tailEnd/>
          </a:ln>
          <a:effectLst/>
        </p:spPr>
        <p:txBody>
          <a:bodyPr/>
          <a:lstStyle/>
          <a:p>
            <a:endParaRPr lang="en-US"/>
          </a:p>
        </p:txBody>
      </p:sp>
      <p:sp>
        <p:nvSpPr>
          <p:cNvPr id="201932" name="Text Box 204"/>
          <p:cNvSpPr txBox="1">
            <a:spLocks noChangeArrowheads="1"/>
          </p:cNvSpPr>
          <p:nvPr/>
        </p:nvSpPr>
        <p:spPr bwMode="auto">
          <a:xfrm>
            <a:off x="5888038" y="4727575"/>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933" name="Line 205"/>
          <p:cNvSpPr>
            <a:spLocks noChangeShapeType="1"/>
          </p:cNvSpPr>
          <p:nvPr/>
        </p:nvSpPr>
        <p:spPr bwMode="auto">
          <a:xfrm flipH="1" flipV="1">
            <a:off x="5995988" y="4841875"/>
            <a:ext cx="33337" cy="36512"/>
          </a:xfrm>
          <a:prstGeom prst="line">
            <a:avLst/>
          </a:prstGeom>
          <a:noFill/>
          <a:ln w="9525">
            <a:solidFill>
              <a:schemeClr val="tx1"/>
            </a:solidFill>
            <a:round/>
            <a:headEnd/>
            <a:tailEnd/>
          </a:ln>
          <a:effectLst/>
        </p:spPr>
        <p:txBody>
          <a:bodyPr/>
          <a:lstStyle/>
          <a:p>
            <a:endParaRPr lang="en-US"/>
          </a:p>
        </p:txBody>
      </p:sp>
      <p:sp>
        <p:nvSpPr>
          <p:cNvPr id="201934" name="Line 206"/>
          <p:cNvSpPr>
            <a:spLocks noChangeShapeType="1"/>
          </p:cNvSpPr>
          <p:nvPr/>
        </p:nvSpPr>
        <p:spPr bwMode="auto">
          <a:xfrm flipH="1" flipV="1">
            <a:off x="5859463" y="4695825"/>
            <a:ext cx="33337" cy="36512"/>
          </a:xfrm>
          <a:prstGeom prst="line">
            <a:avLst/>
          </a:prstGeom>
          <a:noFill/>
          <a:ln w="9525">
            <a:solidFill>
              <a:schemeClr val="tx1"/>
            </a:solidFill>
            <a:round/>
            <a:headEnd/>
            <a:tailEnd/>
          </a:ln>
          <a:effectLst/>
        </p:spPr>
        <p:txBody>
          <a:bodyPr/>
          <a:lstStyle/>
          <a:p>
            <a:endParaRPr lang="en-US"/>
          </a:p>
        </p:txBody>
      </p:sp>
      <p:sp>
        <p:nvSpPr>
          <p:cNvPr id="201935" name="Line 207"/>
          <p:cNvSpPr>
            <a:spLocks noChangeShapeType="1"/>
          </p:cNvSpPr>
          <p:nvPr/>
        </p:nvSpPr>
        <p:spPr bwMode="auto">
          <a:xfrm flipV="1">
            <a:off x="6094413" y="4840287"/>
            <a:ext cx="26987" cy="34925"/>
          </a:xfrm>
          <a:prstGeom prst="line">
            <a:avLst/>
          </a:prstGeom>
          <a:noFill/>
          <a:ln w="9525">
            <a:solidFill>
              <a:schemeClr val="tx1"/>
            </a:solidFill>
            <a:round/>
            <a:headEnd/>
            <a:tailEnd/>
          </a:ln>
          <a:effectLst/>
        </p:spPr>
        <p:txBody>
          <a:bodyPr/>
          <a:lstStyle/>
          <a:p>
            <a:endParaRPr lang="en-US"/>
          </a:p>
        </p:txBody>
      </p:sp>
      <p:sp>
        <p:nvSpPr>
          <p:cNvPr id="201936" name="Text Box 208"/>
          <p:cNvSpPr txBox="1">
            <a:spLocks noChangeArrowheads="1"/>
          </p:cNvSpPr>
          <p:nvPr/>
        </p:nvSpPr>
        <p:spPr bwMode="auto">
          <a:xfrm>
            <a:off x="6126163" y="4722812"/>
            <a:ext cx="101600"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937" name="Line 209"/>
          <p:cNvSpPr>
            <a:spLocks noChangeShapeType="1"/>
          </p:cNvSpPr>
          <p:nvPr/>
        </p:nvSpPr>
        <p:spPr bwMode="auto">
          <a:xfrm flipH="1" flipV="1">
            <a:off x="6234113" y="4837112"/>
            <a:ext cx="33337" cy="36513"/>
          </a:xfrm>
          <a:prstGeom prst="line">
            <a:avLst/>
          </a:prstGeom>
          <a:noFill/>
          <a:ln w="9525">
            <a:solidFill>
              <a:schemeClr val="tx1"/>
            </a:solidFill>
            <a:round/>
            <a:headEnd/>
            <a:tailEnd/>
          </a:ln>
          <a:effectLst/>
        </p:spPr>
        <p:txBody>
          <a:bodyPr/>
          <a:lstStyle/>
          <a:p>
            <a:endParaRPr lang="en-US"/>
          </a:p>
        </p:txBody>
      </p:sp>
      <p:sp>
        <p:nvSpPr>
          <p:cNvPr id="201938" name="Line 210"/>
          <p:cNvSpPr>
            <a:spLocks noChangeShapeType="1"/>
          </p:cNvSpPr>
          <p:nvPr/>
        </p:nvSpPr>
        <p:spPr bwMode="auto">
          <a:xfrm flipH="1" flipV="1">
            <a:off x="6097588" y="4691062"/>
            <a:ext cx="33337" cy="36513"/>
          </a:xfrm>
          <a:prstGeom prst="line">
            <a:avLst/>
          </a:prstGeom>
          <a:noFill/>
          <a:ln w="9525">
            <a:solidFill>
              <a:schemeClr val="tx1"/>
            </a:solidFill>
            <a:round/>
            <a:headEnd/>
            <a:tailEnd/>
          </a:ln>
          <a:effectLst/>
        </p:spPr>
        <p:txBody>
          <a:bodyPr/>
          <a:lstStyle/>
          <a:p>
            <a:endParaRPr lang="en-US"/>
          </a:p>
        </p:txBody>
      </p:sp>
      <p:sp>
        <p:nvSpPr>
          <p:cNvPr id="201939" name="Line 211"/>
          <p:cNvSpPr>
            <a:spLocks noChangeShapeType="1"/>
          </p:cNvSpPr>
          <p:nvPr/>
        </p:nvSpPr>
        <p:spPr bwMode="auto">
          <a:xfrm flipV="1">
            <a:off x="6324600" y="4841875"/>
            <a:ext cx="26988" cy="34925"/>
          </a:xfrm>
          <a:prstGeom prst="line">
            <a:avLst/>
          </a:prstGeom>
          <a:noFill/>
          <a:ln w="9525">
            <a:solidFill>
              <a:schemeClr val="tx1"/>
            </a:solidFill>
            <a:round/>
            <a:headEnd/>
            <a:tailEnd/>
          </a:ln>
          <a:effectLst/>
        </p:spPr>
        <p:txBody>
          <a:bodyPr/>
          <a:lstStyle/>
          <a:p>
            <a:endParaRPr lang="en-US"/>
          </a:p>
        </p:txBody>
      </p:sp>
      <p:sp>
        <p:nvSpPr>
          <p:cNvPr id="201940" name="Text Box 212"/>
          <p:cNvSpPr txBox="1">
            <a:spLocks noChangeArrowheads="1"/>
          </p:cNvSpPr>
          <p:nvPr/>
        </p:nvSpPr>
        <p:spPr bwMode="auto">
          <a:xfrm>
            <a:off x="6356350" y="4724400"/>
            <a:ext cx="101600"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Al</a:t>
            </a:r>
          </a:p>
        </p:txBody>
      </p:sp>
      <p:sp>
        <p:nvSpPr>
          <p:cNvPr id="201941" name="Line 213"/>
          <p:cNvSpPr>
            <a:spLocks noChangeShapeType="1"/>
          </p:cNvSpPr>
          <p:nvPr/>
        </p:nvSpPr>
        <p:spPr bwMode="auto">
          <a:xfrm flipH="1" flipV="1">
            <a:off x="6327775" y="4692650"/>
            <a:ext cx="33338" cy="36512"/>
          </a:xfrm>
          <a:prstGeom prst="line">
            <a:avLst/>
          </a:prstGeom>
          <a:noFill/>
          <a:ln w="9525">
            <a:solidFill>
              <a:schemeClr val="tx1"/>
            </a:solidFill>
            <a:round/>
            <a:headEnd/>
            <a:tailEnd/>
          </a:ln>
          <a:effectLst/>
        </p:spPr>
        <p:txBody>
          <a:bodyPr/>
          <a:lstStyle/>
          <a:p>
            <a:endParaRPr lang="en-US"/>
          </a:p>
        </p:txBody>
      </p:sp>
      <p:sp>
        <p:nvSpPr>
          <p:cNvPr id="201942" name="Line 214"/>
          <p:cNvSpPr>
            <a:spLocks noChangeShapeType="1"/>
          </p:cNvSpPr>
          <p:nvPr/>
        </p:nvSpPr>
        <p:spPr bwMode="auto">
          <a:xfrm flipV="1">
            <a:off x="6551613" y="4840287"/>
            <a:ext cx="26987" cy="34925"/>
          </a:xfrm>
          <a:prstGeom prst="line">
            <a:avLst/>
          </a:prstGeom>
          <a:noFill/>
          <a:ln w="9525">
            <a:solidFill>
              <a:schemeClr val="tx1"/>
            </a:solidFill>
            <a:round/>
            <a:headEnd/>
            <a:tailEnd/>
          </a:ln>
          <a:effectLst/>
        </p:spPr>
        <p:txBody>
          <a:bodyPr/>
          <a:lstStyle/>
          <a:p>
            <a:endParaRPr lang="en-US"/>
          </a:p>
        </p:txBody>
      </p:sp>
      <p:sp>
        <p:nvSpPr>
          <p:cNvPr id="201943" name="Text Box 215"/>
          <p:cNvSpPr txBox="1">
            <a:spLocks noChangeArrowheads="1"/>
          </p:cNvSpPr>
          <p:nvPr/>
        </p:nvSpPr>
        <p:spPr bwMode="auto">
          <a:xfrm>
            <a:off x="6583363" y="4722812"/>
            <a:ext cx="1238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944" name="Line 216"/>
          <p:cNvSpPr>
            <a:spLocks noChangeShapeType="1"/>
          </p:cNvSpPr>
          <p:nvPr/>
        </p:nvSpPr>
        <p:spPr bwMode="auto">
          <a:xfrm flipH="1" flipV="1">
            <a:off x="6691313" y="4837112"/>
            <a:ext cx="33337" cy="36513"/>
          </a:xfrm>
          <a:prstGeom prst="line">
            <a:avLst/>
          </a:prstGeom>
          <a:noFill/>
          <a:ln w="9525">
            <a:solidFill>
              <a:schemeClr val="tx1"/>
            </a:solidFill>
            <a:round/>
            <a:headEnd/>
            <a:tailEnd/>
          </a:ln>
          <a:effectLst/>
        </p:spPr>
        <p:txBody>
          <a:bodyPr/>
          <a:lstStyle/>
          <a:p>
            <a:endParaRPr lang="en-US"/>
          </a:p>
        </p:txBody>
      </p:sp>
      <p:sp>
        <p:nvSpPr>
          <p:cNvPr id="201945" name="Line 217"/>
          <p:cNvSpPr>
            <a:spLocks noChangeShapeType="1"/>
          </p:cNvSpPr>
          <p:nvPr/>
        </p:nvSpPr>
        <p:spPr bwMode="auto">
          <a:xfrm flipH="1" flipV="1">
            <a:off x="6554788" y="4691062"/>
            <a:ext cx="33337" cy="36513"/>
          </a:xfrm>
          <a:prstGeom prst="line">
            <a:avLst/>
          </a:prstGeom>
          <a:noFill/>
          <a:ln w="9525">
            <a:solidFill>
              <a:schemeClr val="tx1"/>
            </a:solidFill>
            <a:round/>
            <a:headEnd/>
            <a:tailEnd/>
          </a:ln>
          <a:effectLst/>
        </p:spPr>
        <p:txBody>
          <a:bodyPr/>
          <a:lstStyle/>
          <a:p>
            <a:endParaRPr lang="en-US"/>
          </a:p>
        </p:txBody>
      </p:sp>
      <p:sp>
        <p:nvSpPr>
          <p:cNvPr id="201946" name="Line 218"/>
          <p:cNvSpPr>
            <a:spLocks noChangeShapeType="1"/>
          </p:cNvSpPr>
          <p:nvPr/>
        </p:nvSpPr>
        <p:spPr bwMode="auto">
          <a:xfrm flipV="1">
            <a:off x="6789738" y="4835525"/>
            <a:ext cx="26987" cy="34925"/>
          </a:xfrm>
          <a:prstGeom prst="line">
            <a:avLst/>
          </a:prstGeom>
          <a:noFill/>
          <a:ln w="9525">
            <a:solidFill>
              <a:schemeClr val="tx1"/>
            </a:solidFill>
            <a:round/>
            <a:headEnd/>
            <a:tailEnd/>
          </a:ln>
          <a:effectLst/>
        </p:spPr>
        <p:txBody>
          <a:bodyPr/>
          <a:lstStyle/>
          <a:p>
            <a:endParaRPr lang="en-US"/>
          </a:p>
        </p:txBody>
      </p:sp>
      <p:sp>
        <p:nvSpPr>
          <p:cNvPr id="201947" name="Text Box 219"/>
          <p:cNvSpPr txBox="1">
            <a:spLocks noChangeArrowheads="1"/>
          </p:cNvSpPr>
          <p:nvPr/>
        </p:nvSpPr>
        <p:spPr bwMode="auto">
          <a:xfrm>
            <a:off x="6821488" y="4718050"/>
            <a:ext cx="1238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948" name="Line 220"/>
          <p:cNvSpPr>
            <a:spLocks noChangeShapeType="1"/>
          </p:cNvSpPr>
          <p:nvPr/>
        </p:nvSpPr>
        <p:spPr bwMode="auto">
          <a:xfrm flipH="1" flipV="1">
            <a:off x="6929438" y="4832350"/>
            <a:ext cx="33337" cy="36512"/>
          </a:xfrm>
          <a:prstGeom prst="line">
            <a:avLst/>
          </a:prstGeom>
          <a:noFill/>
          <a:ln w="9525">
            <a:solidFill>
              <a:schemeClr val="tx1"/>
            </a:solidFill>
            <a:round/>
            <a:headEnd/>
            <a:tailEnd/>
          </a:ln>
          <a:effectLst/>
        </p:spPr>
        <p:txBody>
          <a:bodyPr/>
          <a:lstStyle/>
          <a:p>
            <a:endParaRPr lang="en-US"/>
          </a:p>
        </p:txBody>
      </p:sp>
      <p:sp>
        <p:nvSpPr>
          <p:cNvPr id="201949" name="Line 221"/>
          <p:cNvSpPr>
            <a:spLocks noChangeShapeType="1"/>
          </p:cNvSpPr>
          <p:nvPr/>
        </p:nvSpPr>
        <p:spPr bwMode="auto">
          <a:xfrm flipH="1" flipV="1">
            <a:off x="6792913" y="4686300"/>
            <a:ext cx="33337" cy="36512"/>
          </a:xfrm>
          <a:prstGeom prst="line">
            <a:avLst/>
          </a:prstGeom>
          <a:noFill/>
          <a:ln w="9525">
            <a:solidFill>
              <a:schemeClr val="tx1"/>
            </a:solidFill>
            <a:round/>
            <a:headEnd/>
            <a:tailEnd/>
          </a:ln>
          <a:effectLst/>
        </p:spPr>
        <p:txBody>
          <a:bodyPr/>
          <a:lstStyle/>
          <a:p>
            <a:endParaRPr lang="en-US"/>
          </a:p>
        </p:txBody>
      </p:sp>
      <p:sp>
        <p:nvSpPr>
          <p:cNvPr id="201950" name="Line 222"/>
          <p:cNvSpPr>
            <a:spLocks noChangeShapeType="1"/>
          </p:cNvSpPr>
          <p:nvPr/>
        </p:nvSpPr>
        <p:spPr bwMode="auto">
          <a:xfrm flipV="1">
            <a:off x="7019925" y="4837112"/>
            <a:ext cx="26988" cy="34925"/>
          </a:xfrm>
          <a:prstGeom prst="line">
            <a:avLst/>
          </a:prstGeom>
          <a:noFill/>
          <a:ln w="9525">
            <a:solidFill>
              <a:schemeClr val="tx1"/>
            </a:solidFill>
            <a:round/>
            <a:headEnd/>
            <a:tailEnd/>
          </a:ln>
          <a:effectLst/>
        </p:spPr>
        <p:txBody>
          <a:bodyPr/>
          <a:lstStyle/>
          <a:p>
            <a:endParaRPr lang="en-US"/>
          </a:p>
        </p:txBody>
      </p:sp>
      <p:sp>
        <p:nvSpPr>
          <p:cNvPr id="201951" name="Text Box 223"/>
          <p:cNvSpPr txBox="1">
            <a:spLocks noChangeArrowheads="1"/>
          </p:cNvSpPr>
          <p:nvPr/>
        </p:nvSpPr>
        <p:spPr bwMode="auto">
          <a:xfrm>
            <a:off x="7051675" y="4719637"/>
            <a:ext cx="1238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952" name="Line 224"/>
          <p:cNvSpPr>
            <a:spLocks noChangeShapeType="1"/>
          </p:cNvSpPr>
          <p:nvPr/>
        </p:nvSpPr>
        <p:spPr bwMode="auto">
          <a:xfrm flipH="1" flipV="1">
            <a:off x="7159625" y="4833937"/>
            <a:ext cx="33338" cy="36513"/>
          </a:xfrm>
          <a:prstGeom prst="line">
            <a:avLst/>
          </a:prstGeom>
          <a:noFill/>
          <a:ln w="9525">
            <a:solidFill>
              <a:schemeClr val="tx1"/>
            </a:solidFill>
            <a:round/>
            <a:headEnd/>
            <a:tailEnd/>
          </a:ln>
          <a:effectLst/>
        </p:spPr>
        <p:txBody>
          <a:bodyPr/>
          <a:lstStyle/>
          <a:p>
            <a:endParaRPr lang="en-US"/>
          </a:p>
        </p:txBody>
      </p:sp>
      <p:sp>
        <p:nvSpPr>
          <p:cNvPr id="201953" name="Line 225"/>
          <p:cNvSpPr>
            <a:spLocks noChangeShapeType="1"/>
          </p:cNvSpPr>
          <p:nvPr/>
        </p:nvSpPr>
        <p:spPr bwMode="auto">
          <a:xfrm flipH="1" flipV="1">
            <a:off x="7023100" y="4687887"/>
            <a:ext cx="33338" cy="36513"/>
          </a:xfrm>
          <a:prstGeom prst="line">
            <a:avLst/>
          </a:prstGeom>
          <a:noFill/>
          <a:ln w="9525">
            <a:solidFill>
              <a:schemeClr val="tx1"/>
            </a:solidFill>
            <a:round/>
            <a:headEnd/>
            <a:tailEnd/>
          </a:ln>
          <a:effectLst/>
        </p:spPr>
        <p:txBody>
          <a:bodyPr/>
          <a:lstStyle/>
          <a:p>
            <a:endParaRPr lang="en-US"/>
          </a:p>
        </p:txBody>
      </p:sp>
      <p:sp>
        <p:nvSpPr>
          <p:cNvPr id="201954" name="Line 226"/>
          <p:cNvSpPr>
            <a:spLocks noChangeShapeType="1"/>
          </p:cNvSpPr>
          <p:nvPr/>
        </p:nvSpPr>
        <p:spPr bwMode="auto">
          <a:xfrm flipV="1">
            <a:off x="7258050" y="4837112"/>
            <a:ext cx="26988" cy="34925"/>
          </a:xfrm>
          <a:prstGeom prst="line">
            <a:avLst/>
          </a:prstGeom>
          <a:noFill/>
          <a:ln w="9525">
            <a:solidFill>
              <a:schemeClr val="tx1"/>
            </a:solidFill>
            <a:round/>
            <a:headEnd/>
            <a:tailEnd/>
          </a:ln>
          <a:effectLst/>
        </p:spPr>
        <p:txBody>
          <a:bodyPr/>
          <a:lstStyle/>
          <a:p>
            <a:endParaRPr lang="en-US"/>
          </a:p>
        </p:txBody>
      </p:sp>
      <p:sp>
        <p:nvSpPr>
          <p:cNvPr id="201955" name="Text Box 227"/>
          <p:cNvSpPr txBox="1">
            <a:spLocks noChangeArrowheads="1"/>
          </p:cNvSpPr>
          <p:nvPr/>
        </p:nvSpPr>
        <p:spPr bwMode="auto">
          <a:xfrm>
            <a:off x="7289800" y="4719637"/>
            <a:ext cx="1238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956" name="Line 228"/>
          <p:cNvSpPr>
            <a:spLocks noChangeShapeType="1"/>
          </p:cNvSpPr>
          <p:nvPr/>
        </p:nvSpPr>
        <p:spPr bwMode="auto">
          <a:xfrm flipH="1" flipV="1">
            <a:off x="7397750" y="4833937"/>
            <a:ext cx="33338" cy="36513"/>
          </a:xfrm>
          <a:prstGeom prst="line">
            <a:avLst/>
          </a:prstGeom>
          <a:noFill/>
          <a:ln w="9525">
            <a:solidFill>
              <a:schemeClr val="tx1"/>
            </a:solidFill>
            <a:round/>
            <a:headEnd/>
            <a:tailEnd/>
          </a:ln>
          <a:effectLst/>
        </p:spPr>
        <p:txBody>
          <a:bodyPr/>
          <a:lstStyle/>
          <a:p>
            <a:endParaRPr lang="en-US"/>
          </a:p>
        </p:txBody>
      </p:sp>
      <p:sp>
        <p:nvSpPr>
          <p:cNvPr id="201957" name="Line 229"/>
          <p:cNvSpPr>
            <a:spLocks noChangeShapeType="1"/>
          </p:cNvSpPr>
          <p:nvPr/>
        </p:nvSpPr>
        <p:spPr bwMode="auto">
          <a:xfrm flipH="1" flipV="1">
            <a:off x="7261225" y="4687887"/>
            <a:ext cx="33338" cy="36513"/>
          </a:xfrm>
          <a:prstGeom prst="line">
            <a:avLst/>
          </a:prstGeom>
          <a:noFill/>
          <a:ln w="9525">
            <a:solidFill>
              <a:schemeClr val="tx1"/>
            </a:solidFill>
            <a:round/>
            <a:headEnd/>
            <a:tailEnd/>
          </a:ln>
          <a:effectLst/>
        </p:spPr>
        <p:txBody>
          <a:bodyPr/>
          <a:lstStyle/>
          <a:p>
            <a:endParaRPr lang="en-US"/>
          </a:p>
        </p:txBody>
      </p:sp>
      <p:sp>
        <p:nvSpPr>
          <p:cNvPr id="201958" name="Line 230"/>
          <p:cNvSpPr>
            <a:spLocks noChangeShapeType="1"/>
          </p:cNvSpPr>
          <p:nvPr/>
        </p:nvSpPr>
        <p:spPr bwMode="auto">
          <a:xfrm flipV="1">
            <a:off x="7496175" y="4832350"/>
            <a:ext cx="26988" cy="34925"/>
          </a:xfrm>
          <a:prstGeom prst="line">
            <a:avLst/>
          </a:prstGeom>
          <a:noFill/>
          <a:ln w="9525">
            <a:solidFill>
              <a:schemeClr val="tx1"/>
            </a:solidFill>
            <a:round/>
            <a:headEnd/>
            <a:tailEnd/>
          </a:ln>
          <a:effectLst/>
        </p:spPr>
        <p:txBody>
          <a:bodyPr/>
          <a:lstStyle/>
          <a:p>
            <a:endParaRPr lang="en-US"/>
          </a:p>
        </p:txBody>
      </p:sp>
      <p:sp>
        <p:nvSpPr>
          <p:cNvPr id="201959" name="Text Box 231"/>
          <p:cNvSpPr txBox="1">
            <a:spLocks noChangeArrowheads="1"/>
          </p:cNvSpPr>
          <p:nvPr/>
        </p:nvSpPr>
        <p:spPr bwMode="auto">
          <a:xfrm>
            <a:off x="7527925" y="4714875"/>
            <a:ext cx="1238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960" name="Line 232"/>
          <p:cNvSpPr>
            <a:spLocks noChangeShapeType="1"/>
          </p:cNvSpPr>
          <p:nvPr/>
        </p:nvSpPr>
        <p:spPr bwMode="auto">
          <a:xfrm flipH="1" flipV="1">
            <a:off x="7635875" y="4829175"/>
            <a:ext cx="33338" cy="36512"/>
          </a:xfrm>
          <a:prstGeom prst="line">
            <a:avLst/>
          </a:prstGeom>
          <a:noFill/>
          <a:ln w="9525">
            <a:solidFill>
              <a:schemeClr val="tx1"/>
            </a:solidFill>
            <a:round/>
            <a:headEnd/>
            <a:tailEnd/>
          </a:ln>
          <a:effectLst/>
        </p:spPr>
        <p:txBody>
          <a:bodyPr/>
          <a:lstStyle/>
          <a:p>
            <a:endParaRPr lang="en-US"/>
          </a:p>
        </p:txBody>
      </p:sp>
      <p:sp>
        <p:nvSpPr>
          <p:cNvPr id="201961" name="Line 233"/>
          <p:cNvSpPr>
            <a:spLocks noChangeShapeType="1"/>
          </p:cNvSpPr>
          <p:nvPr/>
        </p:nvSpPr>
        <p:spPr bwMode="auto">
          <a:xfrm flipH="1" flipV="1">
            <a:off x="7499350" y="4683125"/>
            <a:ext cx="33338" cy="36512"/>
          </a:xfrm>
          <a:prstGeom prst="line">
            <a:avLst/>
          </a:prstGeom>
          <a:noFill/>
          <a:ln w="9525">
            <a:solidFill>
              <a:schemeClr val="tx1"/>
            </a:solidFill>
            <a:round/>
            <a:headEnd/>
            <a:tailEnd/>
          </a:ln>
          <a:effectLst/>
        </p:spPr>
        <p:txBody>
          <a:bodyPr/>
          <a:lstStyle/>
          <a:p>
            <a:endParaRPr lang="en-US"/>
          </a:p>
        </p:txBody>
      </p:sp>
      <p:sp>
        <p:nvSpPr>
          <p:cNvPr id="201962" name="Line 234"/>
          <p:cNvSpPr>
            <a:spLocks noChangeShapeType="1"/>
          </p:cNvSpPr>
          <p:nvPr/>
        </p:nvSpPr>
        <p:spPr bwMode="auto">
          <a:xfrm flipV="1">
            <a:off x="7726363" y="4833937"/>
            <a:ext cx="26987" cy="34925"/>
          </a:xfrm>
          <a:prstGeom prst="line">
            <a:avLst/>
          </a:prstGeom>
          <a:noFill/>
          <a:ln w="9525">
            <a:solidFill>
              <a:schemeClr val="tx1"/>
            </a:solidFill>
            <a:round/>
            <a:headEnd/>
            <a:tailEnd/>
          </a:ln>
          <a:effectLst/>
        </p:spPr>
        <p:txBody>
          <a:bodyPr/>
          <a:lstStyle/>
          <a:p>
            <a:endParaRPr lang="en-US"/>
          </a:p>
        </p:txBody>
      </p:sp>
      <p:sp>
        <p:nvSpPr>
          <p:cNvPr id="201963" name="Text Box 235"/>
          <p:cNvSpPr txBox="1">
            <a:spLocks noChangeArrowheads="1"/>
          </p:cNvSpPr>
          <p:nvPr/>
        </p:nvSpPr>
        <p:spPr bwMode="auto">
          <a:xfrm>
            <a:off x="7758113" y="4716462"/>
            <a:ext cx="1238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Zn</a:t>
            </a:r>
          </a:p>
        </p:txBody>
      </p:sp>
      <p:sp>
        <p:nvSpPr>
          <p:cNvPr id="201964" name="Line 236"/>
          <p:cNvSpPr>
            <a:spLocks noChangeShapeType="1"/>
          </p:cNvSpPr>
          <p:nvPr/>
        </p:nvSpPr>
        <p:spPr bwMode="auto">
          <a:xfrm flipH="1" flipV="1">
            <a:off x="7729538" y="4684712"/>
            <a:ext cx="33337" cy="36513"/>
          </a:xfrm>
          <a:prstGeom prst="line">
            <a:avLst/>
          </a:prstGeom>
          <a:noFill/>
          <a:ln w="9525">
            <a:solidFill>
              <a:schemeClr val="tx1"/>
            </a:solidFill>
            <a:round/>
            <a:headEnd/>
            <a:tailEnd/>
          </a:ln>
          <a:effectLst/>
        </p:spPr>
        <p:txBody>
          <a:bodyPr/>
          <a:lstStyle/>
          <a:p>
            <a:endParaRPr lang="en-US"/>
          </a:p>
        </p:txBody>
      </p:sp>
      <p:sp>
        <p:nvSpPr>
          <p:cNvPr id="201965" name="Line 237"/>
          <p:cNvSpPr>
            <a:spLocks noChangeShapeType="1"/>
          </p:cNvSpPr>
          <p:nvPr/>
        </p:nvSpPr>
        <p:spPr bwMode="auto">
          <a:xfrm flipH="1" flipV="1">
            <a:off x="7867650" y="4830762"/>
            <a:ext cx="33338" cy="36513"/>
          </a:xfrm>
          <a:prstGeom prst="line">
            <a:avLst/>
          </a:prstGeom>
          <a:noFill/>
          <a:ln w="9525">
            <a:solidFill>
              <a:schemeClr val="tx1"/>
            </a:solidFill>
            <a:round/>
            <a:headEnd/>
            <a:tailEnd/>
          </a:ln>
          <a:effectLst/>
        </p:spPr>
        <p:txBody>
          <a:bodyPr/>
          <a:lstStyle/>
          <a:p>
            <a:endParaRPr lang="en-US"/>
          </a:p>
        </p:txBody>
      </p:sp>
      <p:sp>
        <p:nvSpPr>
          <p:cNvPr id="201966" name="Line 238"/>
          <p:cNvSpPr>
            <a:spLocks noChangeShapeType="1"/>
          </p:cNvSpPr>
          <p:nvPr/>
        </p:nvSpPr>
        <p:spPr bwMode="auto">
          <a:xfrm flipV="1">
            <a:off x="7731125" y="4552950"/>
            <a:ext cx="26988" cy="34925"/>
          </a:xfrm>
          <a:prstGeom prst="line">
            <a:avLst/>
          </a:prstGeom>
          <a:noFill/>
          <a:ln w="9525">
            <a:solidFill>
              <a:schemeClr val="tx1"/>
            </a:solidFill>
            <a:round/>
            <a:headEnd/>
            <a:tailEnd/>
          </a:ln>
          <a:effectLst/>
        </p:spPr>
        <p:txBody>
          <a:bodyPr/>
          <a:lstStyle/>
          <a:p>
            <a:endParaRPr lang="en-US"/>
          </a:p>
        </p:txBody>
      </p:sp>
      <p:sp>
        <p:nvSpPr>
          <p:cNvPr id="201967" name="Text Box 239"/>
          <p:cNvSpPr txBox="1">
            <a:spLocks noChangeArrowheads="1"/>
          </p:cNvSpPr>
          <p:nvPr/>
        </p:nvSpPr>
        <p:spPr bwMode="auto">
          <a:xfrm>
            <a:off x="7662863" y="457676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68" name="Text Box 240"/>
          <p:cNvSpPr txBox="1">
            <a:spLocks noChangeArrowheads="1"/>
          </p:cNvSpPr>
          <p:nvPr/>
        </p:nvSpPr>
        <p:spPr bwMode="auto">
          <a:xfrm>
            <a:off x="7762875" y="4435475"/>
            <a:ext cx="730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69" name="Line 241"/>
          <p:cNvSpPr>
            <a:spLocks noChangeShapeType="1"/>
          </p:cNvSpPr>
          <p:nvPr/>
        </p:nvSpPr>
        <p:spPr bwMode="auto">
          <a:xfrm flipV="1">
            <a:off x="7500938" y="4552950"/>
            <a:ext cx="26987" cy="34925"/>
          </a:xfrm>
          <a:prstGeom prst="line">
            <a:avLst/>
          </a:prstGeom>
          <a:noFill/>
          <a:ln w="9525">
            <a:solidFill>
              <a:schemeClr val="tx1"/>
            </a:solidFill>
            <a:round/>
            <a:headEnd/>
            <a:tailEnd/>
          </a:ln>
          <a:effectLst/>
        </p:spPr>
        <p:txBody>
          <a:bodyPr/>
          <a:lstStyle/>
          <a:p>
            <a:endParaRPr lang="en-US"/>
          </a:p>
        </p:txBody>
      </p:sp>
      <p:sp>
        <p:nvSpPr>
          <p:cNvPr id="201970" name="Text Box 242"/>
          <p:cNvSpPr txBox="1">
            <a:spLocks noChangeArrowheads="1"/>
          </p:cNvSpPr>
          <p:nvPr/>
        </p:nvSpPr>
        <p:spPr bwMode="auto">
          <a:xfrm>
            <a:off x="7432675" y="457676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71" name="Text Box 243"/>
          <p:cNvSpPr txBox="1">
            <a:spLocks noChangeArrowheads="1"/>
          </p:cNvSpPr>
          <p:nvPr/>
        </p:nvSpPr>
        <p:spPr bwMode="auto">
          <a:xfrm>
            <a:off x="7532688" y="4435475"/>
            <a:ext cx="730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72" name="Line 244"/>
          <p:cNvSpPr>
            <a:spLocks noChangeShapeType="1"/>
          </p:cNvSpPr>
          <p:nvPr/>
        </p:nvSpPr>
        <p:spPr bwMode="auto">
          <a:xfrm flipV="1">
            <a:off x="7262813" y="4556125"/>
            <a:ext cx="26987" cy="34925"/>
          </a:xfrm>
          <a:prstGeom prst="line">
            <a:avLst/>
          </a:prstGeom>
          <a:noFill/>
          <a:ln w="9525">
            <a:solidFill>
              <a:schemeClr val="tx1"/>
            </a:solidFill>
            <a:round/>
            <a:headEnd/>
            <a:tailEnd/>
          </a:ln>
          <a:effectLst/>
        </p:spPr>
        <p:txBody>
          <a:bodyPr/>
          <a:lstStyle/>
          <a:p>
            <a:endParaRPr lang="en-US"/>
          </a:p>
        </p:txBody>
      </p:sp>
      <p:sp>
        <p:nvSpPr>
          <p:cNvPr id="201973" name="Text Box 245"/>
          <p:cNvSpPr txBox="1">
            <a:spLocks noChangeArrowheads="1"/>
          </p:cNvSpPr>
          <p:nvPr/>
        </p:nvSpPr>
        <p:spPr bwMode="auto">
          <a:xfrm>
            <a:off x="7194550" y="457993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74" name="Text Box 246"/>
          <p:cNvSpPr txBox="1">
            <a:spLocks noChangeArrowheads="1"/>
          </p:cNvSpPr>
          <p:nvPr/>
        </p:nvSpPr>
        <p:spPr bwMode="auto">
          <a:xfrm>
            <a:off x="7294563" y="4438650"/>
            <a:ext cx="730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75" name="Line 247"/>
          <p:cNvSpPr>
            <a:spLocks noChangeShapeType="1"/>
          </p:cNvSpPr>
          <p:nvPr/>
        </p:nvSpPr>
        <p:spPr bwMode="auto">
          <a:xfrm flipV="1">
            <a:off x="7032625" y="4556125"/>
            <a:ext cx="26988" cy="34925"/>
          </a:xfrm>
          <a:prstGeom prst="line">
            <a:avLst/>
          </a:prstGeom>
          <a:noFill/>
          <a:ln w="9525">
            <a:solidFill>
              <a:schemeClr val="tx1"/>
            </a:solidFill>
            <a:round/>
            <a:headEnd/>
            <a:tailEnd/>
          </a:ln>
          <a:effectLst/>
        </p:spPr>
        <p:txBody>
          <a:bodyPr/>
          <a:lstStyle/>
          <a:p>
            <a:endParaRPr lang="en-US"/>
          </a:p>
        </p:txBody>
      </p:sp>
      <p:sp>
        <p:nvSpPr>
          <p:cNvPr id="201976" name="Text Box 248"/>
          <p:cNvSpPr txBox="1">
            <a:spLocks noChangeArrowheads="1"/>
          </p:cNvSpPr>
          <p:nvPr/>
        </p:nvSpPr>
        <p:spPr bwMode="auto">
          <a:xfrm>
            <a:off x="6964363" y="457993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77" name="Text Box 249"/>
          <p:cNvSpPr txBox="1">
            <a:spLocks noChangeArrowheads="1"/>
          </p:cNvSpPr>
          <p:nvPr/>
        </p:nvSpPr>
        <p:spPr bwMode="auto">
          <a:xfrm>
            <a:off x="7064375" y="4438650"/>
            <a:ext cx="730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78" name="Line 250"/>
          <p:cNvSpPr>
            <a:spLocks noChangeShapeType="1"/>
          </p:cNvSpPr>
          <p:nvPr/>
        </p:nvSpPr>
        <p:spPr bwMode="auto">
          <a:xfrm flipV="1">
            <a:off x="6796088" y="4554537"/>
            <a:ext cx="26987" cy="34925"/>
          </a:xfrm>
          <a:prstGeom prst="line">
            <a:avLst/>
          </a:prstGeom>
          <a:noFill/>
          <a:ln w="9525">
            <a:solidFill>
              <a:schemeClr val="tx1"/>
            </a:solidFill>
            <a:round/>
            <a:headEnd/>
            <a:tailEnd/>
          </a:ln>
          <a:effectLst/>
        </p:spPr>
        <p:txBody>
          <a:bodyPr/>
          <a:lstStyle/>
          <a:p>
            <a:endParaRPr lang="en-US"/>
          </a:p>
        </p:txBody>
      </p:sp>
      <p:sp>
        <p:nvSpPr>
          <p:cNvPr id="201979" name="Text Box 251"/>
          <p:cNvSpPr txBox="1">
            <a:spLocks noChangeArrowheads="1"/>
          </p:cNvSpPr>
          <p:nvPr/>
        </p:nvSpPr>
        <p:spPr bwMode="auto">
          <a:xfrm>
            <a:off x="6727825" y="457835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80" name="Text Box 252"/>
          <p:cNvSpPr txBox="1">
            <a:spLocks noChangeArrowheads="1"/>
          </p:cNvSpPr>
          <p:nvPr/>
        </p:nvSpPr>
        <p:spPr bwMode="auto">
          <a:xfrm>
            <a:off x="6827838" y="4437062"/>
            <a:ext cx="730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81" name="Line 253"/>
          <p:cNvSpPr>
            <a:spLocks noChangeShapeType="1"/>
          </p:cNvSpPr>
          <p:nvPr/>
        </p:nvSpPr>
        <p:spPr bwMode="auto">
          <a:xfrm flipV="1">
            <a:off x="6565900" y="4554537"/>
            <a:ext cx="26988" cy="34925"/>
          </a:xfrm>
          <a:prstGeom prst="line">
            <a:avLst/>
          </a:prstGeom>
          <a:noFill/>
          <a:ln w="9525">
            <a:solidFill>
              <a:schemeClr val="tx1"/>
            </a:solidFill>
            <a:round/>
            <a:headEnd/>
            <a:tailEnd/>
          </a:ln>
          <a:effectLst/>
        </p:spPr>
        <p:txBody>
          <a:bodyPr/>
          <a:lstStyle/>
          <a:p>
            <a:endParaRPr lang="en-US"/>
          </a:p>
        </p:txBody>
      </p:sp>
      <p:sp>
        <p:nvSpPr>
          <p:cNvPr id="201982" name="Text Box 254"/>
          <p:cNvSpPr txBox="1">
            <a:spLocks noChangeArrowheads="1"/>
          </p:cNvSpPr>
          <p:nvPr/>
        </p:nvSpPr>
        <p:spPr bwMode="auto">
          <a:xfrm>
            <a:off x="6497638" y="4578350"/>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83" name="Text Box 255"/>
          <p:cNvSpPr txBox="1">
            <a:spLocks noChangeArrowheads="1"/>
          </p:cNvSpPr>
          <p:nvPr/>
        </p:nvSpPr>
        <p:spPr bwMode="auto">
          <a:xfrm>
            <a:off x="6597650" y="4437062"/>
            <a:ext cx="730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84" name="Line 256"/>
          <p:cNvSpPr>
            <a:spLocks noChangeShapeType="1"/>
          </p:cNvSpPr>
          <p:nvPr/>
        </p:nvSpPr>
        <p:spPr bwMode="auto">
          <a:xfrm flipV="1">
            <a:off x="6327775" y="4557712"/>
            <a:ext cx="26988" cy="34925"/>
          </a:xfrm>
          <a:prstGeom prst="line">
            <a:avLst/>
          </a:prstGeom>
          <a:noFill/>
          <a:ln w="9525">
            <a:solidFill>
              <a:schemeClr val="tx1"/>
            </a:solidFill>
            <a:round/>
            <a:headEnd/>
            <a:tailEnd/>
          </a:ln>
          <a:effectLst/>
        </p:spPr>
        <p:txBody>
          <a:bodyPr/>
          <a:lstStyle/>
          <a:p>
            <a:endParaRPr lang="en-US"/>
          </a:p>
        </p:txBody>
      </p:sp>
      <p:sp>
        <p:nvSpPr>
          <p:cNvPr id="201985" name="Text Box 257"/>
          <p:cNvSpPr txBox="1">
            <a:spLocks noChangeArrowheads="1"/>
          </p:cNvSpPr>
          <p:nvPr/>
        </p:nvSpPr>
        <p:spPr bwMode="auto">
          <a:xfrm>
            <a:off x="6259513" y="4581525"/>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86" name="Text Box 258"/>
          <p:cNvSpPr txBox="1">
            <a:spLocks noChangeArrowheads="1"/>
          </p:cNvSpPr>
          <p:nvPr/>
        </p:nvSpPr>
        <p:spPr bwMode="auto">
          <a:xfrm>
            <a:off x="6359525" y="4440237"/>
            <a:ext cx="730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87" name="Line 259"/>
          <p:cNvSpPr>
            <a:spLocks noChangeShapeType="1"/>
          </p:cNvSpPr>
          <p:nvPr/>
        </p:nvSpPr>
        <p:spPr bwMode="auto">
          <a:xfrm flipV="1">
            <a:off x="6097588" y="4557712"/>
            <a:ext cx="26987" cy="34925"/>
          </a:xfrm>
          <a:prstGeom prst="line">
            <a:avLst/>
          </a:prstGeom>
          <a:noFill/>
          <a:ln w="9525">
            <a:solidFill>
              <a:schemeClr val="tx1"/>
            </a:solidFill>
            <a:round/>
            <a:headEnd/>
            <a:tailEnd/>
          </a:ln>
          <a:effectLst/>
        </p:spPr>
        <p:txBody>
          <a:bodyPr/>
          <a:lstStyle/>
          <a:p>
            <a:endParaRPr lang="en-US"/>
          </a:p>
        </p:txBody>
      </p:sp>
      <p:sp>
        <p:nvSpPr>
          <p:cNvPr id="201988" name="Text Box 260"/>
          <p:cNvSpPr txBox="1">
            <a:spLocks noChangeArrowheads="1"/>
          </p:cNvSpPr>
          <p:nvPr/>
        </p:nvSpPr>
        <p:spPr bwMode="auto">
          <a:xfrm>
            <a:off x="6029325" y="4581525"/>
            <a:ext cx="7937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89" name="Text Box 261"/>
          <p:cNvSpPr txBox="1">
            <a:spLocks noChangeArrowheads="1"/>
          </p:cNvSpPr>
          <p:nvPr/>
        </p:nvSpPr>
        <p:spPr bwMode="auto">
          <a:xfrm>
            <a:off x="6129338" y="4440237"/>
            <a:ext cx="7302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90" name="Line 262"/>
          <p:cNvSpPr>
            <a:spLocks noChangeShapeType="1"/>
          </p:cNvSpPr>
          <p:nvPr/>
        </p:nvSpPr>
        <p:spPr bwMode="auto">
          <a:xfrm flipV="1">
            <a:off x="5859463" y="4565650"/>
            <a:ext cx="26987" cy="34925"/>
          </a:xfrm>
          <a:prstGeom prst="line">
            <a:avLst/>
          </a:prstGeom>
          <a:noFill/>
          <a:ln w="9525">
            <a:solidFill>
              <a:schemeClr val="tx1"/>
            </a:solidFill>
            <a:round/>
            <a:headEnd/>
            <a:tailEnd/>
          </a:ln>
          <a:effectLst/>
        </p:spPr>
        <p:txBody>
          <a:bodyPr/>
          <a:lstStyle/>
          <a:p>
            <a:endParaRPr lang="en-US"/>
          </a:p>
        </p:txBody>
      </p:sp>
      <p:sp>
        <p:nvSpPr>
          <p:cNvPr id="201991" name="Text Box 263"/>
          <p:cNvSpPr txBox="1">
            <a:spLocks noChangeArrowheads="1"/>
          </p:cNvSpPr>
          <p:nvPr/>
        </p:nvSpPr>
        <p:spPr bwMode="auto">
          <a:xfrm>
            <a:off x="5791200" y="458946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92" name="Text Box 264"/>
          <p:cNvSpPr txBox="1">
            <a:spLocks noChangeArrowheads="1"/>
          </p:cNvSpPr>
          <p:nvPr/>
        </p:nvSpPr>
        <p:spPr bwMode="auto">
          <a:xfrm>
            <a:off x="5891213" y="4448175"/>
            <a:ext cx="730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93" name="Line 265"/>
          <p:cNvSpPr>
            <a:spLocks noChangeShapeType="1"/>
          </p:cNvSpPr>
          <p:nvPr/>
        </p:nvSpPr>
        <p:spPr bwMode="auto">
          <a:xfrm flipV="1">
            <a:off x="5629275" y="4565650"/>
            <a:ext cx="26988" cy="34925"/>
          </a:xfrm>
          <a:prstGeom prst="line">
            <a:avLst/>
          </a:prstGeom>
          <a:noFill/>
          <a:ln w="9525">
            <a:solidFill>
              <a:schemeClr val="tx1"/>
            </a:solidFill>
            <a:round/>
            <a:headEnd/>
            <a:tailEnd/>
          </a:ln>
          <a:effectLst/>
        </p:spPr>
        <p:txBody>
          <a:bodyPr/>
          <a:lstStyle/>
          <a:p>
            <a:endParaRPr lang="en-US"/>
          </a:p>
        </p:txBody>
      </p:sp>
      <p:sp>
        <p:nvSpPr>
          <p:cNvPr id="201994" name="Text Box 266"/>
          <p:cNvSpPr txBox="1">
            <a:spLocks noChangeArrowheads="1"/>
          </p:cNvSpPr>
          <p:nvPr/>
        </p:nvSpPr>
        <p:spPr bwMode="auto">
          <a:xfrm>
            <a:off x="5561013" y="4589462"/>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95" name="Text Box 267"/>
          <p:cNvSpPr txBox="1">
            <a:spLocks noChangeArrowheads="1"/>
          </p:cNvSpPr>
          <p:nvPr/>
        </p:nvSpPr>
        <p:spPr bwMode="auto">
          <a:xfrm>
            <a:off x="5661025" y="4448175"/>
            <a:ext cx="730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96" name="Line 268"/>
          <p:cNvSpPr>
            <a:spLocks noChangeShapeType="1"/>
          </p:cNvSpPr>
          <p:nvPr/>
        </p:nvSpPr>
        <p:spPr bwMode="auto">
          <a:xfrm flipV="1">
            <a:off x="5391150" y="4568825"/>
            <a:ext cx="26988" cy="34925"/>
          </a:xfrm>
          <a:prstGeom prst="line">
            <a:avLst/>
          </a:prstGeom>
          <a:noFill/>
          <a:ln w="9525">
            <a:solidFill>
              <a:schemeClr val="tx1"/>
            </a:solidFill>
            <a:round/>
            <a:headEnd/>
            <a:tailEnd/>
          </a:ln>
          <a:effectLst/>
        </p:spPr>
        <p:txBody>
          <a:bodyPr/>
          <a:lstStyle/>
          <a:p>
            <a:endParaRPr lang="en-US"/>
          </a:p>
        </p:txBody>
      </p:sp>
      <p:sp>
        <p:nvSpPr>
          <p:cNvPr id="201997" name="Text Box 269"/>
          <p:cNvSpPr txBox="1">
            <a:spLocks noChangeArrowheads="1"/>
          </p:cNvSpPr>
          <p:nvPr/>
        </p:nvSpPr>
        <p:spPr bwMode="auto">
          <a:xfrm>
            <a:off x="5322888" y="459263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1998" name="Text Box 270"/>
          <p:cNvSpPr txBox="1">
            <a:spLocks noChangeArrowheads="1"/>
          </p:cNvSpPr>
          <p:nvPr/>
        </p:nvSpPr>
        <p:spPr bwMode="auto">
          <a:xfrm>
            <a:off x="5422900" y="4451350"/>
            <a:ext cx="730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1999" name="Line 271"/>
          <p:cNvSpPr>
            <a:spLocks noChangeShapeType="1"/>
          </p:cNvSpPr>
          <p:nvPr/>
        </p:nvSpPr>
        <p:spPr bwMode="auto">
          <a:xfrm flipV="1">
            <a:off x="5160963" y="4568825"/>
            <a:ext cx="26987" cy="34925"/>
          </a:xfrm>
          <a:prstGeom prst="line">
            <a:avLst/>
          </a:prstGeom>
          <a:noFill/>
          <a:ln w="9525">
            <a:solidFill>
              <a:schemeClr val="tx1"/>
            </a:solidFill>
            <a:round/>
            <a:headEnd/>
            <a:tailEnd/>
          </a:ln>
          <a:effectLst/>
        </p:spPr>
        <p:txBody>
          <a:bodyPr/>
          <a:lstStyle/>
          <a:p>
            <a:endParaRPr lang="en-US"/>
          </a:p>
        </p:txBody>
      </p:sp>
      <p:sp>
        <p:nvSpPr>
          <p:cNvPr id="202000" name="Text Box 272"/>
          <p:cNvSpPr txBox="1">
            <a:spLocks noChangeArrowheads="1"/>
          </p:cNvSpPr>
          <p:nvPr/>
        </p:nvSpPr>
        <p:spPr bwMode="auto">
          <a:xfrm>
            <a:off x="5092700" y="4592637"/>
            <a:ext cx="79375" cy="122238"/>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O</a:t>
            </a:r>
          </a:p>
        </p:txBody>
      </p:sp>
      <p:sp>
        <p:nvSpPr>
          <p:cNvPr id="202001" name="Text Box 273"/>
          <p:cNvSpPr txBox="1">
            <a:spLocks noChangeArrowheads="1"/>
          </p:cNvSpPr>
          <p:nvPr/>
        </p:nvSpPr>
        <p:spPr bwMode="auto">
          <a:xfrm>
            <a:off x="5192713" y="4451350"/>
            <a:ext cx="73025" cy="122237"/>
          </a:xfrm>
          <a:prstGeom prst="rect">
            <a:avLst/>
          </a:prstGeom>
          <a:noFill/>
          <a:ln w="9525">
            <a:noFill/>
            <a:miter lim="800000"/>
            <a:headEnd/>
            <a:tailEnd/>
          </a:ln>
          <a:effectLst/>
        </p:spPr>
        <p:txBody>
          <a:bodyPr wrap="none" lIns="0" tIns="0" rIns="0" bIns="0">
            <a:spAutoFit/>
          </a:bodyPr>
          <a:lstStyle/>
          <a:p>
            <a:pPr eaLnBrk="1" hangingPunct="1"/>
            <a:r>
              <a:rPr lang="en-US" sz="800" b="1">
                <a:ea typeface="ＭＳ Ｐゴシック" pitchFamily="34" charset="-128"/>
              </a:rPr>
              <a:t>H</a:t>
            </a:r>
          </a:p>
        </p:txBody>
      </p:sp>
      <p:sp>
        <p:nvSpPr>
          <p:cNvPr id="202002" name="Line 274"/>
          <p:cNvSpPr>
            <a:spLocks noChangeShapeType="1"/>
          </p:cNvSpPr>
          <p:nvPr/>
        </p:nvSpPr>
        <p:spPr bwMode="auto">
          <a:xfrm>
            <a:off x="5037138" y="1752600"/>
            <a:ext cx="1482725" cy="0"/>
          </a:xfrm>
          <a:prstGeom prst="line">
            <a:avLst/>
          </a:prstGeom>
          <a:noFill/>
          <a:ln w="9525">
            <a:solidFill>
              <a:schemeClr val="tx1"/>
            </a:solidFill>
            <a:round/>
            <a:headEnd type="stealth" w="med" len="med"/>
            <a:tailEnd type="stealth" w="med" len="med"/>
          </a:ln>
          <a:effectLst/>
        </p:spPr>
        <p:txBody>
          <a:bodyPr/>
          <a:lstStyle/>
          <a:p>
            <a:endParaRPr lang="en-US"/>
          </a:p>
        </p:txBody>
      </p:sp>
      <p:sp>
        <p:nvSpPr>
          <p:cNvPr id="202003" name="Line 275"/>
          <p:cNvSpPr>
            <a:spLocks noChangeShapeType="1"/>
          </p:cNvSpPr>
          <p:nvPr/>
        </p:nvSpPr>
        <p:spPr bwMode="auto">
          <a:xfrm flipV="1">
            <a:off x="5043488" y="1698625"/>
            <a:ext cx="0" cy="517525"/>
          </a:xfrm>
          <a:prstGeom prst="line">
            <a:avLst/>
          </a:prstGeom>
          <a:noFill/>
          <a:ln w="6350">
            <a:solidFill>
              <a:schemeClr val="tx1"/>
            </a:solidFill>
            <a:round/>
            <a:headEnd/>
            <a:tailEnd/>
          </a:ln>
          <a:effectLst/>
        </p:spPr>
        <p:txBody>
          <a:bodyPr/>
          <a:lstStyle/>
          <a:p>
            <a:endParaRPr lang="en-US"/>
          </a:p>
        </p:txBody>
      </p:sp>
      <p:sp>
        <p:nvSpPr>
          <p:cNvPr id="202004" name="Line 276"/>
          <p:cNvSpPr>
            <a:spLocks noChangeShapeType="1"/>
          </p:cNvSpPr>
          <p:nvPr/>
        </p:nvSpPr>
        <p:spPr bwMode="auto">
          <a:xfrm flipV="1">
            <a:off x="6524625" y="1674812"/>
            <a:ext cx="0" cy="354013"/>
          </a:xfrm>
          <a:prstGeom prst="line">
            <a:avLst/>
          </a:prstGeom>
          <a:noFill/>
          <a:ln w="6350">
            <a:solidFill>
              <a:schemeClr val="tx1"/>
            </a:solidFill>
            <a:round/>
            <a:headEnd/>
            <a:tailEnd/>
          </a:ln>
          <a:effectLst/>
        </p:spPr>
        <p:txBody>
          <a:bodyPr/>
          <a:lstStyle/>
          <a:p>
            <a:endParaRPr lang="en-US"/>
          </a:p>
        </p:txBody>
      </p:sp>
      <p:sp>
        <p:nvSpPr>
          <p:cNvPr id="202005" name="Text Box 277"/>
          <p:cNvSpPr txBox="1">
            <a:spLocks noChangeArrowheads="1"/>
          </p:cNvSpPr>
          <p:nvPr/>
        </p:nvSpPr>
        <p:spPr bwMode="auto">
          <a:xfrm>
            <a:off x="5781675" y="1562100"/>
            <a:ext cx="127000" cy="152400"/>
          </a:xfrm>
          <a:prstGeom prst="rect">
            <a:avLst/>
          </a:prstGeom>
          <a:noFill/>
          <a:ln w="9525">
            <a:noFill/>
            <a:miter lim="800000"/>
            <a:headEnd/>
            <a:tailEnd/>
          </a:ln>
          <a:effectLst/>
        </p:spPr>
        <p:txBody>
          <a:bodyPr wrap="none" lIns="0" tIns="0" rIns="0" bIns="0">
            <a:spAutoFit/>
          </a:bodyPr>
          <a:lstStyle/>
          <a:p>
            <a:pPr eaLnBrk="1" hangingPunct="1"/>
            <a:r>
              <a:rPr lang="en-US" sz="1000" b="1">
                <a:ea typeface="ＭＳ Ｐゴシック" pitchFamily="34" charset="-128"/>
              </a:rPr>
              <a:t>d</a:t>
            </a:r>
            <a:r>
              <a:rPr lang="en-US" sz="1000" b="1" baseline="-25000">
                <a:ea typeface="ＭＳ Ｐゴシック" pitchFamily="34" charset="-128"/>
              </a:rPr>
              <a:t>1</a:t>
            </a:r>
          </a:p>
        </p:txBody>
      </p:sp>
      <p:sp>
        <p:nvSpPr>
          <p:cNvPr id="202006" name="Line 278"/>
          <p:cNvSpPr>
            <a:spLocks noChangeShapeType="1"/>
          </p:cNvSpPr>
          <p:nvPr/>
        </p:nvSpPr>
        <p:spPr bwMode="auto">
          <a:xfrm>
            <a:off x="5032375" y="3148012"/>
            <a:ext cx="1497013" cy="0"/>
          </a:xfrm>
          <a:prstGeom prst="line">
            <a:avLst/>
          </a:prstGeom>
          <a:noFill/>
          <a:ln w="9525">
            <a:solidFill>
              <a:schemeClr val="tx1"/>
            </a:solidFill>
            <a:round/>
            <a:headEnd type="stealth" w="med" len="med"/>
            <a:tailEnd type="stealth" w="med" len="med"/>
          </a:ln>
          <a:effectLst/>
        </p:spPr>
        <p:txBody>
          <a:bodyPr/>
          <a:lstStyle/>
          <a:p>
            <a:endParaRPr lang="en-US"/>
          </a:p>
        </p:txBody>
      </p:sp>
      <p:sp>
        <p:nvSpPr>
          <p:cNvPr id="202007" name="Line 279"/>
          <p:cNvSpPr>
            <a:spLocks noChangeShapeType="1"/>
          </p:cNvSpPr>
          <p:nvPr/>
        </p:nvSpPr>
        <p:spPr bwMode="auto">
          <a:xfrm flipV="1">
            <a:off x="5038725" y="3106737"/>
            <a:ext cx="0" cy="555625"/>
          </a:xfrm>
          <a:prstGeom prst="line">
            <a:avLst/>
          </a:prstGeom>
          <a:noFill/>
          <a:ln w="6350">
            <a:solidFill>
              <a:schemeClr val="tx1"/>
            </a:solidFill>
            <a:round/>
            <a:headEnd/>
            <a:tailEnd/>
          </a:ln>
          <a:effectLst/>
        </p:spPr>
        <p:txBody>
          <a:bodyPr/>
          <a:lstStyle/>
          <a:p>
            <a:endParaRPr lang="en-US"/>
          </a:p>
        </p:txBody>
      </p:sp>
      <p:sp>
        <p:nvSpPr>
          <p:cNvPr id="202008" name="Line 280"/>
          <p:cNvSpPr>
            <a:spLocks noChangeShapeType="1"/>
          </p:cNvSpPr>
          <p:nvPr/>
        </p:nvSpPr>
        <p:spPr bwMode="auto">
          <a:xfrm flipV="1">
            <a:off x="6519863" y="3111500"/>
            <a:ext cx="0" cy="114300"/>
          </a:xfrm>
          <a:prstGeom prst="line">
            <a:avLst/>
          </a:prstGeom>
          <a:noFill/>
          <a:ln w="6350">
            <a:solidFill>
              <a:schemeClr val="tx1"/>
            </a:solidFill>
            <a:round/>
            <a:headEnd/>
            <a:tailEnd/>
          </a:ln>
          <a:effectLst/>
        </p:spPr>
        <p:txBody>
          <a:bodyPr/>
          <a:lstStyle/>
          <a:p>
            <a:endParaRPr lang="en-US"/>
          </a:p>
        </p:txBody>
      </p:sp>
      <p:sp>
        <p:nvSpPr>
          <p:cNvPr id="202009" name="Line 281"/>
          <p:cNvSpPr>
            <a:spLocks noChangeShapeType="1"/>
          </p:cNvSpPr>
          <p:nvPr/>
        </p:nvSpPr>
        <p:spPr bwMode="auto">
          <a:xfrm>
            <a:off x="6524625" y="3146425"/>
            <a:ext cx="1430338" cy="0"/>
          </a:xfrm>
          <a:prstGeom prst="line">
            <a:avLst/>
          </a:prstGeom>
          <a:noFill/>
          <a:ln w="9525">
            <a:solidFill>
              <a:schemeClr val="tx1"/>
            </a:solidFill>
            <a:round/>
            <a:headEnd type="stealth" w="med" len="med"/>
            <a:tailEnd type="stealth" w="med" len="med"/>
          </a:ln>
          <a:effectLst/>
        </p:spPr>
        <p:txBody>
          <a:bodyPr/>
          <a:lstStyle/>
          <a:p>
            <a:endParaRPr lang="en-US"/>
          </a:p>
        </p:txBody>
      </p:sp>
      <p:sp>
        <p:nvSpPr>
          <p:cNvPr id="202010" name="Text Box 282"/>
          <p:cNvSpPr txBox="1">
            <a:spLocks noChangeArrowheads="1"/>
          </p:cNvSpPr>
          <p:nvPr/>
        </p:nvSpPr>
        <p:spPr bwMode="auto">
          <a:xfrm>
            <a:off x="5815013" y="2970212"/>
            <a:ext cx="127000" cy="152400"/>
          </a:xfrm>
          <a:prstGeom prst="rect">
            <a:avLst/>
          </a:prstGeom>
          <a:noFill/>
          <a:ln w="9525">
            <a:noFill/>
            <a:miter lim="800000"/>
            <a:headEnd/>
            <a:tailEnd/>
          </a:ln>
          <a:effectLst/>
        </p:spPr>
        <p:txBody>
          <a:bodyPr wrap="none" lIns="0" tIns="0" rIns="0" bIns="0">
            <a:spAutoFit/>
          </a:bodyPr>
          <a:lstStyle/>
          <a:p>
            <a:pPr eaLnBrk="1" hangingPunct="1"/>
            <a:r>
              <a:rPr lang="en-US" sz="1000" b="1">
                <a:ea typeface="ＭＳ Ｐゴシック" pitchFamily="34" charset="-128"/>
              </a:rPr>
              <a:t>d</a:t>
            </a:r>
            <a:r>
              <a:rPr lang="en-US" sz="1000" b="1" baseline="-25000">
                <a:ea typeface="ＭＳ Ｐゴシック" pitchFamily="34" charset="-128"/>
              </a:rPr>
              <a:t>1</a:t>
            </a:r>
          </a:p>
        </p:txBody>
      </p:sp>
      <p:sp>
        <p:nvSpPr>
          <p:cNvPr id="202011" name="Text Box 283"/>
          <p:cNvSpPr txBox="1">
            <a:spLocks noChangeArrowheads="1"/>
          </p:cNvSpPr>
          <p:nvPr/>
        </p:nvSpPr>
        <p:spPr bwMode="auto">
          <a:xfrm>
            <a:off x="7213600" y="2962275"/>
            <a:ext cx="127000" cy="152400"/>
          </a:xfrm>
          <a:prstGeom prst="rect">
            <a:avLst/>
          </a:prstGeom>
          <a:noFill/>
          <a:ln w="9525">
            <a:noFill/>
            <a:miter lim="800000"/>
            <a:headEnd/>
            <a:tailEnd/>
          </a:ln>
          <a:effectLst/>
        </p:spPr>
        <p:txBody>
          <a:bodyPr wrap="none" lIns="0" tIns="0" rIns="0" bIns="0">
            <a:spAutoFit/>
          </a:bodyPr>
          <a:lstStyle/>
          <a:p>
            <a:pPr eaLnBrk="1" hangingPunct="1"/>
            <a:r>
              <a:rPr lang="en-US" sz="1000" b="1">
                <a:ea typeface="ＭＳ Ｐゴシック" pitchFamily="34" charset="-128"/>
              </a:rPr>
              <a:t>d</a:t>
            </a:r>
            <a:r>
              <a:rPr lang="en-US" sz="1000" b="1" baseline="-25000">
                <a:ea typeface="ＭＳ Ｐゴシック" pitchFamily="34" charset="-128"/>
              </a:rPr>
              <a:t>2</a:t>
            </a:r>
          </a:p>
        </p:txBody>
      </p:sp>
      <p:sp>
        <p:nvSpPr>
          <p:cNvPr id="202012" name="Line 284"/>
          <p:cNvSpPr>
            <a:spLocks noChangeShapeType="1"/>
          </p:cNvSpPr>
          <p:nvPr/>
        </p:nvSpPr>
        <p:spPr bwMode="auto">
          <a:xfrm flipV="1">
            <a:off x="7943850" y="3103562"/>
            <a:ext cx="0" cy="422275"/>
          </a:xfrm>
          <a:prstGeom prst="line">
            <a:avLst/>
          </a:prstGeom>
          <a:noFill/>
          <a:ln w="6350">
            <a:solidFill>
              <a:schemeClr val="tx1"/>
            </a:solidFill>
            <a:round/>
            <a:headEnd/>
            <a:tailEnd/>
          </a:ln>
          <a:effectLst/>
        </p:spPr>
        <p:txBody>
          <a:bodyPr/>
          <a:lstStyle/>
          <a:p>
            <a:endParaRPr lang="en-US"/>
          </a:p>
        </p:txBody>
      </p:sp>
      <p:sp>
        <p:nvSpPr>
          <p:cNvPr id="202013" name="Line 285"/>
          <p:cNvSpPr>
            <a:spLocks noChangeShapeType="1"/>
          </p:cNvSpPr>
          <p:nvPr/>
        </p:nvSpPr>
        <p:spPr bwMode="auto">
          <a:xfrm>
            <a:off x="5035550" y="5688012"/>
            <a:ext cx="690563" cy="0"/>
          </a:xfrm>
          <a:prstGeom prst="line">
            <a:avLst/>
          </a:prstGeom>
          <a:noFill/>
          <a:ln w="12700">
            <a:solidFill>
              <a:schemeClr val="tx1"/>
            </a:solidFill>
            <a:round/>
            <a:headEnd/>
            <a:tailEnd type="stealth" w="med" len="med"/>
          </a:ln>
          <a:effectLst/>
        </p:spPr>
        <p:txBody>
          <a:bodyPr/>
          <a:lstStyle/>
          <a:p>
            <a:endParaRPr lang="en-US"/>
          </a:p>
        </p:txBody>
      </p:sp>
      <p:sp>
        <p:nvSpPr>
          <p:cNvPr id="202014" name="Text Box 286"/>
          <p:cNvSpPr txBox="1">
            <a:spLocks noChangeArrowheads="1"/>
          </p:cNvSpPr>
          <p:nvPr/>
        </p:nvSpPr>
        <p:spPr bwMode="auto">
          <a:xfrm>
            <a:off x="5122863" y="5718175"/>
            <a:ext cx="4211089" cy="246221"/>
          </a:xfrm>
          <a:prstGeom prst="rect">
            <a:avLst/>
          </a:prstGeom>
          <a:noFill/>
          <a:ln w="9525">
            <a:noFill/>
            <a:miter lim="800000"/>
            <a:headEnd/>
            <a:tailEnd/>
          </a:ln>
          <a:effectLst/>
        </p:spPr>
        <p:txBody>
          <a:bodyPr wrap="none" lIns="0" tIns="0" rIns="0" bIns="0">
            <a:spAutoFit/>
          </a:bodyPr>
          <a:lstStyle/>
          <a:p>
            <a:pPr eaLnBrk="1" hangingPunct="1"/>
            <a:r>
              <a:rPr lang="en-US" sz="1600" b="1">
                <a:ea typeface="ＭＳ Ｐゴシック" pitchFamily="34" charset="-128"/>
              </a:rPr>
              <a:t>d (depth into pore from membrane surface)</a:t>
            </a:r>
          </a:p>
        </p:txBody>
      </p:sp>
      <p:sp>
        <p:nvSpPr>
          <p:cNvPr id="202015" name="Line 287"/>
          <p:cNvSpPr>
            <a:spLocks noChangeShapeType="1"/>
          </p:cNvSpPr>
          <p:nvPr/>
        </p:nvSpPr>
        <p:spPr bwMode="auto">
          <a:xfrm flipH="1" flipV="1">
            <a:off x="7594600" y="2246312"/>
            <a:ext cx="390525" cy="2667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02016" name="Text Box 288"/>
          <p:cNvSpPr txBox="1">
            <a:spLocks noChangeArrowheads="1"/>
          </p:cNvSpPr>
          <p:nvPr/>
        </p:nvSpPr>
        <p:spPr bwMode="auto">
          <a:xfrm>
            <a:off x="7927975" y="2387600"/>
            <a:ext cx="1087157" cy="338554"/>
          </a:xfrm>
          <a:prstGeom prst="rect">
            <a:avLst/>
          </a:prstGeom>
          <a:noFill/>
          <a:ln w="9525">
            <a:noFill/>
            <a:miter lim="800000"/>
            <a:headEnd/>
            <a:tailEnd/>
          </a:ln>
          <a:effectLst/>
        </p:spPr>
        <p:txBody>
          <a:bodyPr wrap="none">
            <a:spAutoFit/>
          </a:bodyPr>
          <a:lstStyle/>
          <a:p>
            <a:pPr eaLnBrk="1" hangingPunct="1"/>
            <a:r>
              <a:rPr lang="en-US" sz="1600" b="1">
                <a:ea typeface="ＭＳ Ｐゴシック" pitchFamily="34" charset="-128"/>
              </a:rPr>
              <a:t>Pore wall</a:t>
            </a:r>
          </a:p>
        </p:txBody>
      </p:sp>
      <p:sp>
        <p:nvSpPr>
          <p:cNvPr id="202017" name="Line 289"/>
          <p:cNvSpPr>
            <a:spLocks noChangeShapeType="1"/>
          </p:cNvSpPr>
          <p:nvPr/>
        </p:nvSpPr>
        <p:spPr bwMode="auto">
          <a:xfrm>
            <a:off x="241300" y="1747838"/>
            <a:ext cx="0" cy="1979612"/>
          </a:xfrm>
          <a:prstGeom prst="line">
            <a:avLst/>
          </a:prstGeom>
          <a:noFill/>
          <a:ln w="9525">
            <a:solidFill>
              <a:schemeClr val="tx1"/>
            </a:solidFill>
            <a:round/>
            <a:headEnd/>
            <a:tailEnd/>
          </a:ln>
          <a:effectLst/>
        </p:spPr>
        <p:txBody>
          <a:bodyPr wrap="none" anchor="ctr"/>
          <a:lstStyle/>
          <a:p>
            <a:endParaRPr lang="en-US"/>
          </a:p>
        </p:txBody>
      </p:sp>
      <p:sp>
        <p:nvSpPr>
          <p:cNvPr id="202018" name="Line 290"/>
          <p:cNvSpPr>
            <a:spLocks noChangeShapeType="1"/>
          </p:cNvSpPr>
          <p:nvPr/>
        </p:nvSpPr>
        <p:spPr bwMode="auto">
          <a:xfrm>
            <a:off x="763588" y="1757363"/>
            <a:ext cx="0" cy="1979612"/>
          </a:xfrm>
          <a:prstGeom prst="line">
            <a:avLst/>
          </a:prstGeom>
          <a:noFill/>
          <a:ln w="9525">
            <a:solidFill>
              <a:schemeClr val="tx1"/>
            </a:solidFill>
            <a:round/>
            <a:headEnd/>
            <a:tailEnd/>
          </a:ln>
          <a:effectLst/>
        </p:spPr>
        <p:txBody>
          <a:bodyPr wrap="none" anchor="ctr"/>
          <a:lstStyle/>
          <a:p>
            <a:endParaRPr lang="en-US"/>
          </a:p>
        </p:txBody>
      </p:sp>
      <p:sp>
        <p:nvSpPr>
          <p:cNvPr id="202019" name="Line 291"/>
          <p:cNvSpPr>
            <a:spLocks noChangeShapeType="1"/>
          </p:cNvSpPr>
          <p:nvPr/>
        </p:nvSpPr>
        <p:spPr bwMode="auto">
          <a:xfrm flipH="1">
            <a:off x="44450" y="1746250"/>
            <a:ext cx="188913" cy="0"/>
          </a:xfrm>
          <a:prstGeom prst="line">
            <a:avLst/>
          </a:prstGeom>
          <a:noFill/>
          <a:ln w="19050">
            <a:solidFill>
              <a:schemeClr val="tx1"/>
            </a:solidFill>
            <a:round/>
            <a:headEnd/>
            <a:tailEnd/>
          </a:ln>
          <a:effectLst/>
        </p:spPr>
        <p:txBody>
          <a:bodyPr wrap="none" anchor="ctr"/>
          <a:lstStyle/>
          <a:p>
            <a:endParaRPr lang="en-US"/>
          </a:p>
        </p:txBody>
      </p:sp>
      <p:sp>
        <p:nvSpPr>
          <p:cNvPr id="202020" name="Line 292"/>
          <p:cNvSpPr>
            <a:spLocks noChangeShapeType="1"/>
          </p:cNvSpPr>
          <p:nvPr/>
        </p:nvSpPr>
        <p:spPr bwMode="auto">
          <a:xfrm flipH="1">
            <a:off x="752475" y="1755775"/>
            <a:ext cx="496888" cy="0"/>
          </a:xfrm>
          <a:prstGeom prst="line">
            <a:avLst/>
          </a:prstGeom>
          <a:noFill/>
          <a:ln w="19050">
            <a:solidFill>
              <a:schemeClr val="tx1"/>
            </a:solidFill>
            <a:round/>
            <a:headEnd/>
            <a:tailEnd/>
          </a:ln>
          <a:effectLst/>
        </p:spPr>
        <p:txBody>
          <a:bodyPr wrap="none" anchor="ctr"/>
          <a:lstStyle/>
          <a:p>
            <a:endParaRPr lang="en-US"/>
          </a:p>
        </p:txBody>
      </p:sp>
      <p:sp>
        <p:nvSpPr>
          <p:cNvPr id="202021" name="Rectangle 293"/>
          <p:cNvSpPr>
            <a:spLocks noChangeArrowheads="1"/>
          </p:cNvSpPr>
          <p:nvPr/>
        </p:nvSpPr>
        <p:spPr bwMode="auto">
          <a:xfrm>
            <a:off x="239713" y="1746250"/>
            <a:ext cx="88900" cy="1836738"/>
          </a:xfrm>
          <a:prstGeom prst="rect">
            <a:avLst/>
          </a:prstGeom>
          <a:solidFill>
            <a:srgbClr val="66FFFF"/>
          </a:solidFill>
          <a:ln w="9525" algn="ctr">
            <a:solidFill>
              <a:schemeClr val="tx1"/>
            </a:solidFill>
            <a:miter lim="800000"/>
            <a:headEnd/>
            <a:tailEnd/>
          </a:ln>
          <a:effectLst/>
        </p:spPr>
        <p:txBody>
          <a:bodyPr wrap="none" anchor="ctr"/>
          <a:lstStyle/>
          <a:p>
            <a:endParaRPr lang="en-US"/>
          </a:p>
        </p:txBody>
      </p:sp>
      <p:sp>
        <p:nvSpPr>
          <p:cNvPr id="202022" name="Rectangle 294"/>
          <p:cNvSpPr>
            <a:spLocks noChangeArrowheads="1"/>
          </p:cNvSpPr>
          <p:nvPr/>
        </p:nvSpPr>
        <p:spPr bwMode="auto">
          <a:xfrm>
            <a:off x="668338" y="1747838"/>
            <a:ext cx="88900" cy="1836737"/>
          </a:xfrm>
          <a:prstGeom prst="rect">
            <a:avLst/>
          </a:prstGeom>
          <a:solidFill>
            <a:srgbClr val="66FFFF"/>
          </a:solidFill>
          <a:ln w="9525" algn="ctr">
            <a:solidFill>
              <a:schemeClr val="tx1"/>
            </a:solidFill>
            <a:miter lim="800000"/>
            <a:headEnd/>
            <a:tailEnd/>
          </a:ln>
          <a:effectLst/>
        </p:spPr>
        <p:txBody>
          <a:bodyPr wrap="none" anchor="ctr"/>
          <a:lstStyle/>
          <a:p>
            <a:endParaRPr lang="en-US"/>
          </a:p>
        </p:txBody>
      </p:sp>
      <p:sp>
        <p:nvSpPr>
          <p:cNvPr id="202023" name="Rectangle 295"/>
          <p:cNvSpPr>
            <a:spLocks noChangeArrowheads="1"/>
          </p:cNvSpPr>
          <p:nvPr/>
        </p:nvSpPr>
        <p:spPr bwMode="auto">
          <a:xfrm>
            <a:off x="325438" y="1749425"/>
            <a:ext cx="71437" cy="11430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202024" name="Rectangle 296"/>
          <p:cNvSpPr>
            <a:spLocks noChangeArrowheads="1"/>
          </p:cNvSpPr>
          <p:nvPr/>
        </p:nvSpPr>
        <p:spPr bwMode="auto">
          <a:xfrm>
            <a:off x="596900" y="1749425"/>
            <a:ext cx="71438" cy="11430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202033" name="Text Box 305"/>
          <p:cNvSpPr txBox="1">
            <a:spLocks noChangeArrowheads="1"/>
          </p:cNvSpPr>
          <p:nvPr/>
        </p:nvSpPr>
        <p:spPr bwMode="auto">
          <a:xfrm>
            <a:off x="44450" y="3665538"/>
            <a:ext cx="1382110" cy="584775"/>
          </a:xfrm>
          <a:prstGeom prst="rect">
            <a:avLst/>
          </a:prstGeom>
          <a:noFill/>
          <a:ln w="9525" algn="ctr">
            <a:noFill/>
            <a:miter lim="800000"/>
            <a:headEnd/>
            <a:tailEnd/>
          </a:ln>
          <a:effectLst/>
        </p:spPr>
        <p:txBody>
          <a:bodyPr wrap="none">
            <a:spAutoFit/>
          </a:bodyPr>
          <a:lstStyle/>
          <a:p>
            <a:pPr algn="ctr"/>
            <a:r>
              <a:rPr lang="en-US" sz="1600" b="1" dirty="0"/>
              <a:t>Scheme A</a:t>
            </a:r>
          </a:p>
          <a:p>
            <a:pPr algn="ctr"/>
            <a:r>
              <a:rPr lang="en-US" sz="1600" b="1" dirty="0" err="1"/>
              <a:t>Overcoating</a:t>
            </a:r>
            <a:endParaRPr lang="en-US" sz="1600" b="1" dirty="0"/>
          </a:p>
        </p:txBody>
      </p:sp>
      <p:grpSp>
        <p:nvGrpSpPr>
          <p:cNvPr id="13" name="Group 329"/>
          <p:cNvGrpSpPr>
            <a:grpSpLocks/>
          </p:cNvGrpSpPr>
          <p:nvPr/>
        </p:nvGrpSpPr>
        <p:grpSpPr bwMode="auto">
          <a:xfrm>
            <a:off x="3127375" y="1763713"/>
            <a:ext cx="1557338" cy="3009899"/>
            <a:chOff x="823" y="1105"/>
            <a:chExt cx="981" cy="1896"/>
          </a:xfrm>
        </p:grpSpPr>
        <p:sp>
          <p:nvSpPr>
            <p:cNvPr id="202025" name="Line 297"/>
            <p:cNvSpPr>
              <a:spLocks noChangeShapeType="1"/>
            </p:cNvSpPr>
            <p:nvPr/>
          </p:nvSpPr>
          <p:spPr bwMode="auto">
            <a:xfrm>
              <a:off x="1138" y="1115"/>
              <a:ext cx="0" cy="1247"/>
            </a:xfrm>
            <a:prstGeom prst="line">
              <a:avLst/>
            </a:prstGeom>
            <a:noFill/>
            <a:ln w="9525">
              <a:solidFill>
                <a:schemeClr val="tx1"/>
              </a:solidFill>
              <a:round/>
              <a:headEnd/>
              <a:tailEnd/>
            </a:ln>
            <a:effectLst/>
          </p:spPr>
          <p:txBody>
            <a:bodyPr wrap="none" anchor="ctr"/>
            <a:lstStyle/>
            <a:p>
              <a:endParaRPr lang="en-US" sz="1600"/>
            </a:p>
          </p:txBody>
        </p:sp>
        <p:sp>
          <p:nvSpPr>
            <p:cNvPr id="202026" name="Line 298"/>
            <p:cNvSpPr>
              <a:spLocks noChangeShapeType="1"/>
            </p:cNvSpPr>
            <p:nvPr/>
          </p:nvSpPr>
          <p:spPr bwMode="auto">
            <a:xfrm>
              <a:off x="1467" y="1121"/>
              <a:ext cx="0" cy="1247"/>
            </a:xfrm>
            <a:prstGeom prst="line">
              <a:avLst/>
            </a:prstGeom>
            <a:noFill/>
            <a:ln w="9525">
              <a:solidFill>
                <a:schemeClr val="tx1"/>
              </a:solidFill>
              <a:round/>
              <a:headEnd/>
              <a:tailEnd/>
            </a:ln>
            <a:effectLst/>
          </p:spPr>
          <p:txBody>
            <a:bodyPr wrap="none" anchor="ctr"/>
            <a:lstStyle/>
            <a:p>
              <a:endParaRPr lang="en-US" sz="1600"/>
            </a:p>
          </p:txBody>
        </p:sp>
        <p:sp>
          <p:nvSpPr>
            <p:cNvPr id="202027" name="Line 299"/>
            <p:cNvSpPr>
              <a:spLocks noChangeShapeType="1"/>
            </p:cNvSpPr>
            <p:nvPr/>
          </p:nvSpPr>
          <p:spPr bwMode="auto">
            <a:xfrm flipH="1">
              <a:off x="823" y="1105"/>
              <a:ext cx="313" cy="0"/>
            </a:xfrm>
            <a:prstGeom prst="line">
              <a:avLst/>
            </a:prstGeom>
            <a:noFill/>
            <a:ln w="19050">
              <a:solidFill>
                <a:schemeClr val="tx1"/>
              </a:solidFill>
              <a:round/>
              <a:headEnd/>
              <a:tailEnd/>
            </a:ln>
            <a:effectLst/>
          </p:spPr>
          <p:txBody>
            <a:bodyPr wrap="none" anchor="ctr"/>
            <a:lstStyle/>
            <a:p>
              <a:endParaRPr lang="en-US" sz="1600"/>
            </a:p>
          </p:txBody>
        </p:sp>
        <p:sp>
          <p:nvSpPr>
            <p:cNvPr id="202028" name="Line 300"/>
            <p:cNvSpPr>
              <a:spLocks noChangeShapeType="1"/>
            </p:cNvSpPr>
            <p:nvPr/>
          </p:nvSpPr>
          <p:spPr bwMode="auto">
            <a:xfrm flipH="1">
              <a:off x="1466" y="1117"/>
              <a:ext cx="313" cy="0"/>
            </a:xfrm>
            <a:prstGeom prst="line">
              <a:avLst/>
            </a:prstGeom>
            <a:noFill/>
            <a:ln w="19050">
              <a:solidFill>
                <a:schemeClr val="tx1"/>
              </a:solidFill>
              <a:round/>
              <a:headEnd/>
              <a:tailEnd/>
            </a:ln>
            <a:effectLst/>
          </p:spPr>
          <p:txBody>
            <a:bodyPr wrap="none" anchor="ctr"/>
            <a:lstStyle/>
            <a:p>
              <a:endParaRPr lang="en-US" sz="1600"/>
            </a:p>
          </p:txBody>
        </p:sp>
        <p:sp>
          <p:nvSpPr>
            <p:cNvPr id="202029" name="Rectangle 301"/>
            <p:cNvSpPr>
              <a:spLocks noChangeArrowheads="1"/>
            </p:cNvSpPr>
            <p:nvPr/>
          </p:nvSpPr>
          <p:spPr bwMode="auto">
            <a:xfrm>
              <a:off x="1137" y="1830"/>
              <a:ext cx="45" cy="441"/>
            </a:xfrm>
            <a:prstGeom prst="rect">
              <a:avLst/>
            </a:prstGeom>
            <a:solidFill>
              <a:srgbClr val="66FFFF"/>
            </a:solidFill>
            <a:ln w="9525" algn="ctr">
              <a:solidFill>
                <a:schemeClr val="tx1"/>
              </a:solidFill>
              <a:miter lim="800000"/>
              <a:headEnd/>
              <a:tailEnd/>
            </a:ln>
            <a:effectLst/>
          </p:spPr>
          <p:txBody>
            <a:bodyPr wrap="none" anchor="ctr"/>
            <a:lstStyle/>
            <a:p>
              <a:endParaRPr lang="en-US" sz="1600"/>
            </a:p>
          </p:txBody>
        </p:sp>
        <p:sp>
          <p:nvSpPr>
            <p:cNvPr id="202030" name="Rectangle 302"/>
            <p:cNvSpPr>
              <a:spLocks noChangeArrowheads="1"/>
            </p:cNvSpPr>
            <p:nvPr/>
          </p:nvSpPr>
          <p:spPr bwMode="auto">
            <a:xfrm>
              <a:off x="1140" y="1110"/>
              <a:ext cx="45" cy="720"/>
            </a:xfrm>
            <a:prstGeom prst="rect">
              <a:avLst/>
            </a:prstGeom>
            <a:solidFill>
              <a:srgbClr val="FF0000"/>
            </a:solidFill>
            <a:ln w="9525" algn="ctr">
              <a:solidFill>
                <a:schemeClr val="tx1"/>
              </a:solidFill>
              <a:miter lim="800000"/>
              <a:headEnd/>
              <a:tailEnd/>
            </a:ln>
            <a:effectLst/>
          </p:spPr>
          <p:txBody>
            <a:bodyPr wrap="none" anchor="ctr"/>
            <a:lstStyle/>
            <a:p>
              <a:endParaRPr lang="en-US" sz="1600"/>
            </a:p>
          </p:txBody>
        </p:sp>
        <p:sp>
          <p:nvSpPr>
            <p:cNvPr id="202031" name="Rectangle 303"/>
            <p:cNvSpPr>
              <a:spLocks noChangeArrowheads="1"/>
            </p:cNvSpPr>
            <p:nvPr/>
          </p:nvSpPr>
          <p:spPr bwMode="auto">
            <a:xfrm>
              <a:off x="1422" y="1116"/>
              <a:ext cx="45" cy="720"/>
            </a:xfrm>
            <a:prstGeom prst="rect">
              <a:avLst/>
            </a:prstGeom>
            <a:solidFill>
              <a:srgbClr val="FF0000"/>
            </a:solidFill>
            <a:ln w="9525" algn="ctr">
              <a:solidFill>
                <a:schemeClr val="tx1"/>
              </a:solidFill>
              <a:miter lim="800000"/>
              <a:headEnd/>
              <a:tailEnd/>
            </a:ln>
            <a:effectLst/>
          </p:spPr>
          <p:txBody>
            <a:bodyPr wrap="none" anchor="ctr"/>
            <a:lstStyle/>
            <a:p>
              <a:endParaRPr lang="en-US" sz="1600"/>
            </a:p>
          </p:txBody>
        </p:sp>
        <p:sp>
          <p:nvSpPr>
            <p:cNvPr id="202032" name="Rectangle 304"/>
            <p:cNvSpPr>
              <a:spLocks noChangeArrowheads="1"/>
            </p:cNvSpPr>
            <p:nvPr/>
          </p:nvSpPr>
          <p:spPr bwMode="auto">
            <a:xfrm>
              <a:off x="1425" y="1830"/>
              <a:ext cx="45" cy="441"/>
            </a:xfrm>
            <a:prstGeom prst="rect">
              <a:avLst/>
            </a:prstGeom>
            <a:solidFill>
              <a:srgbClr val="66FFFF"/>
            </a:solidFill>
            <a:ln w="9525" algn="ctr">
              <a:solidFill>
                <a:schemeClr val="tx1"/>
              </a:solidFill>
              <a:miter lim="800000"/>
              <a:headEnd/>
              <a:tailEnd/>
            </a:ln>
            <a:effectLst/>
          </p:spPr>
          <p:txBody>
            <a:bodyPr wrap="none" anchor="ctr"/>
            <a:lstStyle/>
            <a:p>
              <a:endParaRPr lang="en-US" sz="1600"/>
            </a:p>
          </p:txBody>
        </p:sp>
        <p:sp>
          <p:nvSpPr>
            <p:cNvPr id="202034" name="Text Box 306"/>
            <p:cNvSpPr txBox="1">
              <a:spLocks noChangeArrowheads="1"/>
            </p:cNvSpPr>
            <p:nvPr/>
          </p:nvSpPr>
          <p:spPr bwMode="auto">
            <a:xfrm>
              <a:off x="992" y="2322"/>
              <a:ext cx="812" cy="679"/>
            </a:xfrm>
            <a:prstGeom prst="rect">
              <a:avLst/>
            </a:prstGeom>
            <a:noFill/>
            <a:ln w="9525" algn="ctr">
              <a:noFill/>
              <a:miter lim="800000"/>
              <a:headEnd/>
              <a:tailEnd/>
            </a:ln>
            <a:effectLst/>
          </p:spPr>
          <p:txBody>
            <a:bodyPr wrap="none">
              <a:spAutoFit/>
            </a:bodyPr>
            <a:lstStyle/>
            <a:p>
              <a:pPr algn="ctr"/>
              <a:r>
                <a:rPr lang="en-US" sz="1600" b="1"/>
                <a:t>Scheme C</a:t>
              </a:r>
            </a:p>
            <a:p>
              <a:pPr algn="ctr"/>
              <a:r>
                <a:rPr lang="en-US" sz="1600" b="1"/>
                <a:t>Concurrent</a:t>
              </a:r>
            </a:p>
            <a:p>
              <a:pPr algn="ctr"/>
              <a:r>
                <a:rPr lang="en-US" sz="1600" b="1"/>
                <a:t>2-stripe</a:t>
              </a:r>
            </a:p>
            <a:p>
              <a:pPr algn="ctr"/>
              <a:r>
                <a:rPr lang="en-US" sz="1600" b="1"/>
                <a:t>growth</a:t>
              </a:r>
            </a:p>
          </p:txBody>
        </p:sp>
      </p:grpSp>
      <p:sp>
        <p:nvSpPr>
          <p:cNvPr id="202035" name="Rectangle 307"/>
          <p:cNvSpPr>
            <a:spLocks noChangeArrowheads="1"/>
          </p:cNvSpPr>
          <p:nvPr/>
        </p:nvSpPr>
        <p:spPr bwMode="auto">
          <a:xfrm>
            <a:off x="4648200" y="838200"/>
            <a:ext cx="3976688" cy="593725"/>
          </a:xfrm>
          <a:prstGeom prst="rect">
            <a:avLst/>
          </a:prstGeom>
          <a:noFill/>
          <a:ln w="9525">
            <a:noFill/>
            <a:miter lim="800000"/>
            <a:headEnd/>
            <a:tailEnd/>
          </a:ln>
          <a:effectLst/>
        </p:spPr>
        <p:txBody>
          <a:bodyPr>
            <a:spAutoFit/>
          </a:bodyPr>
          <a:lstStyle/>
          <a:p>
            <a:pPr marL="282575" indent="-282575">
              <a:spcBef>
                <a:spcPct val="10000"/>
              </a:spcBef>
              <a:spcAft>
                <a:spcPct val="10000"/>
              </a:spcAft>
              <a:buClr>
                <a:schemeClr val="tx2"/>
              </a:buClr>
              <a:buFont typeface="Wingdings" pitchFamily="2" charset="2"/>
              <a:buNone/>
            </a:pPr>
            <a:r>
              <a:rPr lang="en-US" sz="1600" u="sng" dirty="0"/>
              <a:t>Scheme C:</a:t>
            </a:r>
          </a:p>
          <a:p>
            <a:pPr marL="282575" indent="-282575">
              <a:spcBef>
                <a:spcPct val="10000"/>
              </a:spcBef>
              <a:spcAft>
                <a:spcPct val="10000"/>
              </a:spcAft>
              <a:buClr>
                <a:schemeClr val="tx2"/>
              </a:buClr>
              <a:buFont typeface="Wingdings" pitchFamily="2" charset="2"/>
              <a:buChar char="n"/>
            </a:pPr>
            <a:r>
              <a:rPr lang="en-US" sz="1400" dirty="0"/>
              <a:t>This scheme is implemented in three steps:</a:t>
            </a:r>
          </a:p>
        </p:txBody>
      </p:sp>
      <p:sp>
        <p:nvSpPr>
          <p:cNvPr id="202036" name="Oval 308"/>
          <p:cNvSpPr>
            <a:spLocks noChangeArrowheads="1"/>
          </p:cNvSpPr>
          <p:nvPr/>
        </p:nvSpPr>
        <p:spPr bwMode="auto">
          <a:xfrm>
            <a:off x="4549775" y="1792287"/>
            <a:ext cx="417513" cy="417513"/>
          </a:xfrm>
          <a:prstGeom prst="ellipse">
            <a:avLst/>
          </a:prstGeom>
          <a:noFill/>
          <a:ln w="9525" algn="ctr">
            <a:solidFill>
              <a:schemeClr val="tx1"/>
            </a:solidFill>
            <a:round/>
            <a:headEnd/>
            <a:tailEnd/>
          </a:ln>
          <a:effectLst/>
        </p:spPr>
        <p:txBody>
          <a:bodyPr wrap="none" anchor="ctr"/>
          <a:lstStyle/>
          <a:p>
            <a:pPr algn="ctr"/>
            <a:r>
              <a:rPr lang="en-US" sz="1400" b="1"/>
              <a:t>1</a:t>
            </a:r>
          </a:p>
        </p:txBody>
      </p:sp>
      <p:sp>
        <p:nvSpPr>
          <p:cNvPr id="202037" name="Oval 309"/>
          <p:cNvSpPr>
            <a:spLocks noChangeArrowheads="1"/>
          </p:cNvSpPr>
          <p:nvPr/>
        </p:nvSpPr>
        <p:spPr bwMode="auto">
          <a:xfrm>
            <a:off x="4549775" y="3197225"/>
            <a:ext cx="417513" cy="417512"/>
          </a:xfrm>
          <a:prstGeom prst="ellipse">
            <a:avLst/>
          </a:prstGeom>
          <a:noFill/>
          <a:ln w="9525" algn="ctr">
            <a:solidFill>
              <a:schemeClr val="tx1"/>
            </a:solidFill>
            <a:round/>
            <a:headEnd/>
            <a:tailEnd/>
          </a:ln>
          <a:effectLst/>
        </p:spPr>
        <p:txBody>
          <a:bodyPr wrap="none" anchor="ctr"/>
          <a:lstStyle/>
          <a:p>
            <a:pPr algn="ctr"/>
            <a:r>
              <a:rPr lang="en-US" sz="1400" b="1"/>
              <a:t>2</a:t>
            </a:r>
          </a:p>
        </p:txBody>
      </p:sp>
      <p:sp>
        <p:nvSpPr>
          <p:cNvPr id="202038" name="Oval 310"/>
          <p:cNvSpPr>
            <a:spLocks noChangeArrowheads="1"/>
          </p:cNvSpPr>
          <p:nvPr/>
        </p:nvSpPr>
        <p:spPr bwMode="auto">
          <a:xfrm>
            <a:off x="4549775" y="4562475"/>
            <a:ext cx="417513" cy="417512"/>
          </a:xfrm>
          <a:prstGeom prst="ellipse">
            <a:avLst/>
          </a:prstGeom>
          <a:noFill/>
          <a:ln w="9525" algn="ctr">
            <a:solidFill>
              <a:schemeClr val="tx1"/>
            </a:solidFill>
            <a:round/>
            <a:headEnd/>
            <a:tailEnd/>
          </a:ln>
          <a:effectLst/>
        </p:spPr>
        <p:txBody>
          <a:bodyPr wrap="none" anchor="ctr"/>
          <a:lstStyle/>
          <a:p>
            <a:pPr algn="ctr"/>
            <a:r>
              <a:rPr lang="en-US" sz="1400" b="1"/>
              <a:t>3</a:t>
            </a:r>
          </a:p>
        </p:txBody>
      </p:sp>
      <p:sp>
        <p:nvSpPr>
          <p:cNvPr id="202050" name="Line 322"/>
          <p:cNvSpPr>
            <a:spLocks noChangeShapeType="1"/>
          </p:cNvSpPr>
          <p:nvPr/>
        </p:nvSpPr>
        <p:spPr bwMode="auto">
          <a:xfrm flipH="1">
            <a:off x="674688" y="3078163"/>
            <a:ext cx="287337" cy="180975"/>
          </a:xfrm>
          <a:prstGeom prst="line">
            <a:avLst/>
          </a:prstGeom>
          <a:noFill/>
          <a:ln w="9525">
            <a:solidFill>
              <a:schemeClr val="tx1"/>
            </a:solidFill>
            <a:round/>
            <a:headEnd/>
            <a:tailEnd type="triangle" w="med" len="med"/>
          </a:ln>
          <a:effectLst/>
        </p:spPr>
        <p:txBody>
          <a:bodyPr wrap="none" anchor="ctr"/>
          <a:lstStyle/>
          <a:p>
            <a:endParaRPr lang="en-US"/>
          </a:p>
        </p:txBody>
      </p:sp>
      <p:sp>
        <p:nvSpPr>
          <p:cNvPr id="202051" name="Line 323"/>
          <p:cNvSpPr>
            <a:spLocks noChangeShapeType="1"/>
          </p:cNvSpPr>
          <p:nvPr/>
        </p:nvSpPr>
        <p:spPr bwMode="auto">
          <a:xfrm flipH="1">
            <a:off x="636588" y="2454275"/>
            <a:ext cx="287337" cy="180975"/>
          </a:xfrm>
          <a:prstGeom prst="line">
            <a:avLst/>
          </a:prstGeom>
          <a:noFill/>
          <a:ln w="9525">
            <a:solidFill>
              <a:schemeClr val="tx1"/>
            </a:solidFill>
            <a:round/>
            <a:headEnd/>
            <a:tailEnd type="triangle" w="med" len="med"/>
          </a:ln>
          <a:effectLst/>
        </p:spPr>
        <p:txBody>
          <a:bodyPr wrap="none" anchor="ctr"/>
          <a:lstStyle/>
          <a:p>
            <a:endParaRPr lang="en-US"/>
          </a:p>
        </p:txBody>
      </p:sp>
      <p:sp>
        <p:nvSpPr>
          <p:cNvPr id="202053" name="Text Box 325"/>
          <p:cNvSpPr txBox="1">
            <a:spLocks noChangeArrowheads="1"/>
          </p:cNvSpPr>
          <p:nvPr/>
        </p:nvSpPr>
        <p:spPr bwMode="auto">
          <a:xfrm>
            <a:off x="903288" y="2921000"/>
            <a:ext cx="595035" cy="338554"/>
          </a:xfrm>
          <a:prstGeom prst="rect">
            <a:avLst/>
          </a:prstGeom>
          <a:noFill/>
          <a:ln w="9525" algn="ctr">
            <a:noFill/>
            <a:miter lim="800000"/>
            <a:headEnd/>
            <a:tailEnd/>
          </a:ln>
          <a:effectLst/>
        </p:spPr>
        <p:txBody>
          <a:bodyPr wrap="none">
            <a:spAutoFit/>
          </a:bodyPr>
          <a:lstStyle/>
          <a:p>
            <a:r>
              <a:rPr lang="en-US" sz="1600" b="1" dirty="0"/>
              <a:t>ZnO</a:t>
            </a:r>
          </a:p>
        </p:txBody>
      </p:sp>
      <p:sp>
        <p:nvSpPr>
          <p:cNvPr id="202054" name="Text Box 326"/>
          <p:cNvSpPr txBox="1">
            <a:spLocks noChangeArrowheads="1"/>
          </p:cNvSpPr>
          <p:nvPr/>
        </p:nvSpPr>
        <p:spPr bwMode="auto">
          <a:xfrm>
            <a:off x="895350" y="2295525"/>
            <a:ext cx="700833" cy="338554"/>
          </a:xfrm>
          <a:prstGeom prst="rect">
            <a:avLst/>
          </a:prstGeom>
          <a:noFill/>
          <a:ln w="9525" algn="ctr">
            <a:noFill/>
            <a:miter lim="800000"/>
            <a:headEnd/>
            <a:tailEnd/>
          </a:ln>
          <a:effectLst/>
        </p:spPr>
        <p:txBody>
          <a:bodyPr wrap="none">
            <a:spAutoFit/>
          </a:bodyPr>
          <a:lstStyle/>
          <a:p>
            <a:r>
              <a:rPr lang="en-US" sz="1600" b="1"/>
              <a:t>Al</a:t>
            </a:r>
            <a:r>
              <a:rPr lang="en-US" sz="1600" b="1" baseline="-25000"/>
              <a:t>2</a:t>
            </a:r>
            <a:r>
              <a:rPr lang="en-US" sz="1600" b="1"/>
              <a:t>O</a:t>
            </a:r>
            <a:r>
              <a:rPr lang="en-US" sz="1600" b="1" baseline="-25000"/>
              <a:t>3</a:t>
            </a:r>
          </a:p>
        </p:txBody>
      </p:sp>
      <p:grpSp>
        <p:nvGrpSpPr>
          <p:cNvPr id="14" name="Group 330"/>
          <p:cNvGrpSpPr>
            <a:grpSpLocks/>
          </p:cNvGrpSpPr>
          <p:nvPr/>
        </p:nvGrpSpPr>
        <p:grpSpPr bwMode="auto">
          <a:xfrm>
            <a:off x="915988" y="1751013"/>
            <a:ext cx="2063750" cy="3248025"/>
            <a:chOff x="1495" y="1115"/>
            <a:chExt cx="1300" cy="2046"/>
          </a:xfrm>
        </p:grpSpPr>
        <p:sp>
          <p:nvSpPr>
            <p:cNvPr id="202039" name="Line 311"/>
            <p:cNvSpPr>
              <a:spLocks noChangeShapeType="1"/>
            </p:cNvSpPr>
            <p:nvPr/>
          </p:nvSpPr>
          <p:spPr bwMode="auto">
            <a:xfrm>
              <a:off x="2148" y="1120"/>
              <a:ext cx="0" cy="1247"/>
            </a:xfrm>
            <a:prstGeom prst="line">
              <a:avLst/>
            </a:prstGeom>
            <a:noFill/>
            <a:ln w="9525">
              <a:solidFill>
                <a:schemeClr val="tx1"/>
              </a:solidFill>
              <a:round/>
              <a:headEnd/>
              <a:tailEnd/>
            </a:ln>
            <a:effectLst/>
          </p:spPr>
          <p:txBody>
            <a:bodyPr wrap="none" anchor="ctr"/>
            <a:lstStyle/>
            <a:p>
              <a:endParaRPr lang="en-US" sz="1600"/>
            </a:p>
          </p:txBody>
        </p:sp>
        <p:sp>
          <p:nvSpPr>
            <p:cNvPr id="202040" name="Line 312"/>
            <p:cNvSpPr>
              <a:spLocks noChangeShapeType="1"/>
            </p:cNvSpPr>
            <p:nvPr/>
          </p:nvSpPr>
          <p:spPr bwMode="auto">
            <a:xfrm>
              <a:off x="2477" y="1126"/>
              <a:ext cx="0" cy="1247"/>
            </a:xfrm>
            <a:prstGeom prst="line">
              <a:avLst/>
            </a:prstGeom>
            <a:noFill/>
            <a:ln w="9525">
              <a:solidFill>
                <a:schemeClr val="tx1"/>
              </a:solidFill>
              <a:round/>
              <a:headEnd/>
              <a:tailEnd/>
            </a:ln>
            <a:effectLst/>
          </p:spPr>
          <p:txBody>
            <a:bodyPr wrap="none" anchor="ctr"/>
            <a:lstStyle/>
            <a:p>
              <a:endParaRPr lang="en-US" sz="1600"/>
            </a:p>
          </p:txBody>
        </p:sp>
        <p:sp>
          <p:nvSpPr>
            <p:cNvPr id="202041" name="Line 313"/>
            <p:cNvSpPr>
              <a:spLocks noChangeShapeType="1"/>
            </p:cNvSpPr>
            <p:nvPr/>
          </p:nvSpPr>
          <p:spPr bwMode="auto">
            <a:xfrm flipH="1">
              <a:off x="1830" y="1119"/>
              <a:ext cx="313" cy="0"/>
            </a:xfrm>
            <a:prstGeom prst="line">
              <a:avLst/>
            </a:prstGeom>
            <a:noFill/>
            <a:ln w="19050">
              <a:solidFill>
                <a:schemeClr val="tx1"/>
              </a:solidFill>
              <a:round/>
              <a:headEnd/>
              <a:tailEnd/>
            </a:ln>
            <a:effectLst/>
          </p:spPr>
          <p:txBody>
            <a:bodyPr wrap="none" anchor="ctr"/>
            <a:lstStyle/>
            <a:p>
              <a:endParaRPr lang="en-US" sz="1600"/>
            </a:p>
          </p:txBody>
        </p:sp>
        <p:sp>
          <p:nvSpPr>
            <p:cNvPr id="202042" name="Line 314"/>
            <p:cNvSpPr>
              <a:spLocks noChangeShapeType="1"/>
            </p:cNvSpPr>
            <p:nvPr/>
          </p:nvSpPr>
          <p:spPr bwMode="auto">
            <a:xfrm flipH="1">
              <a:off x="2476" y="1125"/>
              <a:ext cx="313" cy="0"/>
            </a:xfrm>
            <a:prstGeom prst="line">
              <a:avLst/>
            </a:prstGeom>
            <a:noFill/>
            <a:ln w="19050">
              <a:solidFill>
                <a:schemeClr val="tx1"/>
              </a:solidFill>
              <a:round/>
              <a:headEnd/>
              <a:tailEnd/>
            </a:ln>
            <a:effectLst/>
          </p:spPr>
          <p:txBody>
            <a:bodyPr wrap="none" anchor="ctr"/>
            <a:lstStyle/>
            <a:p>
              <a:endParaRPr lang="en-US" sz="1600"/>
            </a:p>
          </p:txBody>
        </p:sp>
        <p:sp>
          <p:nvSpPr>
            <p:cNvPr id="202046" name="Rectangle 318"/>
            <p:cNvSpPr>
              <a:spLocks noChangeArrowheads="1"/>
            </p:cNvSpPr>
            <p:nvPr/>
          </p:nvSpPr>
          <p:spPr bwMode="auto">
            <a:xfrm>
              <a:off x="2435" y="1835"/>
              <a:ext cx="45" cy="441"/>
            </a:xfrm>
            <a:prstGeom prst="rect">
              <a:avLst/>
            </a:prstGeom>
            <a:solidFill>
              <a:srgbClr val="66FFFF"/>
            </a:solidFill>
            <a:ln w="9525" algn="ctr">
              <a:solidFill>
                <a:schemeClr val="tx1"/>
              </a:solidFill>
              <a:miter lim="800000"/>
              <a:headEnd/>
              <a:tailEnd/>
            </a:ln>
            <a:effectLst/>
          </p:spPr>
          <p:txBody>
            <a:bodyPr wrap="none" anchor="ctr"/>
            <a:lstStyle/>
            <a:p>
              <a:endParaRPr lang="en-US" sz="1600"/>
            </a:p>
          </p:txBody>
        </p:sp>
        <p:sp>
          <p:nvSpPr>
            <p:cNvPr id="202047" name="Text Box 319"/>
            <p:cNvSpPr txBox="1">
              <a:spLocks noChangeArrowheads="1"/>
            </p:cNvSpPr>
            <p:nvPr/>
          </p:nvSpPr>
          <p:spPr bwMode="auto">
            <a:xfrm>
              <a:off x="1785" y="2327"/>
              <a:ext cx="1010" cy="834"/>
            </a:xfrm>
            <a:prstGeom prst="rect">
              <a:avLst/>
            </a:prstGeom>
            <a:noFill/>
            <a:ln w="9525" algn="ctr">
              <a:noFill/>
              <a:miter lim="800000"/>
              <a:headEnd/>
              <a:tailEnd/>
            </a:ln>
            <a:effectLst/>
          </p:spPr>
          <p:txBody>
            <a:bodyPr>
              <a:spAutoFit/>
            </a:bodyPr>
            <a:lstStyle/>
            <a:p>
              <a:pPr algn="ctr"/>
              <a:r>
                <a:rPr lang="en-US" sz="1600" b="1" dirty="0"/>
                <a:t>Scheme B</a:t>
              </a:r>
            </a:p>
            <a:p>
              <a:pPr algn="ctr"/>
              <a:r>
                <a:rPr lang="en-US" sz="1600" b="1" dirty="0"/>
                <a:t>Permanent</a:t>
              </a:r>
            </a:p>
            <a:p>
              <a:pPr algn="ctr"/>
              <a:r>
                <a:rPr lang="en-US" sz="1600" b="1" dirty="0"/>
                <a:t>Passivation</a:t>
              </a:r>
            </a:p>
            <a:p>
              <a:pPr algn="ctr"/>
              <a:r>
                <a:rPr lang="en-US" sz="1600" b="1" dirty="0"/>
                <a:t>(</a:t>
              </a:r>
              <a:r>
                <a:rPr lang="en-US" sz="1600" b="1" dirty="0" err="1"/>
                <a:t>silane</a:t>
              </a:r>
              <a:r>
                <a:rPr lang="en-US" sz="1600" b="1" dirty="0"/>
                <a:t> treatment)</a:t>
              </a:r>
            </a:p>
          </p:txBody>
        </p:sp>
        <p:sp>
          <p:nvSpPr>
            <p:cNvPr id="202048" name="Line 320"/>
            <p:cNvSpPr>
              <a:spLocks noChangeShapeType="1"/>
            </p:cNvSpPr>
            <p:nvPr/>
          </p:nvSpPr>
          <p:spPr bwMode="auto">
            <a:xfrm>
              <a:off x="2155" y="1115"/>
              <a:ext cx="0" cy="744"/>
            </a:xfrm>
            <a:prstGeom prst="line">
              <a:avLst/>
            </a:prstGeom>
            <a:noFill/>
            <a:ln w="25400">
              <a:solidFill>
                <a:srgbClr val="CC99FF"/>
              </a:solidFill>
              <a:round/>
              <a:headEnd/>
              <a:tailEnd/>
            </a:ln>
            <a:effectLst/>
          </p:spPr>
          <p:txBody>
            <a:bodyPr wrap="none" anchor="ctr"/>
            <a:lstStyle/>
            <a:p>
              <a:endParaRPr lang="en-US" sz="1600"/>
            </a:p>
          </p:txBody>
        </p:sp>
        <p:sp>
          <p:nvSpPr>
            <p:cNvPr id="202049" name="Line 321"/>
            <p:cNvSpPr>
              <a:spLocks noChangeShapeType="1"/>
            </p:cNvSpPr>
            <p:nvPr/>
          </p:nvSpPr>
          <p:spPr bwMode="auto">
            <a:xfrm>
              <a:off x="2474" y="1125"/>
              <a:ext cx="0" cy="704"/>
            </a:xfrm>
            <a:prstGeom prst="line">
              <a:avLst/>
            </a:prstGeom>
            <a:noFill/>
            <a:ln w="25400">
              <a:solidFill>
                <a:srgbClr val="CC99FF"/>
              </a:solidFill>
              <a:round/>
              <a:headEnd/>
              <a:tailEnd/>
            </a:ln>
            <a:effectLst/>
          </p:spPr>
          <p:txBody>
            <a:bodyPr wrap="none" anchor="ctr"/>
            <a:lstStyle/>
            <a:p>
              <a:endParaRPr lang="en-US" sz="1600"/>
            </a:p>
          </p:txBody>
        </p:sp>
        <p:sp>
          <p:nvSpPr>
            <p:cNvPr id="202055" name="Text Box 327"/>
            <p:cNvSpPr txBox="1">
              <a:spLocks noChangeArrowheads="1"/>
            </p:cNvSpPr>
            <p:nvPr/>
          </p:nvSpPr>
          <p:spPr bwMode="auto">
            <a:xfrm>
              <a:off x="1495" y="1154"/>
              <a:ext cx="778" cy="368"/>
            </a:xfrm>
            <a:prstGeom prst="rect">
              <a:avLst/>
            </a:prstGeom>
            <a:noFill/>
            <a:ln w="9525" algn="ctr">
              <a:noFill/>
              <a:miter lim="800000"/>
              <a:headEnd/>
              <a:tailEnd/>
            </a:ln>
            <a:effectLst/>
          </p:spPr>
          <p:txBody>
            <a:bodyPr wrap="none">
              <a:spAutoFit/>
            </a:bodyPr>
            <a:lstStyle/>
            <a:p>
              <a:r>
                <a:rPr lang="en-US" sz="1600" b="1"/>
                <a:t>alkane</a:t>
              </a:r>
            </a:p>
            <a:p>
              <a:r>
                <a:rPr lang="en-US" sz="1600" b="1"/>
                <a:t>terminated</a:t>
              </a:r>
            </a:p>
          </p:txBody>
        </p:sp>
        <p:sp>
          <p:nvSpPr>
            <p:cNvPr id="202056" name="Line 328"/>
            <p:cNvSpPr>
              <a:spLocks noChangeShapeType="1"/>
            </p:cNvSpPr>
            <p:nvPr/>
          </p:nvSpPr>
          <p:spPr bwMode="auto">
            <a:xfrm>
              <a:off x="1925" y="1421"/>
              <a:ext cx="227" cy="134"/>
            </a:xfrm>
            <a:prstGeom prst="line">
              <a:avLst/>
            </a:prstGeom>
            <a:noFill/>
            <a:ln w="9525">
              <a:solidFill>
                <a:schemeClr val="tx1"/>
              </a:solidFill>
              <a:round/>
              <a:headEnd/>
              <a:tailEnd type="triangle" w="med" len="med"/>
            </a:ln>
            <a:effectLst/>
          </p:spPr>
          <p:txBody>
            <a:bodyPr wrap="none" anchor="ctr"/>
            <a:lstStyle/>
            <a:p>
              <a:endParaRPr lang="en-US" sz="1600"/>
            </a:p>
          </p:txBody>
        </p:sp>
        <p:sp>
          <p:nvSpPr>
            <p:cNvPr id="202043" name="Rectangle 315"/>
            <p:cNvSpPr>
              <a:spLocks noChangeArrowheads="1"/>
            </p:cNvSpPr>
            <p:nvPr/>
          </p:nvSpPr>
          <p:spPr bwMode="auto">
            <a:xfrm>
              <a:off x="2147" y="1835"/>
              <a:ext cx="45" cy="441"/>
            </a:xfrm>
            <a:prstGeom prst="rect">
              <a:avLst/>
            </a:prstGeom>
            <a:solidFill>
              <a:srgbClr val="66FFFF"/>
            </a:solidFill>
            <a:ln w="9525" algn="ctr">
              <a:solidFill>
                <a:schemeClr val="tx1"/>
              </a:solidFill>
              <a:miter lim="800000"/>
              <a:headEnd/>
              <a:tailEnd/>
            </a:ln>
            <a:effectLst/>
          </p:spPr>
          <p:txBody>
            <a:bodyPr wrap="none" anchor="ctr"/>
            <a:lstStyle/>
            <a:p>
              <a:endParaRPr lang="en-US" sz="160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Outline</a:t>
            </a:r>
          </a:p>
        </p:txBody>
      </p:sp>
      <p:sp>
        <p:nvSpPr>
          <p:cNvPr id="10243" name="Content Placeholder 2"/>
          <p:cNvSpPr>
            <a:spLocks noGrp="1"/>
          </p:cNvSpPr>
          <p:nvPr>
            <p:ph idx="1"/>
          </p:nvPr>
        </p:nvSpPr>
        <p:spPr>
          <a:xfrm>
            <a:off x="1219200" y="1295400"/>
            <a:ext cx="6411913" cy="4081117"/>
          </a:xfrm>
        </p:spPr>
        <p:txBody>
          <a:bodyPr/>
          <a:lstStyle/>
          <a:p>
            <a:pPr>
              <a:lnSpc>
                <a:spcPct val="200000"/>
              </a:lnSpc>
            </a:pPr>
            <a:r>
              <a:rPr lang="en-US" sz="2400" dirty="0" smtClean="0"/>
              <a:t>Issues Arising</a:t>
            </a:r>
          </a:p>
          <a:p>
            <a:pPr>
              <a:lnSpc>
                <a:spcPct val="200000"/>
              </a:lnSpc>
            </a:pPr>
            <a:r>
              <a:rPr lang="en-US" sz="2400" dirty="0" smtClean="0"/>
              <a:t>Atomic Layer Deposition (Synthesis)</a:t>
            </a:r>
          </a:p>
          <a:p>
            <a:pPr>
              <a:lnSpc>
                <a:spcPct val="200000"/>
              </a:lnSpc>
            </a:pPr>
            <a:r>
              <a:rPr lang="en-US" sz="2400" dirty="0" smtClean="0"/>
              <a:t>Barrier Layers</a:t>
            </a:r>
          </a:p>
          <a:p>
            <a:pPr>
              <a:lnSpc>
                <a:spcPct val="200000"/>
              </a:lnSpc>
            </a:pPr>
            <a:r>
              <a:rPr lang="en-US" sz="2400" dirty="0" smtClean="0"/>
              <a:t>Layered Thin Films</a:t>
            </a:r>
          </a:p>
          <a:p>
            <a:pPr>
              <a:lnSpc>
                <a:spcPct val="200000"/>
              </a:lnSpc>
            </a:pPr>
            <a:r>
              <a:rPr lang="en-US" sz="2400" dirty="0" smtClean="0"/>
              <a:t>Plasmon Enhanced Absorption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D34D9C16-9EF8-47BC-930E-1D5680A6B942}" type="slidenum">
              <a:rPr lang="en-US"/>
              <a:pPr/>
              <a:t>20</a:t>
            </a:fld>
            <a:endParaRPr lang="en-US"/>
          </a:p>
        </p:txBody>
      </p:sp>
      <p:sp>
        <p:nvSpPr>
          <p:cNvPr id="184322" name="Rectangle 2"/>
          <p:cNvSpPr>
            <a:spLocks noGrp="1" noChangeArrowheads="1"/>
          </p:cNvSpPr>
          <p:nvPr>
            <p:ph type="title"/>
          </p:nvPr>
        </p:nvSpPr>
        <p:spPr/>
        <p:txBody>
          <a:bodyPr/>
          <a:lstStyle/>
          <a:p>
            <a:r>
              <a:rPr lang="en-US"/>
              <a:t>Internal ZnO Stripes Positioning</a:t>
            </a:r>
          </a:p>
        </p:txBody>
      </p:sp>
      <p:grpSp>
        <p:nvGrpSpPr>
          <p:cNvPr id="2" name="Group 33"/>
          <p:cNvGrpSpPr>
            <a:grpSpLocks/>
          </p:cNvGrpSpPr>
          <p:nvPr/>
        </p:nvGrpSpPr>
        <p:grpSpPr bwMode="auto">
          <a:xfrm>
            <a:off x="95250" y="3427413"/>
            <a:ext cx="3781425" cy="3267075"/>
            <a:chOff x="0" y="1596"/>
            <a:chExt cx="2382" cy="2058"/>
          </a:xfrm>
        </p:grpSpPr>
        <p:pic>
          <p:nvPicPr>
            <p:cNvPr id="184328" name="Picture 8" descr="jl287a1_ZnL"/>
            <p:cNvPicPr>
              <a:picLocks noChangeArrowheads="1"/>
            </p:cNvPicPr>
            <p:nvPr/>
          </p:nvPicPr>
          <p:blipFill>
            <a:blip r:embed="rId3"/>
            <a:srcRect/>
            <a:stretch>
              <a:fillRect/>
            </a:stretch>
          </p:blipFill>
          <p:spPr bwMode="auto">
            <a:xfrm>
              <a:off x="43" y="2774"/>
              <a:ext cx="2309" cy="531"/>
            </a:xfrm>
            <a:prstGeom prst="rect">
              <a:avLst/>
            </a:prstGeom>
            <a:noFill/>
          </p:spPr>
        </p:pic>
        <p:pic>
          <p:nvPicPr>
            <p:cNvPr id="184330" name="Picture 10" descr="jl287b1_ZnL"/>
            <p:cNvPicPr>
              <a:picLocks noChangeArrowheads="1"/>
            </p:cNvPicPr>
            <p:nvPr/>
          </p:nvPicPr>
          <p:blipFill>
            <a:blip r:embed="rId4"/>
            <a:srcRect l="2902"/>
            <a:stretch>
              <a:fillRect/>
            </a:stretch>
          </p:blipFill>
          <p:spPr bwMode="auto">
            <a:xfrm>
              <a:off x="44" y="2203"/>
              <a:ext cx="2242" cy="549"/>
            </a:xfrm>
            <a:prstGeom prst="rect">
              <a:avLst/>
            </a:prstGeom>
            <a:noFill/>
          </p:spPr>
        </p:pic>
        <p:sp>
          <p:nvSpPr>
            <p:cNvPr id="184343" name="Rectangle 23"/>
            <p:cNvSpPr>
              <a:spLocks noChangeArrowheads="1"/>
            </p:cNvSpPr>
            <p:nvPr/>
          </p:nvSpPr>
          <p:spPr bwMode="auto">
            <a:xfrm>
              <a:off x="1485" y="2937"/>
              <a:ext cx="529" cy="212"/>
            </a:xfrm>
            <a:prstGeom prst="rect">
              <a:avLst/>
            </a:prstGeom>
            <a:noFill/>
            <a:ln w="9525" algn="ctr">
              <a:noFill/>
              <a:miter lim="800000"/>
              <a:headEnd/>
              <a:tailEnd/>
            </a:ln>
            <a:effectLst/>
          </p:spPr>
          <p:txBody>
            <a:bodyPr wrap="none">
              <a:spAutoFit/>
            </a:bodyPr>
            <a:lstStyle/>
            <a:p>
              <a:r>
                <a:rPr lang="en-US" sz="1600">
                  <a:solidFill>
                    <a:schemeClr val="bg1"/>
                  </a:solidFill>
                </a:rPr>
                <a:t>0.5 sec</a:t>
              </a:r>
            </a:p>
          </p:txBody>
        </p:sp>
        <p:sp>
          <p:nvSpPr>
            <p:cNvPr id="184345" name="Rectangle 25"/>
            <p:cNvSpPr>
              <a:spLocks noChangeArrowheads="1"/>
            </p:cNvSpPr>
            <p:nvPr/>
          </p:nvSpPr>
          <p:spPr bwMode="auto">
            <a:xfrm>
              <a:off x="1487" y="2366"/>
              <a:ext cx="529" cy="212"/>
            </a:xfrm>
            <a:prstGeom prst="rect">
              <a:avLst/>
            </a:prstGeom>
            <a:noFill/>
            <a:ln w="9525" algn="ctr">
              <a:noFill/>
              <a:miter lim="800000"/>
              <a:headEnd/>
              <a:tailEnd/>
            </a:ln>
            <a:effectLst/>
          </p:spPr>
          <p:txBody>
            <a:bodyPr wrap="none">
              <a:spAutoFit/>
            </a:bodyPr>
            <a:lstStyle/>
            <a:p>
              <a:r>
                <a:rPr lang="en-US" sz="1600">
                  <a:solidFill>
                    <a:schemeClr val="bg1"/>
                  </a:solidFill>
                </a:rPr>
                <a:t>1.0 sec</a:t>
              </a:r>
            </a:p>
          </p:txBody>
        </p:sp>
        <p:grpSp>
          <p:nvGrpSpPr>
            <p:cNvPr id="3" name="Group 32"/>
            <p:cNvGrpSpPr>
              <a:grpSpLocks/>
            </p:cNvGrpSpPr>
            <p:nvPr/>
          </p:nvGrpSpPr>
          <p:grpSpPr bwMode="auto">
            <a:xfrm>
              <a:off x="50" y="1611"/>
              <a:ext cx="2332" cy="1715"/>
              <a:chOff x="50" y="1990"/>
              <a:chExt cx="2332" cy="1336"/>
            </a:xfrm>
          </p:grpSpPr>
          <p:pic>
            <p:nvPicPr>
              <p:cNvPr id="184335" name="Picture 15" descr="jl287c1_ZnL"/>
              <p:cNvPicPr>
                <a:picLocks noChangeArrowheads="1"/>
              </p:cNvPicPr>
              <p:nvPr/>
            </p:nvPicPr>
            <p:blipFill>
              <a:blip r:embed="rId5"/>
              <a:srcRect l="6020"/>
              <a:stretch>
                <a:fillRect/>
              </a:stretch>
            </p:blipFill>
            <p:spPr bwMode="auto">
              <a:xfrm>
                <a:off x="50" y="2003"/>
                <a:ext cx="2170" cy="432"/>
              </a:xfrm>
              <a:prstGeom prst="rect">
                <a:avLst/>
              </a:prstGeom>
              <a:noFill/>
            </p:spPr>
          </p:pic>
          <p:sp>
            <p:nvSpPr>
              <p:cNvPr id="184338" name="Rectangle 18"/>
              <p:cNvSpPr>
                <a:spLocks noChangeArrowheads="1"/>
              </p:cNvSpPr>
              <p:nvPr/>
            </p:nvSpPr>
            <p:spPr bwMode="auto">
              <a:xfrm>
                <a:off x="2148" y="1990"/>
                <a:ext cx="234" cy="1336"/>
              </a:xfrm>
              <a:prstGeom prst="rect">
                <a:avLst/>
              </a:prstGeom>
              <a:solidFill>
                <a:schemeClr val="bg1"/>
              </a:solidFill>
              <a:ln w="9525" algn="ctr">
                <a:noFill/>
                <a:miter lim="800000"/>
                <a:headEnd/>
                <a:tailEnd/>
              </a:ln>
              <a:effectLst/>
            </p:spPr>
            <p:txBody>
              <a:bodyPr wrap="none" anchor="ctr"/>
              <a:lstStyle/>
              <a:p>
                <a:endParaRPr lang="en-US"/>
              </a:p>
            </p:txBody>
          </p:sp>
          <p:sp>
            <p:nvSpPr>
              <p:cNvPr id="184341" name="Line 21"/>
              <p:cNvSpPr>
                <a:spLocks noChangeShapeType="1"/>
              </p:cNvSpPr>
              <p:nvPr/>
            </p:nvSpPr>
            <p:spPr bwMode="auto">
              <a:xfrm>
                <a:off x="132" y="1998"/>
                <a:ext cx="0" cy="1309"/>
              </a:xfrm>
              <a:prstGeom prst="line">
                <a:avLst/>
              </a:prstGeom>
              <a:noFill/>
              <a:ln w="19050">
                <a:solidFill>
                  <a:schemeClr val="bg1"/>
                </a:solidFill>
                <a:prstDash val="dash"/>
                <a:round/>
                <a:headEnd/>
                <a:tailEnd/>
              </a:ln>
              <a:effectLst/>
            </p:spPr>
            <p:txBody>
              <a:bodyPr wrap="none" anchor="ctr"/>
              <a:lstStyle/>
              <a:p>
                <a:endParaRPr lang="en-US"/>
              </a:p>
            </p:txBody>
          </p:sp>
        </p:grpSp>
        <p:sp>
          <p:nvSpPr>
            <p:cNvPr id="184337" name="Rectangle 17"/>
            <p:cNvSpPr>
              <a:spLocks noChangeArrowheads="1"/>
            </p:cNvSpPr>
            <p:nvPr/>
          </p:nvSpPr>
          <p:spPr bwMode="auto">
            <a:xfrm>
              <a:off x="0" y="1596"/>
              <a:ext cx="84" cy="2058"/>
            </a:xfrm>
            <a:prstGeom prst="rect">
              <a:avLst/>
            </a:prstGeom>
            <a:solidFill>
              <a:schemeClr val="bg1"/>
            </a:solidFill>
            <a:ln w="9525" algn="ctr">
              <a:noFill/>
              <a:miter lim="800000"/>
              <a:headEnd/>
              <a:tailEnd/>
            </a:ln>
            <a:effectLst/>
          </p:spPr>
          <p:txBody>
            <a:bodyPr wrap="none" anchor="ctr"/>
            <a:lstStyle/>
            <a:p>
              <a:endParaRPr lang="en-US"/>
            </a:p>
          </p:txBody>
        </p:sp>
        <p:sp>
          <p:nvSpPr>
            <p:cNvPr id="184344" name="Rectangle 24"/>
            <p:cNvSpPr>
              <a:spLocks noChangeArrowheads="1"/>
            </p:cNvSpPr>
            <p:nvPr/>
          </p:nvSpPr>
          <p:spPr bwMode="auto">
            <a:xfrm>
              <a:off x="1501" y="1753"/>
              <a:ext cx="529" cy="212"/>
            </a:xfrm>
            <a:prstGeom prst="rect">
              <a:avLst/>
            </a:prstGeom>
            <a:noFill/>
            <a:ln w="9525" algn="ctr">
              <a:noFill/>
              <a:miter lim="800000"/>
              <a:headEnd/>
              <a:tailEnd/>
            </a:ln>
            <a:effectLst/>
          </p:spPr>
          <p:txBody>
            <a:bodyPr wrap="none">
              <a:spAutoFit/>
            </a:bodyPr>
            <a:lstStyle/>
            <a:p>
              <a:r>
                <a:rPr lang="en-US" sz="1600">
                  <a:solidFill>
                    <a:schemeClr val="bg1"/>
                  </a:solidFill>
                </a:rPr>
                <a:t>1.5 sec</a:t>
              </a:r>
            </a:p>
          </p:txBody>
        </p:sp>
      </p:grpSp>
      <p:sp>
        <p:nvSpPr>
          <p:cNvPr id="184354" name="Rectangle 34"/>
          <p:cNvSpPr>
            <a:spLocks noGrp="1" noChangeArrowheads="1"/>
          </p:cNvSpPr>
          <p:nvPr>
            <p:ph type="body" sz="half" idx="1"/>
          </p:nvPr>
        </p:nvSpPr>
        <p:spPr>
          <a:xfrm>
            <a:off x="85725" y="685800"/>
            <a:ext cx="4052888" cy="2927350"/>
          </a:xfrm>
          <a:noFill/>
          <a:ln/>
        </p:spPr>
        <p:txBody>
          <a:bodyPr/>
          <a:lstStyle/>
          <a:p>
            <a:pPr>
              <a:buFont typeface="Wingdings" pitchFamily="2" charset="2"/>
              <a:buNone/>
            </a:pPr>
            <a:r>
              <a:rPr lang="en-US" sz="1600" b="1" u="sng"/>
              <a:t>Depth Positioning</a:t>
            </a:r>
          </a:p>
          <a:p>
            <a:r>
              <a:rPr lang="en-US" sz="1400" b="1"/>
              <a:t>The TMA mask stripe depth was varied keeping all other growth parameters constant</a:t>
            </a:r>
          </a:p>
          <a:p>
            <a:endParaRPr lang="en-US" sz="1400" b="1"/>
          </a:p>
          <a:p>
            <a:r>
              <a:rPr lang="en-US" sz="1400" b="1"/>
              <a:t>Timing: 20c(x-5-4-10-5-15) (TMA-purge-DEZ-purge-H</a:t>
            </a:r>
            <a:r>
              <a:rPr lang="en-US" sz="1400" b="1" baseline="-25000"/>
              <a:t>2</a:t>
            </a:r>
            <a:r>
              <a:rPr lang="en-US" sz="1400" b="1"/>
              <a:t>O-purge)</a:t>
            </a:r>
          </a:p>
          <a:p>
            <a:endParaRPr lang="en-US" sz="1400" b="1"/>
          </a:p>
          <a:p>
            <a:r>
              <a:rPr lang="en-US" sz="1400" b="1"/>
              <a:t>The delay caused by the increasing depth of the passivating stripe causes a narrowing of the Zn stripe width. </a:t>
            </a:r>
          </a:p>
          <a:p>
            <a:endParaRPr lang="en-US" sz="1400" b="1"/>
          </a:p>
        </p:txBody>
      </p:sp>
      <p:sp>
        <p:nvSpPr>
          <p:cNvPr id="184356" name="Text Box 36"/>
          <p:cNvSpPr txBox="1">
            <a:spLocks noChangeArrowheads="1"/>
          </p:cNvSpPr>
          <p:nvPr/>
        </p:nvSpPr>
        <p:spPr bwMode="auto">
          <a:xfrm>
            <a:off x="1782763" y="4727575"/>
            <a:ext cx="490519" cy="215444"/>
          </a:xfrm>
          <a:prstGeom prst="rect">
            <a:avLst/>
          </a:prstGeom>
          <a:solidFill>
            <a:schemeClr val="bg1"/>
          </a:solidFill>
          <a:ln w="9525" algn="ctr">
            <a:noFill/>
            <a:miter lim="800000"/>
            <a:headEnd/>
            <a:tailEnd/>
          </a:ln>
          <a:effectLst/>
        </p:spPr>
        <p:txBody>
          <a:bodyPr wrap="none" lIns="0" tIns="0" rIns="0" bIns="0">
            <a:spAutoFit/>
          </a:bodyPr>
          <a:lstStyle/>
          <a:p>
            <a:r>
              <a:rPr lang="en-US" sz="1400" b="1" dirty="0"/>
              <a:t>Zn L</a:t>
            </a:r>
            <a:r>
              <a:rPr lang="en-US" sz="1400" b="1" dirty="0">
                <a:latin typeface="Symbol" pitchFamily="18" charset="2"/>
              </a:rPr>
              <a:t>a</a:t>
            </a:r>
          </a:p>
        </p:txBody>
      </p:sp>
      <p:pic>
        <p:nvPicPr>
          <p:cNvPr id="184357" name="Picture 37"/>
          <p:cNvPicPr>
            <a:picLocks noChangeAspect="1" noChangeArrowheads="1"/>
          </p:cNvPicPr>
          <p:nvPr/>
        </p:nvPicPr>
        <p:blipFill>
          <a:blip r:embed="rId6"/>
          <a:srcRect/>
          <a:stretch>
            <a:fillRect/>
          </a:stretch>
        </p:blipFill>
        <p:spPr bwMode="auto">
          <a:xfrm>
            <a:off x="3979863" y="1081088"/>
            <a:ext cx="5164137" cy="5164137"/>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Benefits of Argonne Nanostructured PV Technology</a:t>
            </a:r>
          </a:p>
        </p:txBody>
      </p:sp>
      <p:sp>
        <p:nvSpPr>
          <p:cNvPr id="27651" name="Content Placeholder 2"/>
          <p:cNvSpPr>
            <a:spLocks noGrp="1"/>
          </p:cNvSpPr>
          <p:nvPr>
            <p:ph idx="1"/>
          </p:nvPr>
        </p:nvSpPr>
        <p:spPr>
          <a:xfrm>
            <a:off x="685800" y="1219200"/>
            <a:ext cx="7935913" cy="2308225"/>
          </a:xfrm>
        </p:spPr>
        <p:txBody>
          <a:bodyPr/>
          <a:lstStyle/>
          <a:p>
            <a:r>
              <a:rPr lang="en-US" smtClean="0"/>
              <a:t>Lower manufacturing cost than other PV technologies</a:t>
            </a:r>
          </a:p>
          <a:p>
            <a:r>
              <a:rPr lang="en-US" smtClean="0"/>
              <a:t>Non-vacuum, low temperature fabrication</a:t>
            </a:r>
          </a:p>
          <a:p>
            <a:r>
              <a:rPr lang="en-US" smtClean="0"/>
              <a:t>Very tolerant to impurities (no clean room necessary) – light absorption and charge separation occur close to interface</a:t>
            </a:r>
          </a:p>
          <a:p>
            <a:r>
              <a:rPr lang="en-US" smtClean="0"/>
              <a:t>Inexpensive, abundant, benign materials (e.g. TiO</a:t>
            </a:r>
            <a:r>
              <a:rPr lang="en-US" baseline="-25000" smtClean="0"/>
              <a:t>2</a:t>
            </a:r>
            <a:r>
              <a:rPr lang="en-US" smtClean="0"/>
              <a:t>, ZnO)</a:t>
            </a:r>
          </a:p>
          <a:p>
            <a:r>
              <a:rPr lang="en-US" smtClean="0"/>
              <a:t>Robust nanoscale process</a:t>
            </a:r>
          </a:p>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Photocathode Issues</a:t>
            </a:r>
            <a:endParaRPr lang="en-US" dirty="0"/>
          </a:p>
        </p:txBody>
      </p:sp>
      <p:sp>
        <p:nvSpPr>
          <p:cNvPr id="3" name="Content Placeholder 2"/>
          <p:cNvSpPr>
            <a:spLocks noGrp="1"/>
          </p:cNvSpPr>
          <p:nvPr>
            <p:ph idx="1"/>
          </p:nvPr>
        </p:nvSpPr>
        <p:spPr>
          <a:xfrm>
            <a:off x="346075" y="1400175"/>
            <a:ext cx="7935913" cy="2363724"/>
          </a:xfrm>
        </p:spPr>
        <p:txBody>
          <a:bodyPr/>
          <a:lstStyle/>
          <a:p>
            <a:r>
              <a:rPr lang="en-US" dirty="0" smtClean="0"/>
              <a:t>Conductivity</a:t>
            </a:r>
          </a:p>
          <a:p>
            <a:r>
              <a:rPr lang="en-US" dirty="0" smtClean="0"/>
              <a:t>Balancing Absorption and Electron Collection</a:t>
            </a:r>
          </a:p>
          <a:p>
            <a:pPr lvl="1"/>
            <a:r>
              <a:rPr lang="en-US" dirty="0" smtClean="0"/>
              <a:t>Photon Absorption Lengths are long</a:t>
            </a:r>
          </a:p>
          <a:p>
            <a:pPr lvl="2"/>
            <a:r>
              <a:rPr lang="en-US" dirty="0" err="1" smtClean="0"/>
              <a:t>Nanostructuring</a:t>
            </a:r>
            <a:endParaRPr lang="en-US" dirty="0" smtClean="0"/>
          </a:p>
          <a:p>
            <a:pPr lvl="2"/>
            <a:r>
              <a:rPr lang="en-US" dirty="0" err="1" smtClean="0"/>
              <a:t>Plasmonics</a:t>
            </a:r>
            <a:endParaRPr lang="en-US" dirty="0" smtClean="0"/>
          </a:p>
          <a:p>
            <a:pPr lvl="1"/>
            <a:r>
              <a:rPr lang="en-US" dirty="0" smtClean="0"/>
              <a:t>Electron Diffusion Lengths are short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Atomic Layer Deposition (ALD)</a:t>
            </a:r>
          </a:p>
        </p:txBody>
      </p:sp>
      <p:sp>
        <p:nvSpPr>
          <p:cNvPr id="13315" name="Rectangle 3"/>
          <p:cNvSpPr>
            <a:spLocks noGrp="1" noChangeArrowheads="1"/>
          </p:cNvSpPr>
          <p:nvPr>
            <p:ph type="body" idx="1"/>
          </p:nvPr>
        </p:nvSpPr>
        <p:spPr>
          <a:xfrm>
            <a:off x="838200" y="838200"/>
            <a:ext cx="7629525" cy="2160591"/>
          </a:xfrm>
        </p:spPr>
        <p:txBody>
          <a:bodyPr/>
          <a:lstStyle/>
          <a:p>
            <a:pPr>
              <a:buClr>
                <a:srgbClr val="0071BC"/>
              </a:buClr>
            </a:pPr>
            <a:r>
              <a:rPr lang="en-US" sz="2400" dirty="0" smtClean="0">
                <a:solidFill>
                  <a:srgbClr val="131313"/>
                </a:solidFill>
              </a:rPr>
              <a:t>Layer-by-layer thin film synthesis method</a:t>
            </a:r>
          </a:p>
          <a:p>
            <a:pPr>
              <a:buClr>
                <a:srgbClr val="0071BC"/>
              </a:buClr>
            </a:pPr>
            <a:r>
              <a:rPr lang="en-US" sz="2400" dirty="0" smtClean="0">
                <a:solidFill>
                  <a:srgbClr val="131313"/>
                </a:solidFill>
              </a:rPr>
              <a:t>Atomic level control over thickness and composition (even on very large areas)</a:t>
            </a:r>
          </a:p>
          <a:p>
            <a:pPr>
              <a:buClr>
                <a:srgbClr val="0071BC"/>
              </a:buClr>
            </a:pPr>
            <a:r>
              <a:rPr lang="en-US" sz="2400" dirty="0" smtClean="0">
                <a:solidFill>
                  <a:srgbClr val="131313"/>
                </a:solidFill>
              </a:rPr>
              <a:t>Precise coatings on 3-D objects</a:t>
            </a:r>
          </a:p>
          <a:p>
            <a:pPr>
              <a:buClr>
                <a:srgbClr val="0071BC"/>
              </a:buClr>
            </a:pPr>
            <a:r>
              <a:rPr lang="en-US" sz="2400" dirty="0" smtClean="0">
                <a:solidFill>
                  <a:srgbClr val="131313"/>
                </a:solidFill>
              </a:rPr>
              <a:t>Some unique possibilities for morphology control</a:t>
            </a:r>
          </a:p>
        </p:txBody>
      </p:sp>
      <p:pic>
        <p:nvPicPr>
          <p:cNvPr id="47108" name="Picture 7" descr="2b"/>
          <p:cNvPicPr>
            <a:picLocks noChangeAspect="1" noChangeArrowheads="1"/>
          </p:cNvPicPr>
          <p:nvPr/>
        </p:nvPicPr>
        <p:blipFill>
          <a:blip r:embed="rId3">
            <a:lum bright="-22000" contrast="20000"/>
          </a:blip>
          <a:srcRect/>
          <a:stretch>
            <a:fillRect/>
          </a:stretch>
        </p:blipFill>
        <p:spPr bwMode="auto">
          <a:xfrm>
            <a:off x="392564" y="3722687"/>
            <a:ext cx="2449513" cy="2449513"/>
          </a:xfrm>
          <a:prstGeom prst="roundRect">
            <a:avLst>
              <a:gd name="adj" fmla="val 8594"/>
            </a:avLst>
          </a:prstGeom>
          <a:solidFill>
            <a:srgbClr val="FFFFFF">
              <a:shade val="85000"/>
            </a:srgbClr>
          </a:solidFill>
          <a:ln>
            <a:noFill/>
          </a:ln>
          <a:effectLst>
            <a:outerShdw blurRad="190500" algn="ctr" rotWithShape="0">
              <a:srgbClr val="000000">
                <a:alpha val="70000"/>
              </a:srgbClr>
            </a:outerShdw>
          </a:effectLst>
        </p:spPr>
      </p:pic>
      <p:pic>
        <p:nvPicPr>
          <p:cNvPr id="47112" name="Picture 8" descr="JE194_sideB_10"/>
          <p:cNvPicPr>
            <a:picLocks noChangeAspect="1" noChangeArrowheads="1"/>
          </p:cNvPicPr>
          <p:nvPr/>
        </p:nvPicPr>
        <p:blipFill>
          <a:blip r:embed="rId4" cstate="email"/>
          <a:srcRect/>
          <a:stretch>
            <a:fillRect/>
          </a:stretch>
        </p:blipFill>
        <p:spPr bwMode="auto">
          <a:xfrm>
            <a:off x="5865784" y="3719512"/>
            <a:ext cx="3130550" cy="2446338"/>
          </a:xfrm>
          <a:prstGeom prst="roundRect">
            <a:avLst>
              <a:gd name="adj" fmla="val 8594"/>
            </a:avLst>
          </a:prstGeom>
          <a:solidFill>
            <a:srgbClr val="FFFFFF">
              <a:shade val="85000"/>
            </a:srgbClr>
          </a:solidFill>
          <a:ln>
            <a:noFill/>
          </a:ln>
          <a:effectLst>
            <a:outerShdw blurRad="190500" algn="ctr" rotWithShape="0">
              <a:prstClr val="black">
                <a:alpha val="70000"/>
              </a:prstClr>
            </a:outerShdw>
          </a:effectLst>
        </p:spPr>
      </p:pic>
      <p:pic>
        <p:nvPicPr>
          <p:cNvPr id="47113" name="Picture 9" descr="JE266_04"/>
          <p:cNvPicPr>
            <a:picLocks noChangeAspect="1" noChangeArrowheads="1"/>
          </p:cNvPicPr>
          <p:nvPr/>
        </p:nvPicPr>
        <p:blipFill>
          <a:blip r:embed="rId5" cstate="email"/>
          <a:srcRect/>
          <a:stretch>
            <a:fillRect/>
          </a:stretch>
        </p:blipFill>
        <p:spPr bwMode="auto">
          <a:xfrm>
            <a:off x="2976315" y="3725862"/>
            <a:ext cx="2768600" cy="2436813"/>
          </a:xfrm>
          <a:prstGeom prst="roundRect">
            <a:avLst>
              <a:gd name="adj" fmla="val 8594"/>
            </a:avLst>
          </a:prstGeom>
          <a:solidFill>
            <a:srgbClr val="FFFFFF">
              <a:shade val="85000"/>
            </a:srgbClr>
          </a:solidFill>
          <a:ln>
            <a:noFill/>
          </a:ln>
          <a:effectLst>
            <a:outerShdw blurRad="190500" algn="ctr"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ALD Reaction Scheme</a:t>
            </a:r>
          </a:p>
        </p:txBody>
      </p:sp>
      <p:pic>
        <p:nvPicPr>
          <p:cNvPr id="122883" name="Picture 3"/>
          <p:cNvPicPr>
            <a:picLocks noGrp="1" noChangeAspect="1" noChangeArrowheads="1"/>
          </p:cNvPicPr>
          <p:nvPr>
            <p:ph sz="half" idx="2"/>
          </p:nvPr>
        </p:nvPicPr>
        <p:blipFill>
          <a:blip r:embed="rId2"/>
          <a:srcRect/>
          <a:stretch>
            <a:fillRect/>
          </a:stretch>
        </p:blipFill>
        <p:spPr>
          <a:xfrm>
            <a:off x="304800" y="3505200"/>
            <a:ext cx="1201738" cy="379413"/>
          </a:xfrm>
          <a:noFill/>
        </p:spPr>
      </p:pic>
      <p:pic>
        <p:nvPicPr>
          <p:cNvPr id="122884" name="Picture 4"/>
          <p:cNvPicPr>
            <a:picLocks noChangeAspect="1" noChangeArrowheads="1"/>
          </p:cNvPicPr>
          <p:nvPr/>
        </p:nvPicPr>
        <p:blipFill>
          <a:blip r:embed="rId3"/>
          <a:srcRect/>
          <a:stretch>
            <a:fillRect/>
          </a:stretch>
        </p:blipFill>
        <p:spPr bwMode="auto">
          <a:xfrm>
            <a:off x="152400" y="4656138"/>
            <a:ext cx="1571625" cy="677862"/>
          </a:xfrm>
          <a:prstGeom prst="rect">
            <a:avLst/>
          </a:prstGeom>
          <a:noFill/>
          <a:ln w="9525">
            <a:noFill/>
            <a:miter lim="800000"/>
            <a:headEnd/>
            <a:tailEnd/>
          </a:ln>
        </p:spPr>
      </p:pic>
      <p:pic>
        <p:nvPicPr>
          <p:cNvPr id="122885" name="Picture 5" descr="aldaNIMATED"/>
          <p:cNvPicPr>
            <a:picLocks noChangeAspect="1" noChangeArrowheads="1" noCrop="1"/>
          </p:cNvPicPr>
          <p:nvPr/>
        </p:nvPicPr>
        <p:blipFill>
          <a:blip r:embed="rId4"/>
          <a:srcRect/>
          <a:stretch>
            <a:fillRect/>
          </a:stretch>
        </p:blipFill>
        <p:spPr bwMode="auto">
          <a:xfrm>
            <a:off x="228600" y="1371600"/>
            <a:ext cx="3929063" cy="4572000"/>
          </a:xfrm>
          <a:prstGeom prst="rect">
            <a:avLst/>
          </a:prstGeom>
          <a:noFill/>
          <a:ln w="9525">
            <a:noFill/>
            <a:miter lim="800000"/>
            <a:headEnd/>
            <a:tailEnd/>
          </a:ln>
        </p:spPr>
      </p:pic>
      <p:sp>
        <p:nvSpPr>
          <p:cNvPr id="122886" name="Text Box 6"/>
          <p:cNvSpPr txBox="1">
            <a:spLocks noChangeArrowheads="1"/>
          </p:cNvSpPr>
          <p:nvPr/>
        </p:nvSpPr>
        <p:spPr bwMode="auto">
          <a:xfrm>
            <a:off x="3886200" y="1600200"/>
            <a:ext cx="4953000" cy="3444875"/>
          </a:xfrm>
          <a:prstGeom prst="rect">
            <a:avLst/>
          </a:prstGeom>
          <a:noFill/>
          <a:ln w="12700">
            <a:noFill/>
            <a:miter lim="800000"/>
            <a:headEnd type="none" w="sm" len="sm"/>
            <a:tailEnd type="none" w="sm" len="sm"/>
          </a:ln>
        </p:spPr>
        <p:txBody>
          <a:bodyPr>
            <a:spAutoFit/>
          </a:bodyPr>
          <a:lstStyle/>
          <a:p>
            <a:pPr>
              <a:buFontTx/>
              <a:buChar char="•"/>
            </a:pPr>
            <a:r>
              <a:rPr lang="en-US" sz="2000">
                <a:latin typeface="Times"/>
              </a:rPr>
              <a:t>ALD involves the use of a pair of reagents.</a:t>
            </a:r>
          </a:p>
          <a:p>
            <a:pPr lvl="1">
              <a:buFontTx/>
              <a:buChar char="•"/>
            </a:pPr>
            <a:r>
              <a:rPr lang="en-US" sz="2000">
                <a:latin typeface="Times"/>
              </a:rPr>
              <a:t> each reacts with the surface completely</a:t>
            </a:r>
          </a:p>
          <a:p>
            <a:pPr lvl="1">
              <a:buFontTx/>
              <a:buChar char="•"/>
            </a:pPr>
            <a:r>
              <a:rPr lang="en-US" sz="2000">
                <a:latin typeface="Times"/>
              </a:rPr>
              <a:t> each will not react with itself</a:t>
            </a:r>
          </a:p>
          <a:p>
            <a:pPr>
              <a:buFontTx/>
              <a:buChar char="•"/>
            </a:pPr>
            <a:r>
              <a:rPr lang="en-US" sz="2000">
                <a:latin typeface="Times"/>
              </a:rPr>
              <a:t>This setup eliminates line of site requirments</a:t>
            </a:r>
          </a:p>
          <a:p>
            <a:pPr>
              <a:buFontTx/>
              <a:buChar char="•"/>
            </a:pPr>
            <a:r>
              <a:rPr lang="en-US" sz="2000">
                <a:latin typeface="Times"/>
              </a:rPr>
              <a:t>Application of this AB Scheme</a:t>
            </a:r>
          </a:p>
          <a:p>
            <a:pPr lvl="1">
              <a:buFontTx/>
              <a:buChar char="•"/>
            </a:pPr>
            <a:r>
              <a:rPr lang="en-US" sz="2000">
                <a:latin typeface="Times"/>
              </a:rPr>
              <a:t>Reforms the surface</a:t>
            </a:r>
          </a:p>
          <a:p>
            <a:pPr lvl="1">
              <a:buFontTx/>
              <a:buChar char="•"/>
            </a:pPr>
            <a:r>
              <a:rPr lang="en-US" sz="2000">
                <a:latin typeface="Times"/>
              </a:rPr>
              <a:t>Adds precisely 1 monolayer</a:t>
            </a:r>
          </a:p>
          <a:p>
            <a:pPr>
              <a:buFontTx/>
              <a:buChar char="•"/>
            </a:pPr>
            <a:r>
              <a:rPr lang="en-US" sz="2000">
                <a:latin typeface="Times"/>
              </a:rPr>
              <a:t>Pulsed Valves allow atomic layer precision in growth</a:t>
            </a:r>
          </a:p>
          <a:p>
            <a:pPr>
              <a:buFontTx/>
              <a:buChar char="•"/>
            </a:pPr>
            <a:r>
              <a:rPr lang="en-US" sz="2000">
                <a:latin typeface="Times"/>
              </a:rPr>
              <a:t>Viscous flow (~1 torr) allows rapid growth</a:t>
            </a:r>
          </a:p>
          <a:p>
            <a:pPr lvl="1">
              <a:buFontTx/>
              <a:buChar char="•"/>
            </a:pPr>
            <a:r>
              <a:rPr lang="en-US" sz="2000">
                <a:latin typeface="Times"/>
              </a:rPr>
              <a:t>~1 </a:t>
            </a:r>
            <a:r>
              <a:rPr lang="en-US" sz="2000">
                <a:latin typeface="Symbol" pitchFamily="18" charset="2"/>
              </a:rPr>
              <a:t>m</a:t>
            </a:r>
            <a:r>
              <a:rPr lang="en-US" sz="2000">
                <a:latin typeface="Times"/>
              </a:rPr>
              <a:t>m / 1-4 hours</a:t>
            </a:r>
          </a:p>
        </p:txBody>
      </p:sp>
      <p:grpSp>
        <p:nvGrpSpPr>
          <p:cNvPr id="2" name="Group 7"/>
          <p:cNvGrpSpPr>
            <a:grpSpLocks noChangeAspect="1"/>
          </p:cNvGrpSpPr>
          <p:nvPr/>
        </p:nvGrpSpPr>
        <p:grpSpPr bwMode="auto">
          <a:xfrm>
            <a:off x="1066800" y="1219200"/>
            <a:ext cx="8031163" cy="4460875"/>
            <a:chOff x="144" y="672"/>
            <a:chExt cx="5617" cy="3120"/>
          </a:xfrm>
        </p:grpSpPr>
        <p:sp>
          <p:nvSpPr>
            <p:cNvPr id="25615" name="Rectangle 8"/>
            <p:cNvSpPr>
              <a:spLocks noChangeAspect="1" noChangeArrowheads="1"/>
            </p:cNvSpPr>
            <p:nvPr/>
          </p:nvSpPr>
          <p:spPr bwMode="auto">
            <a:xfrm>
              <a:off x="2928" y="672"/>
              <a:ext cx="2736" cy="3120"/>
            </a:xfrm>
            <a:prstGeom prst="rect">
              <a:avLst/>
            </a:prstGeom>
            <a:solidFill>
              <a:srgbClr val="FFFFFF"/>
            </a:solidFill>
            <a:ln w="12700">
              <a:solidFill>
                <a:srgbClr val="FF3300"/>
              </a:solidFill>
              <a:miter lim="800000"/>
              <a:headEnd type="none" w="sm" len="sm"/>
              <a:tailEnd type="none" w="sm" len="sm"/>
            </a:ln>
          </p:spPr>
          <p:txBody>
            <a:bodyPr wrap="none" anchor="ctr"/>
            <a:lstStyle/>
            <a:p>
              <a:endParaRPr lang="en-US"/>
            </a:p>
          </p:txBody>
        </p:sp>
        <p:sp>
          <p:nvSpPr>
            <p:cNvPr id="25616" name="Rectangle 9"/>
            <p:cNvSpPr>
              <a:spLocks noChangeAspect="1" noChangeArrowheads="1"/>
            </p:cNvSpPr>
            <p:nvPr/>
          </p:nvSpPr>
          <p:spPr bwMode="auto">
            <a:xfrm>
              <a:off x="144" y="672"/>
              <a:ext cx="2736" cy="3120"/>
            </a:xfrm>
            <a:prstGeom prst="rect">
              <a:avLst/>
            </a:prstGeom>
            <a:solidFill>
              <a:srgbClr val="FFFFFF"/>
            </a:solidFill>
            <a:ln w="12700">
              <a:solidFill>
                <a:srgbClr val="FF3300"/>
              </a:solidFill>
              <a:miter lim="800000"/>
              <a:headEnd type="none" w="sm" len="sm"/>
              <a:tailEnd type="none" w="sm" len="sm"/>
            </a:ln>
          </p:spPr>
          <p:txBody>
            <a:bodyPr wrap="none" anchor="ctr"/>
            <a:lstStyle/>
            <a:p>
              <a:endParaRPr lang="en-US"/>
            </a:p>
          </p:txBody>
        </p:sp>
        <p:pic>
          <p:nvPicPr>
            <p:cNvPr id="25617" name="Picture 10"/>
            <p:cNvPicPr>
              <a:picLocks noChangeAspect="1" noChangeArrowheads="1"/>
            </p:cNvPicPr>
            <p:nvPr/>
          </p:nvPicPr>
          <p:blipFill>
            <a:blip r:embed="rId5"/>
            <a:srcRect/>
            <a:stretch>
              <a:fillRect/>
            </a:stretch>
          </p:blipFill>
          <p:spPr bwMode="auto">
            <a:xfrm>
              <a:off x="2976" y="829"/>
              <a:ext cx="2448" cy="2436"/>
            </a:xfrm>
            <a:prstGeom prst="rect">
              <a:avLst/>
            </a:prstGeom>
            <a:noFill/>
            <a:ln w="9525">
              <a:noFill/>
              <a:miter lim="800000"/>
              <a:headEnd/>
              <a:tailEnd/>
            </a:ln>
          </p:spPr>
        </p:pic>
        <p:grpSp>
          <p:nvGrpSpPr>
            <p:cNvPr id="3" name="Group 11"/>
            <p:cNvGrpSpPr>
              <a:grpSpLocks noChangeAspect="1"/>
            </p:cNvGrpSpPr>
            <p:nvPr/>
          </p:nvGrpSpPr>
          <p:grpSpPr bwMode="auto">
            <a:xfrm>
              <a:off x="177" y="1056"/>
              <a:ext cx="2559" cy="2383"/>
              <a:chOff x="613" y="1617"/>
              <a:chExt cx="1929" cy="1854"/>
            </a:xfrm>
          </p:grpSpPr>
          <p:sp>
            <p:nvSpPr>
              <p:cNvPr id="25623" name="Line 12"/>
              <p:cNvSpPr>
                <a:spLocks noChangeAspect="1" noChangeShapeType="1"/>
              </p:cNvSpPr>
              <p:nvPr/>
            </p:nvSpPr>
            <p:spPr bwMode="auto">
              <a:xfrm flipV="1">
                <a:off x="1019" y="1708"/>
                <a:ext cx="1426" cy="1460"/>
              </a:xfrm>
              <a:prstGeom prst="line">
                <a:avLst/>
              </a:prstGeom>
              <a:noFill/>
              <a:ln w="7938">
                <a:solidFill>
                  <a:srgbClr val="0000D4"/>
                </a:solidFill>
                <a:round/>
                <a:headEnd/>
                <a:tailEnd/>
              </a:ln>
            </p:spPr>
            <p:txBody>
              <a:bodyPr/>
              <a:lstStyle/>
              <a:p>
                <a:endParaRPr lang="en-US"/>
              </a:p>
            </p:txBody>
          </p:sp>
          <p:grpSp>
            <p:nvGrpSpPr>
              <p:cNvPr id="4" name="Group 13"/>
              <p:cNvGrpSpPr>
                <a:grpSpLocks noChangeAspect="1"/>
              </p:cNvGrpSpPr>
              <p:nvPr/>
            </p:nvGrpSpPr>
            <p:grpSpPr bwMode="auto">
              <a:xfrm>
                <a:off x="986" y="1655"/>
                <a:ext cx="28" cy="1562"/>
                <a:chOff x="946" y="1655"/>
                <a:chExt cx="28" cy="1562"/>
              </a:xfrm>
            </p:grpSpPr>
            <p:sp>
              <p:nvSpPr>
                <p:cNvPr id="25784" name="Line 14"/>
                <p:cNvSpPr>
                  <a:spLocks noChangeAspect="1" noChangeShapeType="1"/>
                </p:cNvSpPr>
                <p:nvPr/>
              </p:nvSpPr>
              <p:spPr bwMode="auto">
                <a:xfrm>
                  <a:off x="946" y="3177"/>
                  <a:ext cx="28" cy="1"/>
                </a:xfrm>
                <a:prstGeom prst="line">
                  <a:avLst/>
                </a:prstGeom>
                <a:noFill/>
                <a:ln w="7938">
                  <a:solidFill>
                    <a:srgbClr val="000000"/>
                  </a:solidFill>
                  <a:round/>
                  <a:headEnd/>
                  <a:tailEnd/>
                </a:ln>
              </p:spPr>
              <p:txBody>
                <a:bodyPr/>
                <a:lstStyle/>
                <a:p>
                  <a:endParaRPr lang="en-US"/>
                </a:p>
              </p:txBody>
            </p:sp>
            <p:sp>
              <p:nvSpPr>
                <p:cNvPr id="25785" name="Line 15"/>
                <p:cNvSpPr>
                  <a:spLocks noChangeAspect="1" noChangeShapeType="1"/>
                </p:cNvSpPr>
                <p:nvPr/>
              </p:nvSpPr>
              <p:spPr bwMode="auto">
                <a:xfrm>
                  <a:off x="946" y="2990"/>
                  <a:ext cx="28" cy="1"/>
                </a:xfrm>
                <a:prstGeom prst="line">
                  <a:avLst/>
                </a:prstGeom>
                <a:noFill/>
                <a:ln w="7938">
                  <a:solidFill>
                    <a:srgbClr val="000000"/>
                  </a:solidFill>
                  <a:round/>
                  <a:headEnd/>
                  <a:tailEnd/>
                </a:ln>
              </p:spPr>
              <p:txBody>
                <a:bodyPr/>
                <a:lstStyle/>
                <a:p>
                  <a:endParaRPr lang="en-US"/>
                </a:p>
              </p:txBody>
            </p:sp>
            <p:sp>
              <p:nvSpPr>
                <p:cNvPr id="25786" name="Line 16"/>
                <p:cNvSpPr>
                  <a:spLocks noChangeAspect="1" noChangeShapeType="1"/>
                </p:cNvSpPr>
                <p:nvPr/>
              </p:nvSpPr>
              <p:spPr bwMode="auto">
                <a:xfrm>
                  <a:off x="946" y="2798"/>
                  <a:ext cx="28" cy="1"/>
                </a:xfrm>
                <a:prstGeom prst="line">
                  <a:avLst/>
                </a:prstGeom>
                <a:noFill/>
                <a:ln w="7938">
                  <a:solidFill>
                    <a:srgbClr val="000000"/>
                  </a:solidFill>
                  <a:round/>
                  <a:headEnd/>
                  <a:tailEnd/>
                </a:ln>
              </p:spPr>
              <p:txBody>
                <a:bodyPr/>
                <a:lstStyle/>
                <a:p>
                  <a:endParaRPr lang="en-US"/>
                </a:p>
              </p:txBody>
            </p:sp>
            <p:sp>
              <p:nvSpPr>
                <p:cNvPr id="25787" name="Line 17"/>
                <p:cNvSpPr>
                  <a:spLocks noChangeAspect="1" noChangeShapeType="1"/>
                </p:cNvSpPr>
                <p:nvPr/>
              </p:nvSpPr>
              <p:spPr bwMode="auto">
                <a:xfrm>
                  <a:off x="946" y="2606"/>
                  <a:ext cx="28" cy="1"/>
                </a:xfrm>
                <a:prstGeom prst="line">
                  <a:avLst/>
                </a:prstGeom>
                <a:noFill/>
                <a:ln w="7938">
                  <a:solidFill>
                    <a:srgbClr val="000000"/>
                  </a:solidFill>
                  <a:round/>
                  <a:headEnd/>
                  <a:tailEnd/>
                </a:ln>
              </p:spPr>
              <p:txBody>
                <a:bodyPr/>
                <a:lstStyle/>
                <a:p>
                  <a:endParaRPr lang="en-US"/>
                </a:p>
              </p:txBody>
            </p:sp>
            <p:sp>
              <p:nvSpPr>
                <p:cNvPr id="25788" name="Line 18"/>
                <p:cNvSpPr>
                  <a:spLocks noChangeAspect="1" noChangeShapeType="1"/>
                </p:cNvSpPr>
                <p:nvPr/>
              </p:nvSpPr>
              <p:spPr bwMode="auto">
                <a:xfrm>
                  <a:off x="946" y="2419"/>
                  <a:ext cx="28" cy="1"/>
                </a:xfrm>
                <a:prstGeom prst="line">
                  <a:avLst/>
                </a:prstGeom>
                <a:noFill/>
                <a:ln w="7938">
                  <a:solidFill>
                    <a:srgbClr val="000000"/>
                  </a:solidFill>
                  <a:round/>
                  <a:headEnd/>
                  <a:tailEnd/>
                </a:ln>
              </p:spPr>
              <p:txBody>
                <a:bodyPr/>
                <a:lstStyle/>
                <a:p>
                  <a:endParaRPr lang="en-US"/>
                </a:p>
              </p:txBody>
            </p:sp>
            <p:sp>
              <p:nvSpPr>
                <p:cNvPr id="25789" name="Line 19"/>
                <p:cNvSpPr>
                  <a:spLocks noChangeAspect="1" noChangeShapeType="1"/>
                </p:cNvSpPr>
                <p:nvPr/>
              </p:nvSpPr>
              <p:spPr bwMode="auto">
                <a:xfrm>
                  <a:off x="946" y="2227"/>
                  <a:ext cx="28" cy="1"/>
                </a:xfrm>
                <a:prstGeom prst="line">
                  <a:avLst/>
                </a:prstGeom>
                <a:noFill/>
                <a:ln w="7938">
                  <a:solidFill>
                    <a:srgbClr val="000000"/>
                  </a:solidFill>
                  <a:round/>
                  <a:headEnd/>
                  <a:tailEnd/>
                </a:ln>
              </p:spPr>
              <p:txBody>
                <a:bodyPr/>
                <a:lstStyle/>
                <a:p>
                  <a:endParaRPr lang="en-US"/>
                </a:p>
              </p:txBody>
            </p:sp>
            <p:sp>
              <p:nvSpPr>
                <p:cNvPr id="25790" name="Line 20"/>
                <p:cNvSpPr>
                  <a:spLocks noChangeAspect="1" noChangeShapeType="1"/>
                </p:cNvSpPr>
                <p:nvPr/>
              </p:nvSpPr>
              <p:spPr bwMode="auto">
                <a:xfrm>
                  <a:off x="946" y="2035"/>
                  <a:ext cx="28" cy="1"/>
                </a:xfrm>
                <a:prstGeom prst="line">
                  <a:avLst/>
                </a:prstGeom>
                <a:noFill/>
                <a:ln w="7938">
                  <a:solidFill>
                    <a:srgbClr val="000000"/>
                  </a:solidFill>
                  <a:round/>
                  <a:headEnd/>
                  <a:tailEnd/>
                </a:ln>
              </p:spPr>
              <p:txBody>
                <a:bodyPr/>
                <a:lstStyle/>
                <a:p>
                  <a:endParaRPr lang="en-US"/>
                </a:p>
              </p:txBody>
            </p:sp>
            <p:sp>
              <p:nvSpPr>
                <p:cNvPr id="25791" name="Line 21"/>
                <p:cNvSpPr>
                  <a:spLocks noChangeAspect="1" noChangeShapeType="1"/>
                </p:cNvSpPr>
                <p:nvPr/>
              </p:nvSpPr>
              <p:spPr bwMode="auto">
                <a:xfrm>
                  <a:off x="946" y="1847"/>
                  <a:ext cx="28" cy="1"/>
                </a:xfrm>
                <a:prstGeom prst="line">
                  <a:avLst/>
                </a:prstGeom>
                <a:noFill/>
                <a:ln w="7938">
                  <a:solidFill>
                    <a:srgbClr val="000000"/>
                  </a:solidFill>
                  <a:round/>
                  <a:headEnd/>
                  <a:tailEnd/>
                </a:ln>
              </p:spPr>
              <p:txBody>
                <a:bodyPr/>
                <a:lstStyle/>
                <a:p>
                  <a:endParaRPr lang="en-US"/>
                </a:p>
              </p:txBody>
            </p:sp>
            <p:sp>
              <p:nvSpPr>
                <p:cNvPr id="25792" name="Line 22"/>
                <p:cNvSpPr>
                  <a:spLocks noChangeAspect="1" noChangeShapeType="1"/>
                </p:cNvSpPr>
                <p:nvPr/>
              </p:nvSpPr>
              <p:spPr bwMode="auto">
                <a:xfrm>
                  <a:off x="946" y="1655"/>
                  <a:ext cx="28" cy="1"/>
                </a:xfrm>
                <a:prstGeom prst="line">
                  <a:avLst/>
                </a:prstGeom>
                <a:noFill/>
                <a:ln w="7938">
                  <a:solidFill>
                    <a:srgbClr val="000000"/>
                  </a:solidFill>
                  <a:round/>
                  <a:headEnd/>
                  <a:tailEnd/>
                </a:ln>
              </p:spPr>
              <p:txBody>
                <a:bodyPr/>
                <a:lstStyle/>
                <a:p>
                  <a:endParaRPr lang="en-US"/>
                </a:p>
              </p:txBody>
            </p:sp>
            <p:sp>
              <p:nvSpPr>
                <p:cNvPr id="25793" name="Line 23"/>
                <p:cNvSpPr>
                  <a:spLocks noChangeAspect="1" noChangeShapeType="1"/>
                </p:cNvSpPr>
                <p:nvPr/>
              </p:nvSpPr>
              <p:spPr bwMode="auto">
                <a:xfrm>
                  <a:off x="946" y="3216"/>
                  <a:ext cx="14" cy="1"/>
                </a:xfrm>
                <a:prstGeom prst="line">
                  <a:avLst/>
                </a:prstGeom>
                <a:noFill/>
                <a:ln w="7938">
                  <a:solidFill>
                    <a:srgbClr val="000000"/>
                  </a:solidFill>
                  <a:round/>
                  <a:headEnd/>
                  <a:tailEnd/>
                </a:ln>
              </p:spPr>
              <p:txBody>
                <a:bodyPr/>
                <a:lstStyle/>
                <a:p>
                  <a:endParaRPr lang="en-US"/>
                </a:p>
              </p:txBody>
            </p:sp>
            <p:sp>
              <p:nvSpPr>
                <p:cNvPr id="25794" name="Line 24"/>
                <p:cNvSpPr>
                  <a:spLocks noChangeAspect="1" noChangeShapeType="1"/>
                </p:cNvSpPr>
                <p:nvPr/>
              </p:nvSpPr>
              <p:spPr bwMode="auto">
                <a:xfrm>
                  <a:off x="946" y="3139"/>
                  <a:ext cx="14" cy="1"/>
                </a:xfrm>
                <a:prstGeom prst="line">
                  <a:avLst/>
                </a:prstGeom>
                <a:noFill/>
                <a:ln w="7938">
                  <a:solidFill>
                    <a:srgbClr val="000000"/>
                  </a:solidFill>
                  <a:round/>
                  <a:headEnd/>
                  <a:tailEnd/>
                </a:ln>
              </p:spPr>
              <p:txBody>
                <a:bodyPr/>
                <a:lstStyle/>
                <a:p>
                  <a:endParaRPr lang="en-US"/>
                </a:p>
              </p:txBody>
            </p:sp>
            <p:sp>
              <p:nvSpPr>
                <p:cNvPr id="25795" name="Line 25"/>
                <p:cNvSpPr>
                  <a:spLocks noChangeAspect="1" noChangeShapeType="1"/>
                </p:cNvSpPr>
                <p:nvPr/>
              </p:nvSpPr>
              <p:spPr bwMode="auto">
                <a:xfrm>
                  <a:off x="946" y="3100"/>
                  <a:ext cx="14" cy="1"/>
                </a:xfrm>
                <a:prstGeom prst="line">
                  <a:avLst/>
                </a:prstGeom>
                <a:noFill/>
                <a:ln w="7938">
                  <a:solidFill>
                    <a:srgbClr val="000000"/>
                  </a:solidFill>
                  <a:round/>
                  <a:headEnd/>
                  <a:tailEnd/>
                </a:ln>
              </p:spPr>
              <p:txBody>
                <a:bodyPr/>
                <a:lstStyle/>
                <a:p>
                  <a:endParaRPr lang="en-US"/>
                </a:p>
              </p:txBody>
            </p:sp>
            <p:sp>
              <p:nvSpPr>
                <p:cNvPr id="25796" name="Line 26"/>
                <p:cNvSpPr>
                  <a:spLocks noChangeAspect="1" noChangeShapeType="1"/>
                </p:cNvSpPr>
                <p:nvPr/>
              </p:nvSpPr>
              <p:spPr bwMode="auto">
                <a:xfrm>
                  <a:off x="946" y="3062"/>
                  <a:ext cx="14" cy="1"/>
                </a:xfrm>
                <a:prstGeom prst="line">
                  <a:avLst/>
                </a:prstGeom>
                <a:noFill/>
                <a:ln w="7938">
                  <a:solidFill>
                    <a:srgbClr val="000000"/>
                  </a:solidFill>
                  <a:round/>
                  <a:headEnd/>
                  <a:tailEnd/>
                </a:ln>
              </p:spPr>
              <p:txBody>
                <a:bodyPr/>
                <a:lstStyle/>
                <a:p>
                  <a:endParaRPr lang="en-US"/>
                </a:p>
              </p:txBody>
            </p:sp>
            <p:sp>
              <p:nvSpPr>
                <p:cNvPr id="25797" name="Line 27"/>
                <p:cNvSpPr>
                  <a:spLocks noChangeAspect="1" noChangeShapeType="1"/>
                </p:cNvSpPr>
                <p:nvPr/>
              </p:nvSpPr>
              <p:spPr bwMode="auto">
                <a:xfrm>
                  <a:off x="946" y="3024"/>
                  <a:ext cx="14" cy="1"/>
                </a:xfrm>
                <a:prstGeom prst="line">
                  <a:avLst/>
                </a:prstGeom>
                <a:noFill/>
                <a:ln w="7938">
                  <a:solidFill>
                    <a:srgbClr val="000000"/>
                  </a:solidFill>
                  <a:round/>
                  <a:headEnd/>
                  <a:tailEnd/>
                </a:ln>
              </p:spPr>
              <p:txBody>
                <a:bodyPr/>
                <a:lstStyle/>
                <a:p>
                  <a:endParaRPr lang="en-US"/>
                </a:p>
              </p:txBody>
            </p:sp>
            <p:sp>
              <p:nvSpPr>
                <p:cNvPr id="25798" name="Line 28"/>
                <p:cNvSpPr>
                  <a:spLocks noChangeAspect="1" noChangeShapeType="1"/>
                </p:cNvSpPr>
                <p:nvPr/>
              </p:nvSpPr>
              <p:spPr bwMode="auto">
                <a:xfrm>
                  <a:off x="946" y="2952"/>
                  <a:ext cx="14" cy="1"/>
                </a:xfrm>
                <a:prstGeom prst="line">
                  <a:avLst/>
                </a:prstGeom>
                <a:noFill/>
                <a:ln w="7938">
                  <a:solidFill>
                    <a:srgbClr val="000000"/>
                  </a:solidFill>
                  <a:round/>
                  <a:headEnd/>
                  <a:tailEnd/>
                </a:ln>
              </p:spPr>
              <p:txBody>
                <a:bodyPr/>
                <a:lstStyle/>
                <a:p>
                  <a:endParaRPr lang="en-US"/>
                </a:p>
              </p:txBody>
            </p:sp>
            <p:sp>
              <p:nvSpPr>
                <p:cNvPr id="25799" name="Line 29"/>
                <p:cNvSpPr>
                  <a:spLocks noChangeAspect="1" noChangeShapeType="1"/>
                </p:cNvSpPr>
                <p:nvPr/>
              </p:nvSpPr>
              <p:spPr bwMode="auto">
                <a:xfrm>
                  <a:off x="946" y="2913"/>
                  <a:ext cx="14" cy="1"/>
                </a:xfrm>
                <a:prstGeom prst="line">
                  <a:avLst/>
                </a:prstGeom>
                <a:noFill/>
                <a:ln w="7938">
                  <a:solidFill>
                    <a:srgbClr val="000000"/>
                  </a:solidFill>
                  <a:round/>
                  <a:headEnd/>
                  <a:tailEnd/>
                </a:ln>
              </p:spPr>
              <p:txBody>
                <a:bodyPr/>
                <a:lstStyle/>
                <a:p>
                  <a:endParaRPr lang="en-US"/>
                </a:p>
              </p:txBody>
            </p:sp>
            <p:sp>
              <p:nvSpPr>
                <p:cNvPr id="25800" name="Line 30"/>
                <p:cNvSpPr>
                  <a:spLocks noChangeAspect="1" noChangeShapeType="1"/>
                </p:cNvSpPr>
                <p:nvPr/>
              </p:nvSpPr>
              <p:spPr bwMode="auto">
                <a:xfrm>
                  <a:off x="946" y="2875"/>
                  <a:ext cx="14" cy="1"/>
                </a:xfrm>
                <a:prstGeom prst="line">
                  <a:avLst/>
                </a:prstGeom>
                <a:noFill/>
                <a:ln w="7938">
                  <a:solidFill>
                    <a:srgbClr val="000000"/>
                  </a:solidFill>
                  <a:round/>
                  <a:headEnd/>
                  <a:tailEnd/>
                </a:ln>
              </p:spPr>
              <p:txBody>
                <a:bodyPr/>
                <a:lstStyle/>
                <a:p>
                  <a:endParaRPr lang="en-US"/>
                </a:p>
              </p:txBody>
            </p:sp>
            <p:sp>
              <p:nvSpPr>
                <p:cNvPr id="25801" name="Line 31"/>
                <p:cNvSpPr>
                  <a:spLocks noChangeAspect="1" noChangeShapeType="1"/>
                </p:cNvSpPr>
                <p:nvPr/>
              </p:nvSpPr>
              <p:spPr bwMode="auto">
                <a:xfrm>
                  <a:off x="946" y="2836"/>
                  <a:ext cx="14" cy="1"/>
                </a:xfrm>
                <a:prstGeom prst="line">
                  <a:avLst/>
                </a:prstGeom>
                <a:noFill/>
                <a:ln w="7938">
                  <a:solidFill>
                    <a:srgbClr val="000000"/>
                  </a:solidFill>
                  <a:round/>
                  <a:headEnd/>
                  <a:tailEnd/>
                </a:ln>
              </p:spPr>
              <p:txBody>
                <a:bodyPr/>
                <a:lstStyle/>
                <a:p>
                  <a:endParaRPr lang="en-US"/>
                </a:p>
              </p:txBody>
            </p:sp>
            <p:sp>
              <p:nvSpPr>
                <p:cNvPr id="25802" name="Line 32"/>
                <p:cNvSpPr>
                  <a:spLocks noChangeAspect="1" noChangeShapeType="1"/>
                </p:cNvSpPr>
                <p:nvPr/>
              </p:nvSpPr>
              <p:spPr bwMode="auto">
                <a:xfrm>
                  <a:off x="946" y="2760"/>
                  <a:ext cx="14" cy="1"/>
                </a:xfrm>
                <a:prstGeom prst="line">
                  <a:avLst/>
                </a:prstGeom>
                <a:noFill/>
                <a:ln w="7938">
                  <a:solidFill>
                    <a:srgbClr val="000000"/>
                  </a:solidFill>
                  <a:round/>
                  <a:headEnd/>
                  <a:tailEnd/>
                </a:ln>
              </p:spPr>
              <p:txBody>
                <a:bodyPr/>
                <a:lstStyle/>
                <a:p>
                  <a:endParaRPr lang="en-US"/>
                </a:p>
              </p:txBody>
            </p:sp>
            <p:sp>
              <p:nvSpPr>
                <p:cNvPr id="25803" name="Line 33"/>
                <p:cNvSpPr>
                  <a:spLocks noChangeAspect="1" noChangeShapeType="1"/>
                </p:cNvSpPr>
                <p:nvPr/>
              </p:nvSpPr>
              <p:spPr bwMode="auto">
                <a:xfrm>
                  <a:off x="946" y="2721"/>
                  <a:ext cx="14" cy="1"/>
                </a:xfrm>
                <a:prstGeom prst="line">
                  <a:avLst/>
                </a:prstGeom>
                <a:noFill/>
                <a:ln w="7938">
                  <a:solidFill>
                    <a:srgbClr val="000000"/>
                  </a:solidFill>
                  <a:round/>
                  <a:headEnd/>
                  <a:tailEnd/>
                </a:ln>
              </p:spPr>
              <p:txBody>
                <a:bodyPr/>
                <a:lstStyle/>
                <a:p>
                  <a:endParaRPr lang="en-US"/>
                </a:p>
              </p:txBody>
            </p:sp>
            <p:sp>
              <p:nvSpPr>
                <p:cNvPr id="25804" name="Line 34"/>
                <p:cNvSpPr>
                  <a:spLocks noChangeAspect="1" noChangeShapeType="1"/>
                </p:cNvSpPr>
                <p:nvPr/>
              </p:nvSpPr>
              <p:spPr bwMode="auto">
                <a:xfrm>
                  <a:off x="946" y="2683"/>
                  <a:ext cx="14" cy="1"/>
                </a:xfrm>
                <a:prstGeom prst="line">
                  <a:avLst/>
                </a:prstGeom>
                <a:noFill/>
                <a:ln w="7938">
                  <a:solidFill>
                    <a:srgbClr val="000000"/>
                  </a:solidFill>
                  <a:round/>
                  <a:headEnd/>
                  <a:tailEnd/>
                </a:ln>
              </p:spPr>
              <p:txBody>
                <a:bodyPr/>
                <a:lstStyle/>
                <a:p>
                  <a:endParaRPr lang="en-US"/>
                </a:p>
              </p:txBody>
            </p:sp>
            <p:sp>
              <p:nvSpPr>
                <p:cNvPr id="25805" name="Line 35"/>
                <p:cNvSpPr>
                  <a:spLocks noChangeAspect="1" noChangeShapeType="1"/>
                </p:cNvSpPr>
                <p:nvPr/>
              </p:nvSpPr>
              <p:spPr bwMode="auto">
                <a:xfrm>
                  <a:off x="946" y="2644"/>
                  <a:ext cx="14" cy="1"/>
                </a:xfrm>
                <a:prstGeom prst="line">
                  <a:avLst/>
                </a:prstGeom>
                <a:noFill/>
                <a:ln w="7938">
                  <a:solidFill>
                    <a:srgbClr val="000000"/>
                  </a:solidFill>
                  <a:round/>
                  <a:headEnd/>
                  <a:tailEnd/>
                </a:ln>
              </p:spPr>
              <p:txBody>
                <a:bodyPr/>
                <a:lstStyle/>
                <a:p>
                  <a:endParaRPr lang="en-US"/>
                </a:p>
              </p:txBody>
            </p:sp>
            <p:sp>
              <p:nvSpPr>
                <p:cNvPr id="25806" name="Line 36"/>
                <p:cNvSpPr>
                  <a:spLocks noChangeAspect="1" noChangeShapeType="1"/>
                </p:cNvSpPr>
                <p:nvPr/>
              </p:nvSpPr>
              <p:spPr bwMode="auto">
                <a:xfrm>
                  <a:off x="946" y="2568"/>
                  <a:ext cx="14" cy="1"/>
                </a:xfrm>
                <a:prstGeom prst="line">
                  <a:avLst/>
                </a:prstGeom>
                <a:noFill/>
                <a:ln w="7938">
                  <a:solidFill>
                    <a:srgbClr val="000000"/>
                  </a:solidFill>
                  <a:round/>
                  <a:headEnd/>
                  <a:tailEnd/>
                </a:ln>
              </p:spPr>
              <p:txBody>
                <a:bodyPr/>
                <a:lstStyle/>
                <a:p>
                  <a:endParaRPr lang="en-US"/>
                </a:p>
              </p:txBody>
            </p:sp>
            <p:sp>
              <p:nvSpPr>
                <p:cNvPr id="25807" name="Line 37"/>
                <p:cNvSpPr>
                  <a:spLocks noChangeAspect="1" noChangeShapeType="1"/>
                </p:cNvSpPr>
                <p:nvPr/>
              </p:nvSpPr>
              <p:spPr bwMode="auto">
                <a:xfrm>
                  <a:off x="946" y="2529"/>
                  <a:ext cx="14" cy="1"/>
                </a:xfrm>
                <a:prstGeom prst="line">
                  <a:avLst/>
                </a:prstGeom>
                <a:noFill/>
                <a:ln w="7938">
                  <a:solidFill>
                    <a:srgbClr val="000000"/>
                  </a:solidFill>
                  <a:round/>
                  <a:headEnd/>
                  <a:tailEnd/>
                </a:ln>
              </p:spPr>
              <p:txBody>
                <a:bodyPr/>
                <a:lstStyle/>
                <a:p>
                  <a:endParaRPr lang="en-US"/>
                </a:p>
              </p:txBody>
            </p:sp>
            <p:sp>
              <p:nvSpPr>
                <p:cNvPr id="25808" name="Line 38"/>
                <p:cNvSpPr>
                  <a:spLocks noChangeAspect="1" noChangeShapeType="1"/>
                </p:cNvSpPr>
                <p:nvPr/>
              </p:nvSpPr>
              <p:spPr bwMode="auto">
                <a:xfrm>
                  <a:off x="946" y="2491"/>
                  <a:ext cx="14" cy="1"/>
                </a:xfrm>
                <a:prstGeom prst="line">
                  <a:avLst/>
                </a:prstGeom>
                <a:noFill/>
                <a:ln w="7938">
                  <a:solidFill>
                    <a:srgbClr val="000000"/>
                  </a:solidFill>
                  <a:round/>
                  <a:headEnd/>
                  <a:tailEnd/>
                </a:ln>
              </p:spPr>
              <p:txBody>
                <a:bodyPr/>
                <a:lstStyle/>
                <a:p>
                  <a:endParaRPr lang="en-US"/>
                </a:p>
              </p:txBody>
            </p:sp>
            <p:sp>
              <p:nvSpPr>
                <p:cNvPr id="25809" name="Line 39"/>
                <p:cNvSpPr>
                  <a:spLocks noChangeAspect="1" noChangeShapeType="1"/>
                </p:cNvSpPr>
                <p:nvPr/>
              </p:nvSpPr>
              <p:spPr bwMode="auto">
                <a:xfrm>
                  <a:off x="946" y="2457"/>
                  <a:ext cx="14" cy="1"/>
                </a:xfrm>
                <a:prstGeom prst="line">
                  <a:avLst/>
                </a:prstGeom>
                <a:noFill/>
                <a:ln w="7938">
                  <a:solidFill>
                    <a:srgbClr val="000000"/>
                  </a:solidFill>
                  <a:round/>
                  <a:headEnd/>
                  <a:tailEnd/>
                </a:ln>
              </p:spPr>
              <p:txBody>
                <a:bodyPr/>
                <a:lstStyle/>
                <a:p>
                  <a:endParaRPr lang="en-US"/>
                </a:p>
              </p:txBody>
            </p:sp>
            <p:sp>
              <p:nvSpPr>
                <p:cNvPr id="25810" name="Line 40"/>
                <p:cNvSpPr>
                  <a:spLocks noChangeAspect="1" noChangeShapeType="1"/>
                </p:cNvSpPr>
                <p:nvPr/>
              </p:nvSpPr>
              <p:spPr bwMode="auto">
                <a:xfrm>
                  <a:off x="946" y="2380"/>
                  <a:ext cx="14" cy="1"/>
                </a:xfrm>
                <a:prstGeom prst="line">
                  <a:avLst/>
                </a:prstGeom>
                <a:noFill/>
                <a:ln w="7938">
                  <a:solidFill>
                    <a:srgbClr val="000000"/>
                  </a:solidFill>
                  <a:round/>
                  <a:headEnd/>
                  <a:tailEnd/>
                </a:ln>
              </p:spPr>
              <p:txBody>
                <a:bodyPr/>
                <a:lstStyle/>
                <a:p>
                  <a:endParaRPr lang="en-US"/>
                </a:p>
              </p:txBody>
            </p:sp>
            <p:sp>
              <p:nvSpPr>
                <p:cNvPr id="25811" name="Line 41"/>
                <p:cNvSpPr>
                  <a:spLocks noChangeAspect="1" noChangeShapeType="1"/>
                </p:cNvSpPr>
                <p:nvPr/>
              </p:nvSpPr>
              <p:spPr bwMode="auto">
                <a:xfrm>
                  <a:off x="946" y="2342"/>
                  <a:ext cx="14" cy="1"/>
                </a:xfrm>
                <a:prstGeom prst="line">
                  <a:avLst/>
                </a:prstGeom>
                <a:noFill/>
                <a:ln w="7938">
                  <a:solidFill>
                    <a:srgbClr val="000000"/>
                  </a:solidFill>
                  <a:round/>
                  <a:headEnd/>
                  <a:tailEnd/>
                </a:ln>
              </p:spPr>
              <p:txBody>
                <a:bodyPr/>
                <a:lstStyle/>
                <a:p>
                  <a:endParaRPr lang="en-US"/>
                </a:p>
              </p:txBody>
            </p:sp>
            <p:sp>
              <p:nvSpPr>
                <p:cNvPr id="25812" name="Line 42"/>
                <p:cNvSpPr>
                  <a:spLocks noChangeAspect="1" noChangeShapeType="1"/>
                </p:cNvSpPr>
                <p:nvPr/>
              </p:nvSpPr>
              <p:spPr bwMode="auto">
                <a:xfrm>
                  <a:off x="946" y="2303"/>
                  <a:ext cx="14" cy="1"/>
                </a:xfrm>
                <a:prstGeom prst="line">
                  <a:avLst/>
                </a:prstGeom>
                <a:noFill/>
                <a:ln w="7938">
                  <a:solidFill>
                    <a:srgbClr val="000000"/>
                  </a:solidFill>
                  <a:round/>
                  <a:headEnd/>
                  <a:tailEnd/>
                </a:ln>
              </p:spPr>
              <p:txBody>
                <a:bodyPr/>
                <a:lstStyle/>
                <a:p>
                  <a:endParaRPr lang="en-US"/>
                </a:p>
              </p:txBody>
            </p:sp>
            <p:sp>
              <p:nvSpPr>
                <p:cNvPr id="25813" name="Line 43"/>
                <p:cNvSpPr>
                  <a:spLocks noChangeAspect="1" noChangeShapeType="1"/>
                </p:cNvSpPr>
                <p:nvPr/>
              </p:nvSpPr>
              <p:spPr bwMode="auto">
                <a:xfrm>
                  <a:off x="946" y="2265"/>
                  <a:ext cx="14" cy="1"/>
                </a:xfrm>
                <a:prstGeom prst="line">
                  <a:avLst/>
                </a:prstGeom>
                <a:noFill/>
                <a:ln w="7938">
                  <a:solidFill>
                    <a:srgbClr val="000000"/>
                  </a:solidFill>
                  <a:round/>
                  <a:headEnd/>
                  <a:tailEnd/>
                </a:ln>
              </p:spPr>
              <p:txBody>
                <a:bodyPr/>
                <a:lstStyle/>
                <a:p>
                  <a:endParaRPr lang="en-US"/>
                </a:p>
              </p:txBody>
            </p:sp>
            <p:sp>
              <p:nvSpPr>
                <p:cNvPr id="25814" name="Line 44"/>
                <p:cNvSpPr>
                  <a:spLocks noChangeAspect="1" noChangeShapeType="1"/>
                </p:cNvSpPr>
                <p:nvPr/>
              </p:nvSpPr>
              <p:spPr bwMode="auto">
                <a:xfrm>
                  <a:off x="946" y="2188"/>
                  <a:ext cx="14" cy="1"/>
                </a:xfrm>
                <a:prstGeom prst="line">
                  <a:avLst/>
                </a:prstGeom>
                <a:noFill/>
                <a:ln w="7938">
                  <a:solidFill>
                    <a:srgbClr val="000000"/>
                  </a:solidFill>
                  <a:round/>
                  <a:headEnd/>
                  <a:tailEnd/>
                </a:ln>
              </p:spPr>
              <p:txBody>
                <a:bodyPr/>
                <a:lstStyle/>
                <a:p>
                  <a:endParaRPr lang="en-US"/>
                </a:p>
              </p:txBody>
            </p:sp>
            <p:sp>
              <p:nvSpPr>
                <p:cNvPr id="25815" name="Line 45"/>
                <p:cNvSpPr>
                  <a:spLocks noChangeAspect="1" noChangeShapeType="1"/>
                </p:cNvSpPr>
                <p:nvPr/>
              </p:nvSpPr>
              <p:spPr bwMode="auto">
                <a:xfrm>
                  <a:off x="946" y="2150"/>
                  <a:ext cx="14" cy="1"/>
                </a:xfrm>
                <a:prstGeom prst="line">
                  <a:avLst/>
                </a:prstGeom>
                <a:noFill/>
                <a:ln w="7938">
                  <a:solidFill>
                    <a:srgbClr val="000000"/>
                  </a:solidFill>
                  <a:round/>
                  <a:headEnd/>
                  <a:tailEnd/>
                </a:ln>
              </p:spPr>
              <p:txBody>
                <a:bodyPr/>
                <a:lstStyle/>
                <a:p>
                  <a:endParaRPr lang="en-US"/>
                </a:p>
              </p:txBody>
            </p:sp>
            <p:sp>
              <p:nvSpPr>
                <p:cNvPr id="25816" name="Line 46"/>
                <p:cNvSpPr>
                  <a:spLocks noChangeAspect="1" noChangeShapeType="1"/>
                </p:cNvSpPr>
                <p:nvPr/>
              </p:nvSpPr>
              <p:spPr bwMode="auto">
                <a:xfrm>
                  <a:off x="946" y="2111"/>
                  <a:ext cx="14" cy="1"/>
                </a:xfrm>
                <a:prstGeom prst="line">
                  <a:avLst/>
                </a:prstGeom>
                <a:noFill/>
                <a:ln w="7938">
                  <a:solidFill>
                    <a:srgbClr val="000000"/>
                  </a:solidFill>
                  <a:round/>
                  <a:headEnd/>
                  <a:tailEnd/>
                </a:ln>
              </p:spPr>
              <p:txBody>
                <a:bodyPr/>
                <a:lstStyle/>
                <a:p>
                  <a:endParaRPr lang="en-US"/>
                </a:p>
              </p:txBody>
            </p:sp>
            <p:sp>
              <p:nvSpPr>
                <p:cNvPr id="25817" name="Line 47"/>
                <p:cNvSpPr>
                  <a:spLocks noChangeAspect="1" noChangeShapeType="1"/>
                </p:cNvSpPr>
                <p:nvPr/>
              </p:nvSpPr>
              <p:spPr bwMode="auto">
                <a:xfrm>
                  <a:off x="946" y="2073"/>
                  <a:ext cx="14" cy="1"/>
                </a:xfrm>
                <a:prstGeom prst="line">
                  <a:avLst/>
                </a:prstGeom>
                <a:noFill/>
                <a:ln w="7938">
                  <a:solidFill>
                    <a:srgbClr val="000000"/>
                  </a:solidFill>
                  <a:round/>
                  <a:headEnd/>
                  <a:tailEnd/>
                </a:ln>
              </p:spPr>
              <p:txBody>
                <a:bodyPr/>
                <a:lstStyle/>
                <a:p>
                  <a:endParaRPr lang="en-US"/>
                </a:p>
              </p:txBody>
            </p:sp>
            <p:sp>
              <p:nvSpPr>
                <p:cNvPr id="25818" name="Line 48"/>
                <p:cNvSpPr>
                  <a:spLocks noChangeAspect="1" noChangeShapeType="1"/>
                </p:cNvSpPr>
                <p:nvPr/>
              </p:nvSpPr>
              <p:spPr bwMode="auto">
                <a:xfrm>
                  <a:off x="946" y="1996"/>
                  <a:ext cx="14" cy="1"/>
                </a:xfrm>
                <a:prstGeom prst="line">
                  <a:avLst/>
                </a:prstGeom>
                <a:noFill/>
                <a:ln w="7938">
                  <a:solidFill>
                    <a:srgbClr val="000000"/>
                  </a:solidFill>
                  <a:round/>
                  <a:headEnd/>
                  <a:tailEnd/>
                </a:ln>
              </p:spPr>
              <p:txBody>
                <a:bodyPr/>
                <a:lstStyle/>
                <a:p>
                  <a:endParaRPr lang="en-US"/>
                </a:p>
              </p:txBody>
            </p:sp>
            <p:sp>
              <p:nvSpPr>
                <p:cNvPr id="25819" name="Line 49"/>
                <p:cNvSpPr>
                  <a:spLocks noChangeAspect="1" noChangeShapeType="1"/>
                </p:cNvSpPr>
                <p:nvPr/>
              </p:nvSpPr>
              <p:spPr bwMode="auto">
                <a:xfrm>
                  <a:off x="946" y="1958"/>
                  <a:ext cx="14" cy="1"/>
                </a:xfrm>
                <a:prstGeom prst="line">
                  <a:avLst/>
                </a:prstGeom>
                <a:noFill/>
                <a:ln w="7938">
                  <a:solidFill>
                    <a:srgbClr val="000000"/>
                  </a:solidFill>
                  <a:round/>
                  <a:headEnd/>
                  <a:tailEnd/>
                </a:ln>
              </p:spPr>
              <p:txBody>
                <a:bodyPr/>
                <a:lstStyle/>
                <a:p>
                  <a:endParaRPr lang="en-US"/>
                </a:p>
              </p:txBody>
            </p:sp>
            <p:sp>
              <p:nvSpPr>
                <p:cNvPr id="25820" name="Line 50"/>
                <p:cNvSpPr>
                  <a:spLocks noChangeAspect="1" noChangeShapeType="1"/>
                </p:cNvSpPr>
                <p:nvPr/>
              </p:nvSpPr>
              <p:spPr bwMode="auto">
                <a:xfrm>
                  <a:off x="946" y="1924"/>
                  <a:ext cx="14" cy="1"/>
                </a:xfrm>
                <a:prstGeom prst="line">
                  <a:avLst/>
                </a:prstGeom>
                <a:noFill/>
                <a:ln w="7938">
                  <a:solidFill>
                    <a:srgbClr val="000000"/>
                  </a:solidFill>
                  <a:round/>
                  <a:headEnd/>
                  <a:tailEnd/>
                </a:ln>
              </p:spPr>
              <p:txBody>
                <a:bodyPr/>
                <a:lstStyle/>
                <a:p>
                  <a:endParaRPr lang="en-US"/>
                </a:p>
              </p:txBody>
            </p:sp>
            <p:sp>
              <p:nvSpPr>
                <p:cNvPr id="25821" name="Line 51"/>
                <p:cNvSpPr>
                  <a:spLocks noChangeAspect="1" noChangeShapeType="1"/>
                </p:cNvSpPr>
                <p:nvPr/>
              </p:nvSpPr>
              <p:spPr bwMode="auto">
                <a:xfrm>
                  <a:off x="946" y="1886"/>
                  <a:ext cx="14" cy="1"/>
                </a:xfrm>
                <a:prstGeom prst="line">
                  <a:avLst/>
                </a:prstGeom>
                <a:noFill/>
                <a:ln w="7938">
                  <a:solidFill>
                    <a:srgbClr val="000000"/>
                  </a:solidFill>
                  <a:round/>
                  <a:headEnd/>
                  <a:tailEnd/>
                </a:ln>
              </p:spPr>
              <p:txBody>
                <a:bodyPr/>
                <a:lstStyle/>
                <a:p>
                  <a:endParaRPr lang="en-US"/>
                </a:p>
              </p:txBody>
            </p:sp>
            <p:sp>
              <p:nvSpPr>
                <p:cNvPr id="25822" name="Line 52"/>
                <p:cNvSpPr>
                  <a:spLocks noChangeAspect="1" noChangeShapeType="1"/>
                </p:cNvSpPr>
                <p:nvPr/>
              </p:nvSpPr>
              <p:spPr bwMode="auto">
                <a:xfrm>
                  <a:off x="946" y="1809"/>
                  <a:ext cx="14" cy="1"/>
                </a:xfrm>
                <a:prstGeom prst="line">
                  <a:avLst/>
                </a:prstGeom>
                <a:noFill/>
                <a:ln w="7938">
                  <a:solidFill>
                    <a:srgbClr val="000000"/>
                  </a:solidFill>
                  <a:round/>
                  <a:headEnd/>
                  <a:tailEnd/>
                </a:ln>
              </p:spPr>
              <p:txBody>
                <a:bodyPr/>
                <a:lstStyle/>
                <a:p>
                  <a:endParaRPr lang="en-US"/>
                </a:p>
              </p:txBody>
            </p:sp>
            <p:sp>
              <p:nvSpPr>
                <p:cNvPr id="25823" name="Line 53"/>
                <p:cNvSpPr>
                  <a:spLocks noChangeAspect="1" noChangeShapeType="1"/>
                </p:cNvSpPr>
                <p:nvPr/>
              </p:nvSpPr>
              <p:spPr bwMode="auto">
                <a:xfrm>
                  <a:off x="946" y="1771"/>
                  <a:ext cx="14" cy="1"/>
                </a:xfrm>
                <a:prstGeom prst="line">
                  <a:avLst/>
                </a:prstGeom>
                <a:noFill/>
                <a:ln w="7938">
                  <a:solidFill>
                    <a:srgbClr val="000000"/>
                  </a:solidFill>
                  <a:round/>
                  <a:headEnd/>
                  <a:tailEnd/>
                </a:ln>
              </p:spPr>
              <p:txBody>
                <a:bodyPr/>
                <a:lstStyle/>
                <a:p>
                  <a:endParaRPr lang="en-US"/>
                </a:p>
              </p:txBody>
            </p:sp>
            <p:sp>
              <p:nvSpPr>
                <p:cNvPr id="25824" name="Line 54"/>
                <p:cNvSpPr>
                  <a:spLocks noChangeAspect="1" noChangeShapeType="1"/>
                </p:cNvSpPr>
                <p:nvPr/>
              </p:nvSpPr>
              <p:spPr bwMode="auto">
                <a:xfrm>
                  <a:off x="946" y="1732"/>
                  <a:ext cx="14" cy="1"/>
                </a:xfrm>
                <a:prstGeom prst="line">
                  <a:avLst/>
                </a:prstGeom>
                <a:noFill/>
                <a:ln w="7938">
                  <a:solidFill>
                    <a:srgbClr val="000000"/>
                  </a:solidFill>
                  <a:round/>
                  <a:headEnd/>
                  <a:tailEnd/>
                </a:ln>
              </p:spPr>
              <p:txBody>
                <a:bodyPr/>
                <a:lstStyle/>
                <a:p>
                  <a:endParaRPr lang="en-US"/>
                </a:p>
              </p:txBody>
            </p:sp>
            <p:sp>
              <p:nvSpPr>
                <p:cNvPr id="25825" name="Line 55"/>
                <p:cNvSpPr>
                  <a:spLocks noChangeAspect="1" noChangeShapeType="1"/>
                </p:cNvSpPr>
                <p:nvPr/>
              </p:nvSpPr>
              <p:spPr bwMode="auto">
                <a:xfrm>
                  <a:off x="946" y="1694"/>
                  <a:ext cx="14" cy="1"/>
                </a:xfrm>
                <a:prstGeom prst="line">
                  <a:avLst/>
                </a:prstGeom>
                <a:noFill/>
                <a:ln w="7938">
                  <a:solidFill>
                    <a:srgbClr val="000000"/>
                  </a:solidFill>
                  <a:round/>
                  <a:headEnd/>
                  <a:tailEnd/>
                </a:ln>
              </p:spPr>
              <p:txBody>
                <a:bodyPr/>
                <a:lstStyle/>
                <a:p>
                  <a:endParaRPr lang="en-US"/>
                </a:p>
              </p:txBody>
            </p:sp>
          </p:grpSp>
          <p:grpSp>
            <p:nvGrpSpPr>
              <p:cNvPr id="5" name="Group 56"/>
              <p:cNvGrpSpPr>
                <a:grpSpLocks noChangeAspect="1"/>
              </p:cNvGrpSpPr>
              <p:nvPr/>
            </p:nvGrpSpPr>
            <p:grpSpPr bwMode="auto">
              <a:xfrm>
                <a:off x="2512" y="1655"/>
                <a:ext cx="29" cy="1562"/>
                <a:chOff x="2472" y="1655"/>
                <a:chExt cx="29" cy="1562"/>
              </a:xfrm>
            </p:grpSpPr>
            <p:sp>
              <p:nvSpPr>
                <p:cNvPr id="25742" name="Line 57"/>
                <p:cNvSpPr>
                  <a:spLocks noChangeAspect="1" noChangeShapeType="1"/>
                </p:cNvSpPr>
                <p:nvPr/>
              </p:nvSpPr>
              <p:spPr bwMode="auto">
                <a:xfrm flipH="1">
                  <a:off x="2472" y="3177"/>
                  <a:ext cx="29" cy="1"/>
                </a:xfrm>
                <a:prstGeom prst="line">
                  <a:avLst/>
                </a:prstGeom>
                <a:noFill/>
                <a:ln w="7938">
                  <a:solidFill>
                    <a:srgbClr val="000000"/>
                  </a:solidFill>
                  <a:round/>
                  <a:headEnd/>
                  <a:tailEnd/>
                </a:ln>
              </p:spPr>
              <p:txBody>
                <a:bodyPr/>
                <a:lstStyle/>
                <a:p>
                  <a:endParaRPr lang="en-US"/>
                </a:p>
              </p:txBody>
            </p:sp>
            <p:sp>
              <p:nvSpPr>
                <p:cNvPr id="25743" name="Line 58"/>
                <p:cNvSpPr>
                  <a:spLocks noChangeAspect="1" noChangeShapeType="1"/>
                </p:cNvSpPr>
                <p:nvPr/>
              </p:nvSpPr>
              <p:spPr bwMode="auto">
                <a:xfrm flipH="1">
                  <a:off x="2472" y="2990"/>
                  <a:ext cx="29" cy="1"/>
                </a:xfrm>
                <a:prstGeom prst="line">
                  <a:avLst/>
                </a:prstGeom>
                <a:noFill/>
                <a:ln w="7938">
                  <a:solidFill>
                    <a:srgbClr val="000000"/>
                  </a:solidFill>
                  <a:round/>
                  <a:headEnd/>
                  <a:tailEnd/>
                </a:ln>
              </p:spPr>
              <p:txBody>
                <a:bodyPr/>
                <a:lstStyle/>
                <a:p>
                  <a:endParaRPr lang="en-US"/>
                </a:p>
              </p:txBody>
            </p:sp>
            <p:sp>
              <p:nvSpPr>
                <p:cNvPr id="25744" name="Line 59"/>
                <p:cNvSpPr>
                  <a:spLocks noChangeAspect="1" noChangeShapeType="1"/>
                </p:cNvSpPr>
                <p:nvPr/>
              </p:nvSpPr>
              <p:spPr bwMode="auto">
                <a:xfrm flipH="1">
                  <a:off x="2472" y="2798"/>
                  <a:ext cx="29" cy="1"/>
                </a:xfrm>
                <a:prstGeom prst="line">
                  <a:avLst/>
                </a:prstGeom>
                <a:noFill/>
                <a:ln w="7938">
                  <a:solidFill>
                    <a:srgbClr val="000000"/>
                  </a:solidFill>
                  <a:round/>
                  <a:headEnd/>
                  <a:tailEnd/>
                </a:ln>
              </p:spPr>
              <p:txBody>
                <a:bodyPr/>
                <a:lstStyle/>
                <a:p>
                  <a:endParaRPr lang="en-US"/>
                </a:p>
              </p:txBody>
            </p:sp>
            <p:sp>
              <p:nvSpPr>
                <p:cNvPr id="25745" name="Line 60"/>
                <p:cNvSpPr>
                  <a:spLocks noChangeAspect="1" noChangeShapeType="1"/>
                </p:cNvSpPr>
                <p:nvPr/>
              </p:nvSpPr>
              <p:spPr bwMode="auto">
                <a:xfrm flipH="1">
                  <a:off x="2472" y="2606"/>
                  <a:ext cx="29" cy="1"/>
                </a:xfrm>
                <a:prstGeom prst="line">
                  <a:avLst/>
                </a:prstGeom>
                <a:noFill/>
                <a:ln w="7938">
                  <a:solidFill>
                    <a:srgbClr val="000000"/>
                  </a:solidFill>
                  <a:round/>
                  <a:headEnd/>
                  <a:tailEnd/>
                </a:ln>
              </p:spPr>
              <p:txBody>
                <a:bodyPr/>
                <a:lstStyle/>
                <a:p>
                  <a:endParaRPr lang="en-US"/>
                </a:p>
              </p:txBody>
            </p:sp>
            <p:sp>
              <p:nvSpPr>
                <p:cNvPr id="25746" name="Line 61"/>
                <p:cNvSpPr>
                  <a:spLocks noChangeAspect="1" noChangeShapeType="1"/>
                </p:cNvSpPr>
                <p:nvPr/>
              </p:nvSpPr>
              <p:spPr bwMode="auto">
                <a:xfrm flipH="1">
                  <a:off x="2472" y="2419"/>
                  <a:ext cx="29" cy="1"/>
                </a:xfrm>
                <a:prstGeom prst="line">
                  <a:avLst/>
                </a:prstGeom>
                <a:noFill/>
                <a:ln w="7938">
                  <a:solidFill>
                    <a:srgbClr val="000000"/>
                  </a:solidFill>
                  <a:round/>
                  <a:headEnd/>
                  <a:tailEnd/>
                </a:ln>
              </p:spPr>
              <p:txBody>
                <a:bodyPr/>
                <a:lstStyle/>
                <a:p>
                  <a:endParaRPr lang="en-US"/>
                </a:p>
              </p:txBody>
            </p:sp>
            <p:sp>
              <p:nvSpPr>
                <p:cNvPr id="25747" name="Line 62"/>
                <p:cNvSpPr>
                  <a:spLocks noChangeAspect="1" noChangeShapeType="1"/>
                </p:cNvSpPr>
                <p:nvPr/>
              </p:nvSpPr>
              <p:spPr bwMode="auto">
                <a:xfrm flipH="1">
                  <a:off x="2472" y="2227"/>
                  <a:ext cx="29" cy="1"/>
                </a:xfrm>
                <a:prstGeom prst="line">
                  <a:avLst/>
                </a:prstGeom>
                <a:noFill/>
                <a:ln w="7938">
                  <a:solidFill>
                    <a:srgbClr val="000000"/>
                  </a:solidFill>
                  <a:round/>
                  <a:headEnd/>
                  <a:tailEnd/>
                </a:ln>
              </p:spPr>
              <p:txBody>
                <a:bodyPr/>
                <a:lstStyle/>
                <a:p>
                  <a:endParaRPr lang="en-US"/>
                </a:p>
              </p:txBody>
            </p:sp>
            <p:sp>
              <p:nvSpPr>
                <p:cNvPr id="25748" name="Line 63"/>
                <p:cNvSpPr>
                  <a:spLocks noChangeAspect="1" noChangeShapeType="1"/>
                </p:cNvSpPr>
                <p:nvPr/>
              </p:nvSpPr>
              <p:spPr bwMode="auto">
                <a:xfrm flipH="1">
                  <a:off x="2472" y="2035"/>
                  <a:ext cx="29" cy="1"/>
                </a:xfrm>
                <a:prstGeom prst="line">
                  <a:avLst/>
                </a:prstGeom>
                <a:noFill/>
                <a:ln w="7938">
                  <a:solidFill>
                    <a:srgbClr val="000000"/>
                  </a:solidFill>
                  <a:round/>
                  <a:headEnd/>
                  <a:tailEnd/>
                </a:ln>
              </p:spPr>
              <p:txBody>
                <a:bodyPr/>
                <a:lstStyle/>
                <a:p>
                  <a:endParaRPr lang="en-US"/>
                </a:p>
              </p:txBody>
            </p:sp>
            <p:sp>
              <p:nvSpPr>
                <p:cNvPr id="25749" name="Line 64"/>
                <p:cNvSpPr>
                  <a:spLocks noChangeAspect="1" noChangeShapeType="1"/>
                </p:cNvSpPr>
                <p:nvPr/>
              </p:nvSpPr>
              <p:spPr bwMode="auto">
                <a:xfrm flipH="1">
                  <a:off x="2472" y="1847"/>
                  <a:ext cx="29" cy="1"/>
                </a:xfrm>
                <a:prstGeom prst="line">
                  <a:avLst/>
                </a:prstGeom>
                <a:noFill/>
                <a:ln w="7938">
                  <a:solidFill>
                    <a:srgbClr val="000000"/>
                  </a:solidFill>
                  <a:round/>
                  <a:headEnd/>
                  <a:tailEnd/>
                </a:ln>
              </p:spPr>
              <p:txBody>
                <a:bodyPr/>
                <a:lstStyle/>
                <a:p>
                  <a:endParaRPr lang="en-US"/>
                </a:p>
              </p:txBody>
            </p:sp>
            <p:sp>
              <p:nvSpPr>
                <p:cNvPr id="25750" name="Line 65"/>
                <p:cNvSpPr>
                  <a:spLocks noChangeAspect="1" noChangeShapeType="1"/>
                </p:cNvSpPr>
                <p:nvPr/>
              </p:nvSpPr>
              <p:spPr bwMode="auto">
                <a:xfrm flipH="1">
                  <a:off x="2472" y="1655"/>
                  <a:ext cx="29" cy="1"/>
                </a:xfrm>
                <a:prstGeom prst="line">
                  <a:avLst/>
                </a:prstGeom>
                <a:noFill/>
                <a:ln w="7938">
                  <a:solidFill>
                    <a:srgbClr val="000000"/>
                  </a:solidFill>
                  <a:round/>
                  <a:headEnd/>
                  <a:tailEnd/>
                </a:ln>
              </p:spPr>
              <p:txBody>
                <a:bodyPr/>
                <a:lstStyle/>
                <a:p>
                  <a:endParaRPr lang="en-US"/>
                </a:p>
              </p:txBody>
            </p:sp>
            <p:sp>
              <p:nvSpPr>
                <p:cNvPr id="25751" name="Line 66"/>
                <p:cNvSpPr>
                  <a:spLocks noChangeAspect="1" noChangeShapeType="1"/>
                </p:cNvSpPr>
                <p:nvPr/>
              </p:nvSpPr>
              <p:spPr bwMode="auto">
                <a:xfrm flipH="1">
                  <a:off x="2486" y="3216"/>
                  <a:ext cx="15" cy="1"/>
                </a:xfrm>
                <a:prstGeom prst="line">
                  <a:avLst/>
                </a:prstGeom>
                <a:noFill/>
                <a:ln w="7938">
                  <a:solidFill>
                    <a:srgbClr val="000000"/>
                  </a:solidFill>
                  <a:round/>
                  <a:headEnd/>
                  <a:tailEnd/>
                </a:ln>
              </p:spPr>
              <p:txBody>
                <a:bodyPr/>
                <a:lstStyle/>
                <a:p>
                  <a:endParaRPr lang="en-US"/>
                </a:p>
              </p:txBody>
            </p:sp>
            <p:sp>
              <p:nvSpPr>
                <p:cNvPr id="25752" name="Line 67"/>
                <p:cNvSpPr>
                  <a:spLocks noChangeAspect="1" noChangeShapeType="1"/>
                </p:cNvSpPr>
                <p:nvPr/>
              </p:nvSpPr>
              <p:spPr bwMode="auto">
                <a:xfrm flipH="1">
                  <a:off x="2486" y="3139"/>
                  <a:ext cx="15" cy="1"/>
                </a:xfrm>
                <a:prstGeom prst="line">
                  <a:avLst/>
                </a:prstGeom>
                <a:noFill/>
                <a:ln w="7938">
                  <a:solidFill>
                    <a:srgbClr val="000000"/>
                  </a:solidFill>
                  <a:round/>
                  <a:headEnd/>
                  <a:tailEnd/>
                </a:ln>
              </p:spPr>
              <p:txBody>
                <a:bodyPr/>
                <a:lstStyle/>
                <a:p>
                  <a:endParaRPr lang="en-US"/>
                </a:p>
              </p:txBody>
            </p:sp>
            <p:sp>
              <p:nvSpPr>
                <p:cNvPr id="25753" name="Line 68"/>
                <p:cNvSpPr>
                  <a:spLocks noChangeAspect="1" noChangeShapeType="1"/>
                </p:cNvSpPr>
                <p:nvPr/>
              </p:nvSpPr>
              <p:spPr bwMode="auto">
                <a:xfrm flipH="1">
                  <a:off x="2486" y="3100"/>
                  <a:ext cx="15" cy="1"/>
                </a:xfrm>
                <a:prstGeom prst="line">
                  <a:avLst/>
                </a:prstGeom>
                <a:noFill/>
                <a:ln w="7938">
                  <a:solidFill>
                    <a:srgbClr val="000000"/>
                  </a:solidFill>
                  <a:round/>
                  <a:headEnd/>
                  <a:tailEnd/>
                </a:ln>
              </p:spPr>
              <p:txBody>
                <a:bodyPr/>
                <a:lstStyle/>
                <a:p>
                  <a:endParaRPr lang="en-US"/>
                </a:p>
              </p:txBody>
            </p:sp>
            <p:sp>
              <p:nvSpPr>
                <p:cNvPr id="25754" name="Line 69"/>
                <p:cNvSpPr>
                  <a:spLocks noChangeAspect="1" noChangeShapeType="1"/>
                </p:cNvSpPr>
                <p:nvPr/>
              </p:nvSpPr>
              <p:spPr bwMode="auto">
                <a:xfrm flipH="1">
                  <a:off x="2486" y="3062"/>
                  <a:ext cx="15" cy="1"/>
                </a:xfrm>
                <a:prstGeom prst="line">
                  <a:avLst/>
                </a:prstGeom>
                <a:noFill/>
                <a:ln w="7938">
                  <a:solidFill>
                    <a:srgbClr val="000000"/>
                  </a:solidFill>
                  <a:round/>
                  <a:headEnd/>
                  <a:tailEnd/>
                </a:ln>
              </p:spPr>
              <p:txBody>
                <a:bodyPr/>
                <a:lstStyle/>
                <a:p>
                  <a:endParaRPr lang="en-US"/>
                </a:p>
              </p:txBody>
            </p:sp>
            <p:sp>
              <p:nvSpPr>
                <p:cNvPr id="25755" name="Line 70"/>
                <p:cNvSpPr>
                  <a:spLocks noChangeAspect="1" noChangeShapeType="1"/>
                </p:cNvSpPr>
                <p:nvPr/>
              </p:nvSpPr>
              <p:spPr bwMode="auto">
                <a:xfrm flipH="1">
                  <a:off x="2486" y="3024"/>
                  <a:ext cx="15" cy="1"/>
                </a:xfrm>
                <a:prstGeom prst="line">
                  <a:avLst/>
                </a:prstGeom>
                <a:noFill/>
                <a:ln w="7938">
                  <a:solidFill>
                    <a:srgbClr val="000000"/>
                  </a:solidFill>
                  <a:round/>
                  <a:headEnd/>
                  <a:tailEnd/>
                </a:ln>
              </p:spPr>
              <p:txBody>
                <a:bodyPr/>
                <a:lstStyle/>
                <a:p>
                  <a:endParaRPr lang="en-US"/>
                </a:p>
              </p:txBody>
            </p:sp>
            <p:sp>
              <p:nvSpPr>
                <p:cNvPr id="25756" name="Line 71"/>
                <p:cNvSpPr>
                  <a:spLocks noChangeAspect="1" noChangeShapeType="1"/>
                </p:cNvSpPr>
                <p:nvPr/>
              </p:nvSpPr>
              <p:spPr bwMode="auto">
                <a:xfrm flipH="1">
                  <a:off x="2486" y="2952"/>
                  <a:ext cx="15" cy="1"/>
                </a:xfrm>
                <a:prstGeom prst="line">
                  <a:avLst/>
                </a:prstGeom>
                <a:noFill/>
                <a:ln w="7938">
                  <a:solidFill>
                    <a:srgbClr val="000000"/>
                  </a:solidFill>
                  <a:round/>
                  <a:headEnd/>
                  <a:tailEnd/>
                </a:ln>
              </p:spPr>
              <p:txBody>
                <a:bodyPr/>
                <a:lstStyle/>
                <a:p>
                  <a:endParaRPr lang="en-US"/>
                </a:p>
              </p:txBody>
            </p:sp>
            <p:sp>
              <p:nvSpPr>
                <p:cNvPr id="25757" name="Line 72"/>
                <p:cNvSpPr>
                  <a:spLocks noChangeAspect="1" noChangeShapeType="1"/>
                </p:cNvSpPr>
                <p:nvPr/>
              </p:nvSpPr>
              <p:spPr bwMode="auto">
                <a:xfrm flipH="1">
                  <a:off x="2486" y="2913"/>
                  <a:ext cx="15" cy="1"/>
                </a:xfrm>
                <a:prstGeom prst="line">
                  <a:avLst/>
                </a:prstGeom>
                <a:noFill/>
                <a:ln w="7938">
                  <a:solidFill>
                    <a:srgbClr val="000000"/>
                  </a:solidFill>
                  <a:round/>
                  <a:headEnd/>
                  <a:tailEnd/>
                </a:ln>
              </p:spPr>
              <p:txBody>
                <a:bodyPr/>
                <a:lstStyle/>
                <a:p>
                  <a:endParaRPr lang="en-US"/>
                </a:p>
              </p:txBody>
            </p:sp>
            <p:sp>
              <p:nvSpPr>
                <p:cNvPr id="25758" name="Line 73"/>
                <p:cNvSpPr>
                  <a:spLocks noChangeAspect="1" noChangeShapeType="1"/>
                </p:cNvSpPr>
                <p:nvPr/>
              </p:nvSpPr>
              <p:spPr bwMode="auto">
                <a:xfrm flipH="1">
                  <a:off x="2486" y="2875"/>
                  <a:ext cx="15" cy="1"/>
                </a:xfrm>
                <a:prstGeom prst="line">
                  <a:avLst/>
                </a:prstGeom>
                <a:noFill/>
                <a:ln w="7938">
                  <a:solidFill>
                    <a:srgbClr val="000000"/>
                  </a:solidFill>
                  <a:round/>
                  <a:headEnd/>
                  <a:tailEnd/>
                </a:ln>
              </p:spPr>
              <p:txBody>
                <a:bodyPr/>
                <a:lstStyle/>
                <a:p>
                  <a:endParaRPr lang="en-US"/>
                </a:p>
              </p:txBody>
            </p:sp>
            <p:sp>
              <p:nvSpPr>
                <p:cNvPr id="25759" name="Line 74"/>
                <p:cNvSpPr>
                  <a:spLocks noChangeAspect="1" noChangeShapeType="1"/>
                </p:cNvSpPr>
                <p:nvPr/>
              </p:nvSpPr>
              <p:spPr bwMode="auto">
                <a:xfrm flipH="1">
                  <a:off x="2486" y="2836"/>
                  <a:ext cx="15" cy="1"/>
                </a:xfrm>
                <a:prstGeom prst="line">
                  <a:avLst/>
                </a:prstGeom>
                <a:noFill/>
                <a:ln w="7938">
                  <a:solidFill>
                    <a:srgbClr val="000000"/>
                  </a:solidFill>
                  <a:round/>
                  <a:headEnd/>
                  <a:tailEnd/>
                </a:ln>
              </p:spPr>
              <p:txBody>
                <a:bodyPr/>
                <a:lstStyle/>
                <a:p>
                  <a:endParaRPr lang="en-US"/>
                </a:p>
              </p:txBody>
            </p:sp>
            <p:sp>
              <p:nvSpPr>
                <p:cNvPr id="25760" name="Line 75"/>
                <p:cNvSpPr>
                  <a:spLocks noChangeAspect="1" noChangeShapeType="1"/>
                </p:cNvSpPr>
                <p:nvPr/>
              </p:nvSpPr>
              <p:spPr bwMode="auto">
                <a:xfrm flipH="1">
                  <a:off x="2486" y="2760"/>
                  <a:ext cx="15" cy="1"/>
                </a:xfrm>
                <a:prstGeom prst="line">
                  <a:avLst/>
                </a:prstGeom>
                <a:noFill/>
                <a:ln w="7938">
                  <a:solidFill>
                    <a:srgbClr val="000000"/>
                  </a:solidFill>
                  <a:round/>
                  <a:headEnd/>
                  <a:tailEnd/>
                </a:ln>
              </p:spPr>
              <p:txBody>
                <a:bodyPr/>
                <a:lstStyle/>
                <a:p>
                  <a:endParaRPr lang="en-US"/>
                </a:p>
              </p:txBody>
            </p:sp>
            <p:sp>
              <p:nvSpPr>
                <p:cNvPr id="25761" name="Line 76"/>
                <p:cNvSpPr>
                  <a:spLocks noChangeAspect="1" noChangeShapeType="1"/>
                </p:cNvSpPr>
                <p:nvPr/>
              </p:nvSpPr>
              <p:spPr bwMode="auto">
                <a:xfrm flipH="1">
                  <a:off x="2486" y="2721"/>
                  <a:ext cx="15" cy="1"/>
                </a:xfrm>
                <a:prstGeom prst="line">
                  <a:avLst/>
                </a:prstGeom>
                <a:noFill/>
                <a:ln w="7938">
                  <a:solidFill>
                    <a:srgbClr val="000000"/>
                  </a:solidFill>
                  <a:round/>
                  <a:headEnd/>
                  <a:tailEnd/>
                </a:ln>
              </p:spPr>
              <p:txBody>
                <a:bodyPr/>
                <a:lstStyle/>
                <a:p>
                  <a:endParaRPr lang="en-US"/>
                </a:p>
              </p:txBody>
            </p:sp>
            <p:sp>
              <p:nvSpPr>
                <p:cNvPr id="25762" name="Line 77"/>
                <p:cNvSpPr>
                  <a:spLocks noChangeAspect="1" noChangeShapeType="1"/>
                </p:cNvSpPr>
                <p:nvPr/>
              </p:nvSpPr>
              <p:spPr bwMode="auto">
                <a:xfrm flipH="1">
                  <a:off x="2486" y="2683"/>
                  <a:ext cx="15" cy="1"/>
                </a:xfrm>
                <a:prstGeom prst="line">
                  <a:avLst/>
                </a:prstGeom>
                <a:noFill/>
                <a:ln w="7938">
                  <a:solidFill>
                    <a:srgbClr val="000000"/>
                  </a:solidFill>
                  <a:round/>
                  <a:headEnd/>
                  <a:tailEnd/>
                </a:ln>
              </p:spPr>
              <p:txBody>
                <a:bodyPr/>
                <a:lstStyle/>
                <a:p>
                  <a:endParaRPr lang="en-US"/>
                </a:p>
              </p:txBody>
            </p:sp>
            <p:sp>
              <p:nvSpPr>
                <p:cNvPr id="25763" name="Line 78"/>
                <p:cNvSpPr>
                  <a:spLocks noChangeAspect="1" noChangeShapeType="1"/>
                </p:cNvSpPr>
                <p:nvPr/>
              </p:nvSpPr>
              <p:spPr bwMode="auto">
                <a:xfrm flipH="1">
                  <a:off x="2486" y="2644"/>
                  <a:ext cx="15" cy="1"/>
                </a:xfrm>
                <a:prstGeom prst="line">
                  <a:avLst/>
                </a:prstGeom>
                <a:noFill/>
                <a:ln w="7938">
                  <a:solidFill>
                    <a:srgbClr val="000000"/>
                  </a:solidFill>
                  <a:round/>
                  <a:headEnd/>
                  <a:tailEnd/>
                </a:ln>
              </p:spPr>
              <p:txBody>
                <a:bodyPr/>
                <a:lstStyle/>
                <a:p>
                  <a:endParaRPr lang="en-US"/>
                </a:p>
              </p:txBody>
            </p:sp>
            <p:sp>
              <p:nvSpPr>
                <p:cNvPr id="25764" name="Line 79"/>
                <p:cNvSpPr>
                  <a:spLocks noChangeAspect="1" noChangeShapeType="1"/>
                </p:cNvSpPr>
                <p:nvPr/>
              </p:nvSpPr>
              <p:spPr bwMode="auto">
                <a:xfrm flipH="1">
                  <a:off x="2486" y="2568"/>
                  <a:ext cx="15" cy="1"/>
                </a:xfrm>
                <a:prstGeom prst="line">
                  <a:avLst/>
                </a:prstGeom>
                <a:noFill/>
                <a:ln w="7938">
                  <a:solidFill>
                    <a:srgbClr val="000000"/>
                  </a:solidFill>
                  <a:round/>
                  <a:headEnd/>
                  <a:tailEnd/>
                </a:ln>
              </p:spPr>
              <p:txBody>
                <a:bodyPr/>
                <a:lstStyle/>
                <a:p>
                  <a:endParaRPr lang="en-US"/>
                </a:p>
              </p:txBody>
            </p:sp>
            <p:sp>
              <p:nvSpPr>
                <p:cNvPr id="25765" name="Line 80"/>
                <p:cNvSpPr>
                  <a:spLocks noChangeAspect="1" noChangeShapeType="1"/>
                </p:cNvSpPr>
                <p:nvPr/>
              </p:nvSpPr>
              <p:spPr bwMode="auto">
                <a:xfrm flipH="1">
                  <a:off x="2486" y="2529"/>
                  <a:ext cx="15" cy="1"/>
                </a:xfrm>
                <a:prstGeom prst="line">
                  <a:avLst/>
                </a:prstGeom>
                <a:noFill/>
                <a:ln w="7938">
                  <a:solidFill>
                    <a:srgbClr val="000000"/>
                  </a:solidFill>
                  <a:round/>
                  <a:headEnd/>
                  <a:tailEnd/>
                </a:ln>
              </p:spPr>
              <p:txBody>
                <a:bodyPr/>
                <a:lstStyle/>
                <a:p>
                  <a:endParaRPr lang="en-US"/>
                </a:p>
              </p:txBody>
            </p:sp>
            <p:sp>
              <p:nvSpPr>
                <p:cNvPr id="25766" name="Line 81"/>
                <p:cNvSpPr>
                  <a:spLocks noChangeAspect="1" noChangeShapeType="1"/>
                </p:cNvSpPr>
                <p:nvPr/>
              </p:nvSpPr>
              <p:spPr bwMode="auto">
                <a:xfrm flipH="1">
                  <a:off x="2486" y="2491"/>
                  <a:ext cx="15" cy="1"/>
                </a:xfrm>
                <a:prstGeom prst="line">
                  <a:avLst/>
                </a:prstGeom>
                <a:noFill/>
                <a:ln w="7938">
                  <a:solidFill>
                    <a:srgbClr val="000000"/>
                  </a:solidFill>
                  <a:round/>
                  <a:headEnd/>
                  <a:tailEnd/>
                </a:ln>
              </p:spPr>
              <p:txBody>
                <a:bodyPr/>
                <a:lstStyle/>
                <a:p>
                  <a:endParaRPr lang="en-US"/>
                </a:p>
              </p:txBody>
            </p:sp>
            <p:sp>
              <p:nvSpPr>
                <p:cNvPr id="25767" name="Line 82"/>
                <p:cNvSpPr>
                  <a:spLocks noChangeAspect="1" noChangeShapeType="1"/>
                </p:cNvSpPr>
                <p:nvPr/>
              </p:nvSpPr>
              <p:spPr bwMode="auto">
                <a:xfrm flipH="1">
                  <a:off x="2486" y="2457"/>
                  <a:ext cx="15" cy="1"/>
                </a:xfrm>
                <a:prstGeom prst="line">
                  <a:avLst/>
                </a:prstGeom>
                <a:noFill/>
                <a:ln w="7938">
                  <a:solidFill>
                    <a:srgbClr val="000000"/>
                  </a:solidFill>
                  <a:round/>
                  <a:headEnd/>
                  <a:tailEnd/>
                </a:ln>
              </p:spPr>
              <p:txBody>
                <a:bodyPr/>
                <a:lstStyle/>
                <a:p>
                  <a:endParaRPr lang="en-US"/>
                </a:p>
              </p:txBody>
            </p:sp>
            <p:sp>
              <p:nvSpPr>
                <p:cNvPr id="25768" name="Line 83"/>
                <p:cNvSpPr>
                  <a:spLocks noChangeAspect="1" noChangeShapeType="1"/>
                </p:cNvSpPr>
                <p:nvPr/>
              </p:nvSpPr>
              <p:spPr bwMode="auto">
                <a:xfrm flipH="1">
                  <a:off x="2486" y="2380"/>
                  <a:ext cx="15" cy="1"/>
                </a:xfrm>
                <a:prstGeom prst="line">
                  <a:avLst/>
                </a:prstGeom>
                <a:noFill/>
                <a:ln w="7938">
                  <a:solidFill>
                    <a:srgbClr val="000000"/>
                  </a:solidFill>
                  <a:round/>
                  <a:headEnd/>
                  <a:tailEnd/>
                </a:ln>
              </p:spPr>
              <p:txBody>
                <a:bodyPr/>
                <a:lstStyle/>
                <a:p>
                  <a:endParaRPr lang="en-US"/>
                </a:p>
              </p:txBody>
            </p:sp>
            <p:sp>
              <p:nvSpPr>
                <p:cNvPr id="25769" name="Line 84"/>
                <p:cNvSpPr>
                  <a:spLocks noChangeAspect="1" noChangeShapeType="1"/>
                </p:cNvSpPr>
                <p:nvPr/>
              </p:nvSpPr>
              <p:spPr bwMode="auto">
                <a:xfrm flipH="1">
                  <a:off x="2486" y="2342"/>
                  <a:ext cx="15" cy="1"/>
                </a:xfrm>
                <a:prstGeom prst="line">
                  <a:avLst/>
                </a:prstGeom>
                <a:noFill/>
                <a:ln w="7938">
                  <a:solidFill>
                    <a:srgbClr val="000000"/>
                  </a:solidFill>
                  <a:round/>
                  <a:headEnd/>
                  <a:tailEnd/>
                </a:ln>
              </p:spPr>
              <p:txBody>
                <a:bodyPr/>
                <a:lstStyle/>
                <a:p>
                  <a:endParaRPr lang="en-US"/>
                </a:p>
              </p:txBody>
            </p:sp>
            <p:sp>
              <p:nvSpPr>
                <p:cNvPr id="25770" name="Line 85"/>
                <p:cNvSpPr>
                  <a:spLocks noChangeAspect="1" noChangeShapeType="1"/>
                </p:cNvSpPr>
                <p:nvPr/>
              </p:nvSpPr>
              <p:spPr bwMode="auto">
                <a:xfrm flipH="1">
                  <a:off x="2486" y="2303"/>
                  <a:ext cx="15" cy="1"/>
                </a:xfrm>
                <a:prstGeom prst="line">
                  <a:avLst/>
                </a:prstGeom>
                <a:noFill/>
                <a:ln w="7938">
                  <a:solidFill>
                    <a:srgbClr val="000000"/>
                  </a:solidFill>
                  <a:round/>
                  <a:headEnd/>
                  <a:tailEnd/>
                </a:ln>
              </p:spPr>
              <p:txBody>
                <a:bodyPr/>
                <a:lstStyle/>
                <a:p>
                  <a:endParaRPr lang="en-US"/>
                </a:p>
              </p:txBody>
            </p:sp>
            <p:sp>
              <p:nvSpPr>
                <p:cNvPr id="25771" name="Line 86"/>
                <p:cNvSpPr>
                  <a:spLocks noChangeAspect="1" noChangeShapeType="1"/>
                </p:cNvSpPr>
                <p:nvPr/>
              </p:nvSpPr>
              <p:spPr bwMode="auto">
                <a:xfrm flipH="1">
                  <a:off x="2486" y="2265"/>
                  <a:ext cx="15" cy="1"/>
                </a:xfrm>
                <a:prstGeom prst="line">
                  <a:avLst/>
                </a:prstGeom>
                <a:noFill/>
                <a:ln w="7938">
                  <a:solidFill>
                    <a:srgbClr val="000000"/>
                  </a:solidFill>
                  <a:round/>
                  <a:headEnd/>
                  <a:tailEnd/>
                </a:ln>
              </p:spPr>
              <p:txBody>
                <a:bodyPr/>
                <a:lstStyle/>
                <a:p>
                  <a:endParaRPr lang="en-US"/>
                </a:p>
              </p:txBody>
            </p:sp>
            <p:sp>
              <p:nvSpPr>
                <p:cNvPr id="25772" name="Line 87"/>
                <p:cNvSpPr>
                  <a:spLocks noChangeAspect="1" noChangeShapeType="1"/>
                </p:cNvSpPr>
                <p:nvPr/>
              </p:nvSpPr>
              <p:spPr bwMode="auto">
                <a:xfrm flipH="1">
                  <a:off x="2486" y="2188"/>
                  <a:ext cx="15" cy="1"/>
                </a:xfrm>
                <a:prstGeom prst="line">
                  <a:avLst/>
                </a:prstGeom>
                <a:noFill/>
                <a:ln w="7938">
                  <a:solidFill>
                    <a:srgbClr val="000000"/>
                  </a:solidFill>
                  <a:round/>
                  <a:headEnd/>
                  <a:tailEnd/>
                </a:ln>
              </p:spPr>
              <p:txBody>
                <a:bodyPr/>
                <a:lstStyle/>
                <a:p>
                  <a:endParaRPr lang="en-US"/>
                </a:p>
              </p:txBody>
            </p:sp>
            <p:sp>
              <p:nvSpPr>
                <p:cNvPr id="25773" name="Line 88"/>
                <p:cNvSpPr>
                  <a:spLocks noChangeAspect="1" noChangeShapeType="1"/>
                </p:cNvSpPr>
                <p:nvPr/>
              </p:nvSpPr>
              <p:spPr bwMode="auto">
                <a:xfrm flipH="1">
                  <a:off x="2486" y="2150"/>
                  <a:ext cx="15" cy="1"/>
                </a:xfrm>
                <a:prstGeom prst="line">
                  <a:avLst/>
                </a:prstGeom>
                <a:noFill/>
                <a:ln w="7938">
                  <a:solidFill>
                    <a:srgbClr val="000000"/>
                  </a:solidFill>
                  <a:round/>
                  <a:headEnd/>
                  <a:tailEnd/>
                </a:ln>
              </p:spPr>
              <p:txBody>
                <a:bodyPr/>
                <a:lstStyle/>
                <a:p>
                  <a:endParaRPr lang="en-US"/>
                </a:p>
              </p:txBody>
            </p:sp>
            <p:sp>
              <p:nvSpPr>
                <p:cNvPr id="25774" name="Line 89"/>
                <p:cNvSpPr>
                  <a:spLocks noChangeAspect="1" noChangeShapeType="1"/>
                </p:cNvSpPr>
                <p:nvPr/>
              </p:nvSpPr>
              <p:spPr bwMode="auto">
                <a:xfrm flipH="1">
                  <a:off x="2486" y="2111"/>
                  <a:ext cx="15" cy="1"/>
                </a:xfrm>
                <a:prstGeom prst="line">
                  <a:avLst/>
                </a:prstGeom>
                <a:noFill/>
                <a:ln w="7938">
                  <a:solidFill>
                    <a:srgbClr val="000000"/>
                  </a:solidFill>
                  <a:round/>
                  <a:headEnd/>
                  <a:tailEnd/>
                </a:ln>
              </p:spPr>
              <p:txBody>
                <a:bodyPr/>
                <a:lstStyle/>
                <a:p>
                  <a:endParaRPr lang="en-US"/>
                </a:p>
              </p:txBody>
            </p:sp>
            <p:sp>
              <p:nvSpPr>
                <p:cNvPr id="25775" name="Line 90"/>
                <p:cNvSpPr>
                  <a:spLocks noChangeAspect="1" noChangeShapeType="1"/>
                </p:cNvSpPr>
                <p:nvPr/>
              </p:nvSpPr>
              <p:spPr bwMode="auto">
                <a:xfrm flipH="1">
                  <a:off x="2486" y="2073"/>
                  <a:ext cx="15" cy="1"/>
                </a:xfrm>
                <a:prstGeom prst="line">
                  <a:avLst/>
                </a:prstGeom>
                <a:noFill/>
                <a:ln w="7938">
                  <a:solidFill>
                    <a:srgbClr val="000000"/>
                  </a:solidFill>
                  <a:round/>
                  <a:headEnd/>
                  <a:tailEnd/>
                </a:ln>
              </p:spPr>
              <p:txBody>
                <a:bodyPr/>
                <a:lstStyle/>
                <a:p>
                  <a:endParaRPr lang="en-US"/>
                </a:p>
              </p:txBody>
            </p:sp>
            <p:sp>
              <p:nvSpPr>
                <p:cNvPr id="25776" name="Line 91"/>
                <p:cNvSpPr>
                  <a:spLocks noChangeAspect="1" noChangeShapeType="1"/>
                </p:cNvSpPr>
                <p:nvPr/>
              </p:nvSpPr>
              <p:spPr bwMode="auto">
                <a:xfrm flipH="1">
                  <a:off x="2486" y="1996"/>
                  <a:ext cx="15" cy="1"/>
                </a:xfrm>
                <a:prstGeom prst="line">
                  <a:avLst/>
                </a:prstGeom>
                <a:noFill/>
                <a:ln w="7938">
                  <a:solidFill>
                    <a:srgbClr val="000000"/>
                  </a:solidFill>
                  <a:round/>
                  <a:headEnd/>
                  <a:tailEnd/>
                </a:ln>
              </p:spPr>
              <p:txBody>
                <a:bodyPr/>
                <a:lstStyle/>
                <a:p>
                  <a:endParaRPr lang="en-US"/>
                </a:p>
              </p:txBody>
            </p:sp>
            <p:sp>
              <p:nvSpPr>
                <p:cNvPr id="25777" name="Line 92"/>
                <p:cNvSpPr>
                  <a:spLocks noChangeAspect="1" noChangeShapeType="1"/>
                </p:cNvSpPr>
                <p:nvPr/>
              </p:nvSpPr>
              <p:spPr bwMode="auto">
                <a:xfrm flipH="1">
                  <a:off x="2486" y="1958"/>
                  <a:ext cx="15" cy="1"/>
                </a:xfrm>
                <a:prstGeom prst="line">
                  <a:avLst/>
                </a:prstGeom>
                <a:noFill/>
                <a:ln w="7938">
                  <a:solidFill>
                    <a:srgbClr val="000000"/>
                  </a:solidFill>
                  <a:round/>
                  <a:headEnd/>
                  <a:tailEnd/>
                </a:ln>
              </p:spPr>
              <p:txBody>
                <a:bodyPr/>
                <a:lstStyle/>
                <a:p>
                  <a:endParaRPr lang="en-US"/>
                </a:p>
              </p:txBody>
            </p:sp>
            <p:sp>
              <p:nvSpPr>
                <p:cNvPr id="25778" name="Line 93"/>
                <p:cNvSpPr>
                  <a:spLocks noChangeAspect="1" noChangeShapeType="1"/>
                </p:cNvSpPr>
                <p:nvPr/>
              </p:nvSpPr>
              <p:spPr bwMode="auto">
                <a:xfrm flipH="1">
                  <a:off x="2486" y="1924"/>
                  <a:ext cx="15" cy="1"/>
                </a:xfrm>
                <a:prstGeom prst="line">
                  <a:avLst/>
                </a:prstGeom>
                <a:noFill/>
                <a:ln w="7938">
                  <a:solidFill>
                    <a:srgbClr val="000000"/>
                  </a:solidFill>
                  <a:round/>
                  <a:headEnd/>
                  <a:tailEnd/>
                </a:ln>
              </p:spPr>
              <p:txBody>
                <a:bodyPr/>
                <a:lstStyle/>
                <a:p>
                  <a:endParaRPr lang="en-US"/>
                </a:p>
              </p:txBody>
            </p:sp>
            <p:sp>
              <p:nvSpPr>
                <p:cNvPr id="25779" name="Line 94"/>
                <p:cNvSpPr>
                  <a:spLocks noChangeAspect="1" noChangeShapeType="1"/>
                </p:cNvSpPr>
                <p:nvPr/>
              </p:nvSpPr>
              <p:spPr bwMode="auto">
                <a:xfrm flipH="1">
                  <a:off x="2486" y="1886"/>
                  <a:ext cx="15" cy="1"/>
                </a:xfrm>
                <a:prstGeom prst="line">
                  <a:avLst/>
                </a:prstGeom>
                <a:noFill/>
                <a:ln w="7938">
                  <a:solidFill>
                    <a:srgbClr val="000000"/>
                  </a:solidFill>
                  <a:round/>
                  <a:headEnd/>
                  <a:tailEnd/>
                </a:ln>
              </p:spPr>
              <p:txBody>
                <a:bodyPr/>
                <a:lstStyle/>
                <a:p>
                  <a:endParaRPr lang="en-US"/>
                </a:p>
              </p:txBody>
            </p:sp>
            <p:sp>
              <p:nvSpPr>
                <p:cNvPr id="25780" name="Line 95"/>
                <p:cNvSpPr>
                  <a:spLocks noChangeAspect="1" noChangeShapeType="1"/>
                </p:cNvSpPr>
                <p:nvPr/>
              </p:nvSpPr>
              <p:spPr bwMode="auto">
                <a:xfrm flipH="1">
                  <a:off x="2486" y="1809"/>
                  <a:ext cx="15" cy="1"/>
                </a:xfrm>
                <a:prstGeom prst="line">
                  <a:avLst/>
                </a:prstGeom>
                <a:noFill/>
                <a:ln w="7938">
                  <a:solidFill>
                    <a:srgbClr val="000000"/>
                  </a:solidFill>
                  <a:round/>
                  <a:headEnd/>
                  <a:tailEnd/>
                </a:ln>
              </p:spPr>
              <p:txBody>
                <a:bodyPr/>
                <a:lstStyle/>
                <a:p>
                  <a:endParaRPr lang="en-US"/>
                </a:p>
              </p:txBody>
            </p:sp>
            <p:sp>
              <p:nvSpPr>
                <p:cNvPr id="25781" name="Line 96"/>
                <p:cNvSpPr>
                  <a:spLocks noChangeAspect="1" noChangeShapeType="1"/>
                </p:cNvSpPr>
                <p:nvPr/>
              </p:nvSpPr>
              <p:spPr bwMode="auto">
                <a:xfrm flipH="1">
                  <a:off x="2486" y="1771"/>
                  <a:ext cx="15" cy="1"/>
                </a:xfrm>
                <a:prstGeom prst="line">
                  <a:avLst/>
                </a:prstGeom>
                <a:noFill/>
                <a:ln w="7938">
                  <a:solidFill>
                    <a:srgbClr val="000000"/>
                  </a:solidFill>
                  <a:round/>
                  <a:headEnd/>
                  <a:tailEnd/>
                </a:ln>
              </p:spPr>
              <p:txBody>
                <a:bodyPr/>
                <a:lstStyle/>
                <a:p>
                  <a:endParaRPr lang="en-US"/>
                </a:p>
              </p:txBody>
            </p:sp>
            <p:sp>
              <p:nvSpPr>
                <p:cNvPr id="25782" name="Line 97"/>
                <p:cNvSpPr>
                  <a:spLocks noChangeAspect="1" noChangeShapeType="1"/>
                </p:cNvSpPr>
                <p:nvPr/>
              </p:nvSpPr>
              <p:spPr bwMode="auto">
                <a:xfrm flipH="1">
                  <a:off x="2486" y="1732"/>
                  <a:ext cx="15" cy="1"/>
                </a:xfrm>
                <a:prstGeom prst="line">
                  <a:avLst/>
                </a:prstGeom>
                <a:noFill/>
                <a:ln w="7938">
                  <a:solidFill>
                    <a:srgbClr val="000000"/>
                  </a:solidFill>
                  <a:round/>
                  <a:headEnd/>
                  <a:tailEnd/>
                </a:ln>
              </p:spPr>
              <p:txBody>
                <a:bodyPr/>
                <a:lstStyle/>
                <a:p>
                  <a:endParaRPr lang="en-US"/>
                </a:p>
              </p:txBody>
            </p:sp>
            <p:sp>
              <p:nvSpPr>
                <p:cNvPr id="25783" name="Line 98"/>
                <p:cNvSpPr>
                  <a:spLocks noChangeAspect="1" noChangeShapeType="1"/>
                </p:cNvSpPr>
                <p:nvPr/>
              </p:nvSpPr>
              <p:spPr bwMode="auto">
                <a:xfrm flipH="1">
                  <a:off x="2486" y="1694"/>
                  <a:ext cx="15" cy="1"/>
                </a:xfrm>
                <a:prstGeom prst="line">
                  <a:avLst/>
                </a:prstGeom>
                <a:noFill/>
                <a:ln w="7938">
                  <a:solidFill>
                    <a:srgbClr val="000000"/>
                  </a:solidFill>
                  <a:round/>
                  <a:headEnd/>
                  <a:tailEnd/>
                </a:ln>
              </p:spPr>
              <p:txBody>
                <a:bodyPr/>
                <a:lstStyle/>
                <a:p>
                  <a:endParaRPr lang="en-US"/>
                </a:p>
              </p:txBody>
            </p:sp>
          </p:grpSp>
          <p:grpSp>
            <p:nvGrpSpPr>
              <p:cNvPr id="6" name="Group 99"/>
              <p:cNvGrpSpPr>
                <a:grpSpLocks noChangeAspect="1"/>
              </p:cNvGrpSpPr>
              <p:nvPr/>
            </p:nvGrpSpPr>
            <p:grpSpPr bwMode="auto">
              <a:xfrm>
                <a:off x="1010" y="3187"/>
                <a:ext cx="1532" cy="29"/>
                <a:chOff x="970" y="3187"/>
                <a:chExt cx="1532" cy="29"/>
              </a:xfrm>
            </p:grpSpPr>
            <p:sp>
              <p:nvSpPr>
                <p:cNvPr id="25709" name="Line 100"/>
                <p:cNvSpPr>
                  <a:spLocks noChangeAspect="1" noChangeShapeType="1"/>
                </p:cNvSpPr>
                <p:nvPr/>
              </p:nvSpPr>
              <p:spPr bwMode="auto">
                <a:xfrm flipV="1">
                  <a:off x="970" y="3187"/>
                  <a:ext cx="1" cy="29"/>
                </a:xfrm>
                <a:prstGeom prst="line">
                  <a:avLst/>
                </a:prstGeom>
                <a:noFill/>
                <a:ln w="7938">
                  <a:solidFill>
                    <a:srgbClr val="000000"/>
                  </a:solidFill>
                  <a:round/>
                  <a:headEnd/>
                  <a:tailEnd/>
                </a:ln>
              </p:spPr>
              <p:txBody>
                <a:bodyPr/>
                <a:lstStyle/>
                <a:p>
                  <a:endParaRPr lang="en-US"/>
                </a:p>
              </p:txBody>
            </p:sp>
            <p:sp>
              <p:nvSpPr>
                <p:cNvPr id="25710" name="Line 101"/>
                <p:cNvSpPr>
                  <a:spLocks noChangeAspect="1" noChangeShapeType="1"/>
                </p:cNvSpPr>
                <p:nvPr/>
              </p:nvSpPr>
              <p:spPr bwMode="auto">
                <a:xfrm flipV="1">
                  <a:off x="1210" y="3187"/>
                  <a:ext cx="1" cy="29"/>
                </a:xfrm>
                <a:prstGeom prst="line">
                  <a:avLst/>
                </a:prstGeom>
                <a:noFill/>
                <a:ln w="7938">
                  <a:solidFill>
                    <a:srgbClr val="000000"/>
                  </a:solidFill>
                  <a:round/>
                  <a:headEnd/>
                  <a:tailEnd/>
                </a:ln>
              </p:spPr>
              <p:txBody>
                <a:bodyPr/>
                <a:lstStyle/>
                <a:p>
                  <a:endParaRPr lang="en-US"/>
                </a:p>
              </p:txBody>
            </p:sp>
            <p:sp>
              <p:nvSpPr>
                <p:cNvPr id="25711" name="Line 102"/>
                <p:cNvSpPr>
                  <a:spLocks noChangeAspect="1" noChangeShapeType="1"/>
                </p:cNvSpPr>
                <p:nvPr/>
              </p:nvSpPr>
              <p:spPr bwMode="auto">
                <a:xfrm flipV="1">
                  <a:off x="1450" y="3187"/>
                  <a:ext cx="1" cy="29"/>
                </a:xfrm>
                <a:prstGeom prst="line">
                  <a:avLst/>
                </a:prstGeom>
                <a:noFill/>
                <a:ln w="7938">
                  <a:solidFill>
                    <a:srgbClr val="000000"/>
                  </a:solidFill>
                  <a:round/>
                  <a:headEnd/>
                  <a:tailEnd/>
                </a:ln>
              </p:spPr>
              <p:txBody>
                <a:bodyPr/>
                <a:lstStyle/>
                <a:p>
                  <a:endParaRPr lang="en-US"/>
                </a:p>
              </p:txBody>
            </p:sp>
            <p:sp>
              <p:nvSpPr>
                <p:cNvPr id="25712" name="Line 103"/>
                <p:cNvSpPr>
                  <a:spLocks noChangeAspect="1" noChangeShapeType="1"/>
                </p:cNvSpPr>
                <p:nvPr/>
              </p:nvSpPr>
              <p:spPr bwMode="auto">
                <a:xfrm flipV="1">
                  <a:off x="1685" y="3187"/>
                  <a:ext cx="1" cy="29"/>
                </a:xfrm>
                <a:prstGeom prst="line">
                  <a:avLst/>
                </a:prstGeom>
                <a:noFill/>
                <a:ln w="7938">
                  <a:solidFill>
                    <a:srgbClr val="000000"/>
                  </a:solidFill>
                  <a:round/>
                  <a:headEnd/>
                  <a:tailEnd/>
                </a:ln>
              </p:spPr>
              <p:txBody>
                <a:bodyPr/>
                <a:lstStyle/>
                <a:p>
                  <a:endParaRPr lang="en-US"/>
                </a:p>
              </p:txBody>
            </p:sp>
            <p:sp>
              <p:nvSpPr>
                <p:cNvPr id="25713" name="Line 104"/>
                <p:cNvSpPr>
                  <a:spLocks noChangeAspect="1" noChangeShapeType="1"/>
                </p:cNvSpPr>
                <p:nvPr/>
              </p:nvSpPr>
              <p:spPr bwMode="auto">
                <a:xfrm flipV="1">
                  <a:off x="1925" y="3187"/>
                  <a:ext cx="1" cy="29"/>
                </a:xfrm>
                <a:prstGeom prst="line">
                  <a:avLst/>
                </a:prstGeom>
                <a:noFill/>
                <a:ln w="7938">
                  <a:solidFill>
                    <a:srgbClr val="000000"/>
                  </a:solidFill>
                  <a:round/>
                  <a:headEnd/>
                  <a:tailEnd/>
                </a:ln>
              </p:spPr>
              <p:txBody>
                <a:bodyPr/>
                <a:lstStyle/>
                <a:p>
                  <a:endParaRPr lang="en-US"/>
                </a:p>
              </p:txBody>
            </p:sp>
            <p:sp>
              <p:nvSpPr>
                <p:cNvPr id="25714" name="Line 105"/>
                <p:cNvSpPr>
                  <a:spLocks noChangeAspect="1" noChangeShapeType="1"/>
                </p:cNvSpPr>
                <p:nvPr/>
              </p:nvSpPr>
              <p:spPr bwMode="auto">
                <a:xfrm flipV="1">
                  <a:off x="2165" y="3187"/>
                  <a:ext cx="1" cy="29"/>
                </a:xfrm>
                <a:prstGeom prst="line">
                  <a:avLst/>
                </a:prstGeom>
                <a:noFill/>
                <a:ln w="7938">
                  <a:solidFill>
                    <a:srgbClr val="000000"/>
                  </a:solidFill>
                  <a:round/>
                  <a:headEnd/>
                  <a:tailEnd/>
                </a:ln>
              </p:spPr>
              <p:txBody>
                <a:bodyPr/>
                <a:lstStyle/>
                <a:p>
                  <a:endParaRPr lang="en-US"/>
                </a:p>
              </p:txBody>
            </p:sp>
            <p:sp>
              <p:nvSpPr>
                <p:cNvPr id="25715" name="Line 106"/>
                <p:cNvSpPr>
                  <a:spLocks noChangeAspect="1" noChangeShapeType="1"/>
                </p:cNvSpPr>
                <p:nvPr/>
              </p:nvSpPr>
              <p:spPr bwMode="auto">
                <a:xfrm flipV="1">
                  <a:off x="2405" y="3187"/>
                  <a:ext cx="1" cy="29"/>
                </a:xfrm>
                <a:prstGeom prst="line">
                  <a:avLst/>
                </a:prstGeom>
                <a:noFill/>
                <a:ln w="7938">
                  <a:solidFill>
                    <a:srgbClr val="000000"/>
                  </a:solidFill>
                  <a:round/>
                  <a:headEnd/>
                  <a:tailEnd/>
                </a:ln>
              </p:spPr>
              <p:txBody>
                <a:bodyPr/>
                <a:lstStyle/>
                <a:p>
                  <a:endParaRPr lang="en-US"/>
                </a:p>
              </p:txBody>
            </p:sp>
            <p:sp>
              <p:nvSpPr>
                <p:cNvPr id="25716" name="Line 107"/>
                <p:cNvSpPr>
                  <a:spLocks noChangeAspect="1" noChangeShapeType="1"/>
                </p:cNvSpPr>
                <p:nvPr/>
              </p:nvSpPr>
              <p:spPr bwMode="auto">
                <a:xfrm flipV="1">
                  <a:off x="1018" y="3201"/>
                  <a:ext cx="1" cy="15"/>
                </a:xfrm>
                <a:prstGeom prst="line">
                  <a:avLst/>
                </a:prstGeom>
                <a:noFill/>
                <a:ln w="7938">
                  <a:solidFill>
                    <a:srgbClr val="000000"/>
                  </a:solidFill>
                  <a:round/>
                  <a:headEnd/>
                  <a:tailEnd/>
                </a:ln>
              </p:spPr>
              <p:txBody>
                <a:bodyPr/>
                <a:lstStyle/>
                <a:p>
                  <a:endParaRPr lang="en-US"/>
                </a:p>
              </p:txBody>
            </p:sp>
            <p:sp>
              <p:nvSpPr>
                <p:cNvPr id="25717" name="Line 108"/>
                <p:cNvSpPr>
                  <a:spLocks noChangeAspect="1" noChangeShapeType="1"/>
                </p:cNvSpPr>
                <p:nvPr/>
              </p:nvSpPr>
              <p:spPr bwMode="auto">
                <a:xfrm flipV="1">
                  <a:off x="1066" y="3201"/>
                  <a:ext cx="1" cy="15"/>
                </a:xfrm>
                <a:prstGeom prst="line">
                  <a:avLst/>
                </a:prstGeom>
                <a:noFill/>
                <a:ln w="7938">
                  <a:solidFill>
                    <a:srgbClr val="000000"/>
                  </a:solidFill>
                  <a:round/>
                  <a:headEnd/>
                  <a:tailEnd/>
                </a:ln>
              </p:spPr>
              <p:txBody>
                <a:bodyPr/>
                <a:lstStyle/>
                <a:p>
                  <a:endParaRPr lang="en-US"/>
                </a:p>
              </p:txBody>
            </p:sp>
            <p:sp>
              <p:nvSpPr>
                <p:cNvPr id="25718" name="Line 109"/>
                <p:cNvSpPr>
                  <a:spLocks noChangeAspect="1" noChangeShapeType="1"/>
                </p:cNvSpPr>
                <p:nvPr/>
              </p:nvSpPr>
              <p:spPr bwMode="auto">
                <a:xfrm flipV="1">
                  <a:off x="1114" y="3201"/>
                  <a:ext cx="1" cy="15"/>
                </a:xfrm>
                <a:prstGeom prst="line">
                  <a:avLst/>
                </a:prstGeom>
                <a:noFill/>
                <a:ln w="7938">
                  <a:solidFill>
                    <a:srgbClr val="000000"/>
                  </a:solidFill>
                  <a:round/>
                  <a:headEnd/>
                  <a:tailEnd/>
                </a:ln>
              </p:spPr>
              <p:txBody>
                <a:bodyPr/>
                <a:lstStyle/>
                <a:p>
                  <a:endParaRPr lang="en-US"/>
                </a:p>
              </p:txBody>
            </p:sp>
            <p:sp>
              <p:nvSpPr>
                <p:cNvPr id="25719" name="Line 110"/>
                <p:cNvSpPr>
                  <a:spLocks noChangeAspect="1" noChangeShapeType="1"/>
                </p:cNvSpPr>
                <p:nvPr/>
              </p:nvSpPr>
              <p:spPr bwMode="auto">
                <a:xfrm flipV="1">
                  <a:off x="1162" y="3201"/>
                  <a:ext cx="1" cy="15"/>
                </a:xfrm>
                <a:prstGeom prst="line">
                  <a:avLst/>
                </a:prstGeom>
                <a:noFill/>
                <a:ln w="7938">
                  <a:solidFill>
                    <a:srgbClr val="000000"/>
                  </a:solidFill>
                  <a:round/>
                  <a:headEnd/>
                  <a:tailEnd/>
                </a:ln>
              </p:spPr>
              <p:txBody>
                <a:bodyPr/>
                <a:lstStyle/>
                <a:p>
                  <a:endParaRPr lang="en-US"/>
                </a:p>
              </p:txBody>
            </p:sp>
            <p:sp>
              <p:nvSpPr>
                <p:cNvPr id="25720" name="Line 111"/>
                <p:cNvSpPr>
                  <a:spLocks noChangeAspect="1" noChangeShapeType="1"/>
                </p:cNvSpPr>
                <p:nvPr/>
              </p:nvSpPr>
              <p:spPr bwMode="auto">
                <a:xfrm flipV="1">
                  <a:off x="1258" y="3201"/>
                  <a:ext cx="1" cy="15"/>
                </a:xfrm>
                <a:prstGeom prst="line">
                  <a:avLst/>
                </a:prstGeom>
                <a:noFill/>
                <a:ln w="7938">
                  <a:solidFill>
                    <a:srgbClr val="000000"/>
                  </a:solidFill>
                  <a:round/>
                  <a:headEnd/>
                  <a:tailEnd/>
                </a:ln>
              </p:spPr>
              <p:txBody>
                <a:bodyPr/>
                <a:lstStyle/>
                <a:p>
                  <a:endParaRPr lang="en-US"/>
                </a:p>
              </p:txBody>
            </p:sp>
            <p:sp>
              <p:nvSpPr>
                <p:cNvPr id="25721" name="Line 112"/>
                <p:cNvSpPr>
                  <a:spLocks noChangeAspect="1" noChangeShapeType="1"/>
                </p:cNvSpPr>
                <p:nvPr/>
              </p:nvSpPr>
              <p:spPr bwMode="auto">
                <a:xfrm flipV="1">
                  <a:off x="1306" y="3201"/>
                  <a:ext cx="1" cy="15"/>
                </a:xfrm>
                <a:prstGeom prst="line">
                  <a:avLst/>
                </a:prstGeom>
                <a:noFill/>
                <a:ln w="7938">
                  <a:solidFill>
                    <a:srgbClr val="000000"/>
                  </a:solidFill>
                  <a:round/>
                  <a:headEnd/>
                  <a:tailEnd/>
                </a:ln>
              </p:spPr>
              <p:txBody>
                <a:bodyPr/>
                <a:lstStyle/>
                <a:p>
                  <a:endParaRPr lang="en-US"/>
                </a:p>
              </p:txBody>
            </p:sp>
            <p:sp>
              <p:nvSpPr>
                <p:cNvPr id="25722" name="Line 113"/>
                <p:cNvSpPr>
                  <a:spLocks noChangeAspect="1" noChangeShapeType="1"/>
                </p:cNvSpPr>
                <p:nvPr/>
              </p:nvSpPr>
              <p:spPr bwMode="auto">
                <a:xfrm flipV="1">
                  <a:off x="1354" y="3201"/>
                  <a:ext cx="1" cy="15"/>
                </a:xfrm>
                <a:prstGeom prst="line">
                  <a:avLst/>
                </a:prstGeom>
                <a:noFill/>
                <a:ln w="7938">
                  <a:solidFill>
                    <a:srgbClr val="000000"/>
                  </a:solidFill>
                  <a:round/>
                  <a:headEnd/>
                  <a:tailEnd/>
                </a:ln>
              </p:spPr>
              <p:txBody>
                <a:bodyPr/>
                <a:lstStyle/>
                <a:p>
                  <a:endParaRPr lang="en-US"/>
                </a:p>
              </p:txBody>
            </p:sp>
            <p:sp>
              <p:nvSpPr>
                <p:cNvPr id="25723" name="Line 114"/>
                <p:cNvSpPr>
                  <a:spLocks noChangeAspect="1" noChangeShapeType="1"/>
                </p:cNvSpPr>
                <p:nvPr/>
              </p:nvSpPr>
              <p:spPr bwMode="auto">
                <a:xfrm flipV="1">
                  <a:off x="1402" y="3201"/>
                  <a:ext cx="1" cy="15"/>
                </a:xfrm>
                <a:prstGeom prst="line">
                  <a:avLst/>
                </a:prstGeom>
                <a:noFill/>
                <a:ln w="7938">
                  <a:solidFill>
                    <a:srgbClr val="000000"/>
                  </a:solidFill>
                  <a:round/>
                  <a:headEnd/>
                  <a:tailEnd/>
                </a:ln>
              </p:spPr>
              <p:txBody>
                <a:bodyPr/>
                <a:lstStyle/>
                <a:p>
                  <a:endParaRPr lang="en-US"/>
                </a:p>
              </p:txBody>
            </p:sp>
            <p:sp>
              <p:nvSpPr>
                <p:cNvPr id="25724" name="Line 115"/>
                <p:cNvSpPr>
                  <a:spLocks noChangeAspect="1" noChangeShapeType="1"/>
                </p:cNvSpPr>
                <p:nvPr/>
              </p:nvSpPr>
              <p:spPr bwMode="auto">
                <a:xfrm flipV="1">
                  <a:off x="1498" y="3201"/>
                  <a:ext cx="1" cy="15"/>
                </a:xfrm>
                <a:prstGeom prst="line">
                  <a:avLst/>
                </a:prstGeom>
                <a:noFill/>
                <a:ln w="7938">
                  <a:solidFill>
                    <a:srgbClr val="000000"/>
                  </a:solidFill>
                  <a:round/>
                  <a:headEnd/>
                  <a:tailEnd/>
                </a:ln>
              </p:spPr>
              <p:txBody>
                <a:bodyPr/>
                <a:lstStyle/>
                <a:p>
                  <a:endParaRPr lang="en-US"/>
                </a:p>
              </p:txBody>
            </p:sp>
            <p:sp>
              <p:nvSpPr>
                <p:cNvPr id="25725" name="Line 116"/>
                <p:cNvSpPr>
                  <a:spLocks noChangeAspect="1" noChangeShapeType="1"/>
                </p:cNvSpPr>
                <p:nvPr/>
              </p:nvSpPr>
              <p:spPr bwMode="auto">
                <a:xfrm flipV="1">
                  <a:off x="1546" y="3201"/>
                  <a:ext cx="1" cy="15"/>
                </a:xfrm>
                <a:prstGeom prst="line">
                  <a:avLst/>
                </a:prstGeom>
                <a:noFill/>
                <a:ln w="7938">
                  <a:solidFill>
                    <a:srgbClr val="000000"/>
                  </a:solidFill>
                  <a:round/>
                  <a:headEnd/>
                  <a:tailEnd/>
                </a:ln>
              </p:spPr>
              <p:txBody>
                <a:bodyPr/>
                <a:lstStyle/>
                <a:p>
                  <a:endParaRPr lang="en-US"/>
                </a:p>
              </p:txBody>
            </p:sp>
            <p:sp>
              <p:nvSpPr>
                <p:cNvPr id="25726" name="Line 117"/>
                <p:cNvSpPr>
                  <a:spLocks noChangeAspect="1" noChangeShapeType="1"/>
                </p:cNvSpPr>
                <p:nvPr/>
              </p:nvSpPr>
              <p:spPr bwMode="auto">
                <a:xfrm flipV="1">
                  <a:off x="1594" y="3201"/>
                  <a:ext cx="1" cy="15"/>
                </a:xfrm>
                <a:prstGeom prst="line">
                  <a:avLst/>
                </a:prstGeom>
                <a:noFill/>
                <a:ln w="7938">
                  <a:solidFill>
                    <a:srgbClr val="000000"/>
                  </a:solidFill>
                  <a:round/>
                  <a:headEnd/>
                  <a:tailEnd/>
                </a:ln>
              </p:spPr>
              <p:txBody>
                <a:bodyPr/>
                <a:lstStyle/>
                <a:p>
                  <a:endParaRPr lang="en-US"/>
                </a:p>
              </p:txBody>
            </p:sp>
            <p:sp>
              <p:nvSpPr>
                <p:cNvPr id="25727" name="Line 118"/>
                <p:cNvSpPr>
                  <a:spLocks noChangeAspect="1" noChangeShapeType="1"/>
                </p:cNvSpPr>
                <p:nvPr/>
              </p:nvSpPr>
              <p:spPr bwMode="auto">
                <a:xfrm flipV="1">
                  <a:off x="1637" y="3201"/>
                  <a:ext cx="1" cy="15"/>
                </a:xfrm>
                <a:prstGeom prst="line">
                  <a:avLst/>
                </a:prstGeom>
                <a:noFill/>
                <a:ln w="7938">
                  <a:solidFill>
                    <a:srgbClr val="000000"/>
                  </a:solidFill>
                  <a:round/>
                  <a:headEnd/>
                  <a:tailEnd/>
                </a:ln>
              </p:spPr>
              <p:txBody>
                <a:bodyPr/>
                <a:lstStyle/>
                <a:p>
                  <a:endParaRPr lang="en-US"/>
                </a:p>
              </p:txBody>
            </p:sp>
            <p:sp>
              <p:nvSpPr>
                <p:cNvPr id="25728" name="Line 119"/>
                <p:cNvSpPr>
                  <a:spLocks noChangeAspect="1" noChangeShapeType="1"/>
                </p:cNvSpPr>
                <p:nvPr/>
              </p:nvSpPr>
              <p:spPr bwMode="auto">
                <a:xfrm flipV="1">
                  <a:off x="1733" y="3201"/>
                  <a:ext cx="1" cy="15"/>
                </a:xfrm>
                <a:prstGeom prst="line">
                  <a:avLst/>
                </a:prstGeom>
                <a:noFill/>
                <a:ln w="7938">
                  <a:solidFill>
                    <a:srgbClr val="000000"/>
                  </a:solidFill>
                  <a:round/>
                  <a:headEnd/>
                  <a:tailEnd/>
                </a:ln>
              </p:spPr>
              <p:txBody>
                <a:bodyPr/>
                <a:lstStyle/>
                <a:p>
                  <a:endParaRPr lang="en-US"/>
                </a:p>
              </p:txBody>
            </p:sp>
            <p:sp>
              <p:nvSpPr>
                <p:cNvPr id="25729" name="Line 120"/>
                <p:cNvSpPr>
                  <a:spLocks noChangeAspect="1" noChangeShapeType="1"/>
                </p:cNvSpPr>
                <p:nvPr/>
              </p:nvSpPr>
              <p:spPr bwMode="auto">
                <a:xfrm flipV="1">
                  <a:off x="1781" y="3201"/>
                  <a:ext cx="1" cy="15"/>
                </a:xfrm>
                <a:prstGeom prst="line">
                  <a:avLst/>
                </a:prstGeom>
                <a:noFill/>
                <a:ln w="7938">
                  <a:solidFill>
                    <a:srgbClr val="000000"/>
                  </a:solidFill>
                  <a:round/>
                  <a:headEnd/>
                  <a:tailEnd/>
                </a:ln>
              </p:spPr>
              <p:txBody>
                <a:bodyPr/>
                <a:lstStyle/>
                <a:p>
                  <a:endParaRPr lang="en-US"/>
                </a:p>
              </p:txBody>
            </p:sp>
            <p:sp>
              <p:nvSpPr>
                <p:cNvPr id="25730" name="Line 121"/>
                <p:cNvSpPr>
                  <a:spLocks noChangeAspect="1" noChangeShapeType="1"/>
                </p:cNvSpPr>
                <p:nvPr/>
              </p:nvSpPr>
              <p:spPr bwMode="auto">
                <a:xfrm flipV="1">
                  <a:off x="1829" y="3201"/>
                  <a:ext cx="1" cy="15"/>
                </a:xfrm>
                <a:prstGeom prst="line">
                  <a:avLst/>
                </a:prstGeom>
                <a:noFill/>
                <a:ln w="7938">
                  <a:solidFill>
                    <a:srgbClr val="000000"/>
                  </a:solidFill>
                  <a:round/>
                  <a:headEnd/>
                  <a:tailEnd/>
                </a:ln>
              </p:spPr>
              <p:txBody>
                <a:bodyPr/>
                <a:lstStyle/>
                <a:p>
                  <a:endParaRPr lang="en-US"/>
                </a:p>
              </p:txBody>
            </p:sp>
            <p:sp>
              <p:nvSpPr>
                <p:cNvPr id="25731" name="Line 122"/>
                <p:cNvSpPr>
                  <a:spLocks noChangeAspect="1" noChangeShapeType="1"/>
                </p:cNvSpPr>
                <p:nvPr/>
              </p:nvSpPr>
              <p:spPr bwMode="auto">
                <a:xfrm flipV="1">
                  <a:off x="1877" y="3201"/>
                  <a:ext cx="1" cy="15"/>
                </a:xfrm>
                <a:prstGeom prst="line">
                  <a:avLst/>
                </a:prstGeom>
                <a:noFill/>
                <a:ln w="7938">
                  <a:solidFill>
                    <a:srgbClr val="000000"/>
                  </a:solidFill>
                  <a:round/>
                  <a:headEnd/>
                  <a:tailEnd/>
                </a:ln>
              </p:spPr>
              <p:txBody>
                <a:bodyPr/>
                <a:lstStyle/>
                <a:p>
                  <a:endParaRPr lang="en-US"/>
                </a:p>
              </p:txBody>
            </p:sp>
            <p:sp>
              <p:nvSpPr>
                <p:cNvPr id="25732" name="Line 123"/>
                <p:cNvSpPr>
                  <a:spLocks noChangeAspect="1" noChangeShapeType="1"/>
                </p:cNvSpPr>
                <p:nvPr/>
              </p:nvSpPr>
              <p:spPr bwMode="auto">
                <a:xfrm flipV="1">
                  <a:off x="1973" y="3201"/>
                  <a:ext cx="1" cy="15"/>
                </a:xfrm>
                <a:prstGeom prst="line">
                  <a:avLst/>
                </a:prstGeom>
                <a:noFill/>
                <a:ln w="7938">
                  <a:solidFill>
                    <a:srgbClr val="000000"/>
                  </a:solidFill>
                  <a:round/>
                  <a:headEnd/>
                  <a:tailEnd/>
                </a:ln>
              </p:spPr>
              <p:txBody>
                <a:bodyPr/>
                <a:lstStyle/>
                <a:p>
                  <a:endParaRPr lang="en-US"/>
                </a:p>
              </p:txBody>
            </p:sp>
            <p:sp>
              <p:nvSpPr>
                <p:cNvPr id="25733" name="Line 124"/>
                <p:cNvSpPr>
                  <a:spLocks noChangeAspect="1" noChangeShapeType="1"/>
                </p:cNvSpPr>
                <p:nvPr/>
              </p:nvSpPr>
              <p:spPr bwMode="auto">
                <a:xfrm flipV="1">
                  <a:off x="2021" y="3201"/>
                  <a:ext cx="1" cy="15"/>
                </a:xfrm>
                <a:prstGeom prst="line">
                  <a:avLst/>
                </a:prstGeom>
                <a:noFill/>
                <a:ln w="7938">
                  <a:solidFill>
                    <a:srgbClr val="000000"/>
                  </a:solidFill>
                  <a:round/>
                  <a:headEnd/>
                  <a:tailEnd/>
                </a:ln>
              </p:spPr>
              <p:txBody>
                <a:bodyPr/>
                <a:lstStyle/>
                <a:p>
                  <a:endParaRPr lang="en-US"/>
                </a:p>
              </p:txBody>
            </p:sp>
            <p:sp>
              <p:nvSpPr>
                <p:cNvPr id="25734" name="Line 125"/>
                <p:cNvSpPr>
                  <a:spLocks noChangeAspect="1" noChangeShapeType="1"/>
                </p:cNvSpPr>
                <p:nvPr/>
              </p:nvSpPr>
              <p:spPr bwMode="auto">
                <a:xfrm flipV="1">
                  <a:off x="2069" y="3201"/>
                  <a:ext cx="1" cy="15"/>
                </a:xfrm>
                <a:prstGeom prst="line">
                  <a:avLst/>
                </a:prstGeom>
                <a:noFill/>
                <a:ln w="7938">
                  <a:solidFill>
                    <a:srgbClr val="000000"/>
                  </a:solidFill>
                  <a:round/>
                  <a:headEnd/>
                  <a:tailEnd/>
                </a:ln>
              </p:spPr>
              <p:txBody>
                <a:bodyPr/>
                <a:lstStyle/>
                <a:p>
                  <a:endParaRPr lang="en-US"/>
                </a:p>
              </p:txBody>
            </p:sp>
            <p:sp>
              <p:nvSpPr>
                <p:cNvPr id="25735" name="Line 126"/>
                <p:cNvSpPr>
                  <a:spLocks noChangeAspect="1" noChangeShapeType="1"/>
                </p:cNvSpPr>
                <p:nvPr/>
              </p:nvSpPr>
              <p:spPr bwMode="auto">
                <a:xfrm flipV="1">
                  <a:off x="2117" y="3201"/>
                  <a:ext cx="1" cy="15"/>
                </a:xfrm>
                <a:prstGeom prst="line">
                  <a:avLst/>
                </a:prstGeom>
                <a:noFill/>
                <a:ln w="7938">
                  <a:solidFill>
                    <a:srgbClr val="000000"/>
                  </a:solidFill>
                  <a:round/>
                  <a:headEnd/>
                  <a:tailEnd/>
                </a:ln>
              </p:spPr>
              <p:txBody>
                <a:bodyPr/>
                <a:lstStyle/>
                <a:p>
                  <a:endParaRPr lang="en-US"/>
                </a:p>
              </p:txBody>
            </p:sp>
            <p:sp>
              <p:nvSpPr>
                <p:cNvPr id="25736" name="Line 127"/>
                <p:cNvSpPr>
                  <a:spLocks noChangeAspect="1" noChangeShapeType="1"/>
                </p:cNvSpPr>
                <p:nvPr/>
              </p:nvSpPr>
              <p:spPr bwMode="auto">
                <a:xfrm flipV="1">
                  <a:off x="2213" y="3201"/>
                  <a:ext cx="1" cy="15"/>
                </a:xfrm>
                <a:prstGeom prst="line">
                  <a:avLst/>
                </a:prstGeom>
                <a:noFill/>
                <a:ln w="7938">
                  <a:solidFill>
                    <a:srgbClr val="000000"/>
                  </a:solidFill>
                  <a:round/>
                  <a:headEnd/>
                  <a:tailEnd/>
                </a:ln>
              </p:spPr>
              <p:txBody>
                <a:bodyPr/>
                <a:lstStyle/>
                <a:p>
                  <a:endParaRPr lang="en-US"/>
                </a:p>
              </p:txBody>
            </p:sp>
            <p:sp>
              <p:nvSpPr>
                <p:cNvPr id="25737" name="Line 128"/>
                <p:cNvSpPr>
                  <a:spLocks noChangeAspect="1" noChangeShapeType="1"/>
                </p:cNvSpPr>
                <p:nvPr/>
              </p:nvSpPr>
              <p:spPr bwMode="auto">
                <a:xfrm flipV="1">
                  <a:off x="2261" y="3201"/>
                  <a:ext cx="1" cy="15"/>
                </a:xfrm>
                <a:prstGeom prst="line">
                  <a:avLst/>
                </a:prstGeom>
                <a:noFill/>
                <a:ln w="7938">
                  <a:solidFill>
                    <a:srgbClr val="000000"/>
                  </a:solidFill>
                  <a:round/>
                  <a:headEnd/>
                  <a:tailEnd/>
                </a:ln>
              </p:spPr>
              <p:txBody>
                <a:bodyPr/>
                <a:lstStyle/>
                <a:p>
                  <a:endParaRPr lang="en-US"/>
                </a:p>
              </p:txBody>
            </p:sp>
            <p:sp>
              <p:nvSpPr>
                <p:cNvPr id="25738" name="Line 129"/>
                <p:cNvSpPr>
                  <a:spLocks noChangeAspect="1" noChangeShapeType="1"/>
                </p:cNvSpPr>
                <p:nvPr/>
              </p:nvSpPr>
              <p:spPr bwMode="auto">
                <a:xfrm flipV="1">
                  <a:off x="2309" y="3201"/>
                  <a:ext cx="1" cy="15"/>
                </a:xfrm>
                <a:prstGeom prst="line">
                  <a:avLst/>
                </a:prstGeom>
                <a:noFill/>
                <a:ln w="7938">
                  <a:solidFill>
                    <a:srgbClr val="000000"/>
                  </a:solidFill>
                  <a:round/>
                  <a:headEnd/>
                  <a:tailEnd/>
                </a:ln>
              </p:spPr>
              <p:txBody>
                <a:bodyPr/>
                <a:lstStyle/>
                <a:p>
                  <a:endParaRPr lang="en-US"/>
                </a:p>
              </p:txBody>
            </p:sp>
            <p:sp>
              <p:nvSpPr>
                <p:cNvPr id="25739" name="Line 130"/>
                <p:cNvSpPr>
                  <a:spLocks noChangeAspect="1" noChangeShapeType="1"/>
                </p:cNvSpPr>
                <p:nvPr/>
              </p:nvSpPr>
              <p:spPr bwMode="auto">
                <a:xfrm flipV="1">
                  <a:off x="2357" y="3201"/>
                  <a:ext cx="1" cy="15"/>
                </a:xfrm>
                <a:prstGeom prst="line">
                  <a:avLst/>
                </a:prstGeom>
                <a:noFill/>
                <a:ln w="7938">
                  <a:solidFill>
                    <a:srgbClr val="000000"/>
                  </a:solidFill>
                  <a:round/>
                  <a:headEnd/>
                  <a:tailEnd/>
                </a:ln>
              </p:spPr>
              <p:txBody>
                <a:bodyPr/>
                <a:lstStyle/>
                <a:p>
                  <a:endParaRPr lang="en-US"/>
                </a:p>
              </p:txBody>
            </p:sp>
            <p:sp>
              <p:nvSpPr>
                <p:cNvPr id="25740" name="Line 131"/>
                <p:cNvSpPr>
                  <a:spLocks noChangeAspect="1" noChangeShapeType="1"/>
                </p:cNvSpPr>
                <p:nvPr/>
              </p:nvSpPr>
              <p:spPr bwMode="auto">
                <a:xfrm flipV="1">
                  <a:off x="2453" y="3201"/>
                  <a:ext cx="1" cy="15"/>
                </a:xfrm>
                <a:prstGeom prst="line">
                  <a:avLst/>
                </a:prstGeom>
                <a:noFill/>
                <a:ln w="7938">
                  <a:solidFill>
                    <a:srgbClr val="000000"/>
                  </a:solidFill>
                  <a:round/>
                  <a:headEnd/>
                  <a:tailEnd/>
                </a:ln>
              </p:spPr>
              <p:txBody>
                <a:bodyPr/>
                <a:lstStyle/>
                <a:p>
                  <a:endParaRPr lang="en-US"/>
                </a:p>
              </p:txBody>
            </p:sp>
            <p:sp>
              <p:nvSpPr>
                <p:cNvPr id="25741" name="Line 132"/>
                <p:cNvSpPr>
                  <a:spLocks noChangeAspect="1" noChangeShapeType="1"/>
                </p:cNvSpPr>
                <p:nvPr/>
              </p:nvSpPr>
              <p:spPr bwMode="auto">
                <a:xfrm flipV="1">
                  <a:off x="2501" y="3201"/>
                  <a:ext cx="1" cy="15"/>
                </a:xfrm>
                <a:prstGeom prst="line">
                  <a:avLst/>
                </a:prstGeom>
                <a:noFill/>
                <a:ln w="7938">
                  <a:solidFill>
                    <a:srgbClr val="000000"/>
                  </a:solidFill>
                  <a:round/>
                  <a:headEnd/>
                  <a:tailEnd/>
                </a:ln>
              </p:spPr>
              <p:txBody>
                <a:bodyPr/>
                <a:lstStyle/>
                <a:p>
                  <a:endParaRPr lang="en-US"/>
                </a:p>
              </p:txBody>
            </p:sp>
          </p:grpSp>
          <p:grpSp>
            <p:nvGrpSpPr>
              <p:cNvPr id="7" name="Group 133"/>
              <p:cNvGrpSpPr>
                <a:grpSpLocks noChangeAspect="1"/>
              </p:cNvGrpSpPr>
              <p:nvPr/>
            </p:nvGrpSpPr>
            <p:grpSpPr bwMode="auto">
              <a:xfrm>
                <a:off x="1010" y="1655"/>
                <a:ext cx="1532" cy="29"/>
                <a:chOff x="970" y="1655"/>
                <a:chExt cx="1532" cy="29"/>
              </a:xfrm>
            </p:grpSpPr>
            <p:sp>
              <p:nvSpPr>
                <p:cNvPr id="25676" name="Line 134"/>
                <p:cNvSpPr>
                  <a:spLocks noChangeAspect="1" noChangeShapeType="1"/>
                </p:cNvSpPr>
                <p:nvPr/>
              </p:nvSpPr>
              <p:spPr bwMode="auto">
                <a:xfrm>
                  <a:off x="970" y="1655"/>
                  <a:ext cx="1" cy="29"/>
                </a:xfrm>
                <a:prstGeom prst="line">
                  <a:avLst/>
                </a:prstGeom>
                <a:noFill/>
                <a:ln w="7938">
                  <a:solidFill>
                    <a:srgbClr val="000000"/>
                  </a:solidFill>
                  <a:round/>
                  <a:headEnd/>
                  <a:tailEnd/>
                </a:ln>
              </p:spPr>
              <p:txBody>
                <a:bodyPr/>
                <a:lstStyle/>
                <a:p>
                  <a:endParaRPr lang="en-US"/>
                </a:p>
              </p:txBody>
            </p:sp>
            <p:sp>
              <p:nvSpPr>
                <p:cNvPr id="25677" name="Line 135"/>
                <p:cNvSpPr>
                  <a:spLocks noChangeAspect="1" noChangeShapeType="1"/>
                </p:cNvSpPr>
                <p:nvPr/>
              </p:nvSpPr>
              <p:spPr bwMode="auto">
                <a:xfrm>
                  <a:off x="1210" y="1655"/>
                  <a:ext cx="1" cy="29"/>
                </a:xfrm>
                <a:prstGeom prst="line">
                  <a:avLst/>
                </a:prstGeom>
                <a:noFill/>
                <a:ln w="7938">
                  <a:solidFill>
                    <a:srgbClr val="000000"/>
                  </a:solidFill>
                  <a:round/>
                  <a:headEnd/>
                  <a:tailEnd/>
                </a:ln>
              </p:spPr>
              <p:txBody>
                <a:bodyPr/>
                <a:lstStyle/>
                <a:p>
                  <a:endParaRPr lang="en-US"/>
                </a:p>
              </p:txBody>
            </p:sp>
            <p:sp>
              <p:nvSpPr>
                <p:cNvPr id="25678" name="Line 136"/>
                <p:cNvSpPr>
                  <a:spLocks noChangeAspect="1" noChangeShapeType="1"/>
                </p:cNvSpPr>
                <p:nvPr/>
              </p:nvSpPr>
              <p:spPr bwMode="auto">
                <a:xfrm>
                  <a:off x="1450" y="1655"/>
                  <a:ext cx="1" cy="29"/>
                </a:xfrm>
                <a:prstGeom prst="line">
                  <a:avLst/>
                </a:prstGeom>
                <a:noFill/>
                <a:ln w="7938">
                  <a:solidFill>
                    <a:srgbClr val="000000"/>
                  </a:solidFill>
                  <a:round/>
                  <a:headEnd/>
                  <a:tailEnd/>
                </a:ln>
              </p:spPr>
              <p:txBody>
                <a:bodyPr/>
                <a:lstStyle/>
                <a:p>
                  <a:endParaRPr lang="en-US"/>
                </a:p>
              </p:txBody>
            </p:sp>
            <p:sp>
              <p:nvSpPr>
                <p:cNvPr id="25679" name="Line 137"/>
                <p:cNvSpPr>
                  <a:spLocks noChangeAspect="1" noChangeShapeType="1"/>
                </p:cNvSpPr>
                <p:nvPr/>
              </p:nvSpPr>
              <p:spPr bwMode="auto">
                <a:xfrm>
                  <a:off x="1685" y="1655"/>
                  <a:ext cx="1" cy="29"/>
                </a:xfrm>
                <a:prstGeom prst="line">
                  <a:avLst/>
                </a:prstGeom>
                <a:noFill/>
                <a:ln w="7938">
                  <a:solidFill>
                    <a:srgbClr val="000000"/>
                  </a:solidFill>
                  <a:round/>
                  <a:headEnd/>
                  <a:tailEnd/>
                </a:ln>
              </p:spPr>
              <p:txBody>
                <a:bodyPr/>
                <a:lstStyle/>
                <a:p>
                  <a:endParaRPr lang="en-US"/>
                </a:p>
              </p:txBody>
            </p:sp>
            <p:sp>
              <p:nvSpPr>
                <p:cNvPr id="25680" name="Line 138"/>
                <p:cNvSpPr>
                  <a:spLocks noChangeAspect="1" noChangeShapeType="1"/>
                </p:cNvSpPr>
                <p:nvPr/>
              </p:nvSpPr>
              <p:spPr bwMode="auto">
                <a:xfrm>
                  <a:off x="1925" y="1655"/>
                  <a:ext cx="1" cy="29"/>
                </a:xfrm>
                <a:prstGeom prst="line">
                  <a:avLst/>
                </a:prstGeom>
                <a:noFill/>
                <a:ln w="7938">
                  <a:solidFill>
                    <a:srgbClr val="000000"/>
                  </a:solidFill>
                  <a:round/>
                  <a:headEnd/>
                  <a:tailEnd/>
                </a:ln>
              </p:spPr>
              <p:txBody>
                <a:bodyPr/>
                <a:lstStyle/>
                <a:p>
                  <a:endParaRPr lang="en-US"/>
                </a:p>
              </p:txBody>
            </p:sp>
            <p:sp>
              <p:nvSpPr>
                <p:cNvPr id="25681" name="Line 139"/>
                <p:cNvSpPr>
                  <a:spLocks noChangeAspect="1" noChangeShapeType="1"/>
                </p:cNvSpPr>
                <p:nvPr/>
              </p:nvSpPr>
              <p:spPr bwMode="auto">
                <a:xfrm>
                  <a:off x="2165" y="1655"/>
                  <a:ext cx="1" cy="29"/>
                </a:xfrm>
                <a:prstGeom prst="line">
                  <a:avLst/>
                </a:prstGeom>
                <a:noFill/>
                <a:ln w="7938">
                  <a:solidFill>
                    <a:srgbClr val="000000"/>
                  </a:solidFill>
                  <a:round/>
                  <a:headEnd/>
                  <a:tailEnd/>
                </a:ln>
              </p:spPr>
              <p:txBody>
                <a:bodyPr/>
                <a:lstStyle/>
                <a:p>
                  <a:endParaRPr lang="en-US"/>
                </a:p>
              </p:txBody>
            </p:sp>
            <p:sp>
              <p:nvSpPr>
                <p:cNvPr id="25682" name="Line 140"/>
                <p:cNvSpPr>
                  <a:spLocks noChangeAspect="1" noChangeShapeType="1"/>
                </p:cNvSpPr>
                <p:nvPr/>
              </p:nvSpPr>
              <p:spPr bwMode="auto">
                <a:xfrm>
                  <a:off x="2405" y="1655"/>
                  <a:ext cx="1" cy="29"/>
                </a:xfrm>
                <a:prstGeom prst="line">
                  <a:avLst/>
                </a:prstGeom>
                <a:noFill/>
                <a:ln w="7938">
                  <a:solidFill>
                    <a:srgbClr val="000000"/>
                  </a:solidFill>
                  <a:round/>
                  <a:headEnd/>
                  <a:tailEnd/>
                </a:ln>
              </p:spPr>
              <p:txBody>
                <a:bodyPr/>
                <a:lstStyle/>
                <a:p>
                  <a:endParaRPr lang="en-US"/>
                </a:p>
              </p:txBody>
            </p:sp>
            <p:sp>
              <p:nvSpPr>
                <p:cNvPr id="25683" name="Line 141"/>
                <p:cNvSpPr>
                  <a:spLocks noChangeAspect="1" noChangeShapeType="1"/>
                </p:cNvSpPr>
                <p:nvPr/>
              </p:nvSpPr>
              <p:spPr bwMode="auto">
                <a:xfrm>
                  <a:off x="1018" y="1655"/>
                  <a:ext cx="1" cy="15"/>
                </a:xfrm>
                <a:prstGeom prst="line">
                  <a:avLst/>
                </a:prstGeom>
                <a:noFill/>
                <a:ln w="7938">
                  <a:solidFill>
                    <a:srgbClr val="000000"/>
                  </a:solidFill>
                  <a:round/>
                  <a:headEnd/>
                  <a:tailEnd/>
                </a:ln>
              </p:spPr>
              <p:txBody>
                <a:bodyPr/>
                <a:lstStyle/>
                <a:p>
                  <a:endParaRPr lang="en-US"/>
                </a:p>
              </p:txBody>
            </p:sp>
            <p:sp>
              <p:nvSpPr>
                <p:cNvPr id="25684" name="Line 142"/>
                <p:cNvSpPr>
                  <a:spLocks noChangeAspect="1" noChangeShapeType="1"/>
                </p:cNvSpPr>
                <p:nvPr/>
              </p:nvSpPr>
              <p:spPr bwMode="auto">
                <a:xfrm>
                  <a:off x="1066" y="1655"/>
                  <a:ext cx="1" cy="15"/>
                </a:xfrm>
                <a:prstGeom prst="line">
                  <a:avLst/>
                </a:prstGeom>
                <a:noFill/>
                <a:ln w="7938">
                  <a:solidFill>
                    <a:srgbClr val="000000"/>
                  </a:solidFill>
                  <a:round/>
                  <a:headEnd/>
                  <a:tailEnd/>
                </a:ln>
              </p:spPr>
              <p:txBody>
                <a:bodyPr/>
                <a:lstStyle/>
                <a:p>
                  <a:endParaRPr lang="en-US"/>
                </a:p>
              </p:txBody>
            </p:sp>
            <p:sp>
              <p:nvSpPr>
                <p:cNvPr id="25685" name="Line 143"/>
                <p:cNvSpPr>
                  <a:spLocks noChangeAspect="1" noChangeShapeType="1"/>
                </p:cNvSpPr>
                <p:nvPr/>
              </p:nvSpPr>
              <p:spPr bwMode="auto">
                <a:xfrm>
                  <a:off x="1114" y="1655"/>
                  <a:ext cx="1" cy="15"/>
                </a:xfrm>
                <a:prstGeom prst="line">
                  <a:avLst/>
                </a:prstGeom>
                <a:noFill/>
                <a:ln w="7938">
                  <a:solidFill>
                    <a:srgbClr val="000000"/>
                  </a:solidFill>
                  <a:round/>
                  <a:headEnd/>
                  <a:tailEnd/>
                </a:ln>
              </p:spPr>
              <p:txBody>
                <a:bodyPr/>
                <a:lstStyle/>
                <a:p>
                  <a:endParaRPr lang="en-US"/>
                </a:p>
              </p:txBody>
            </p:sp>
            <p:sp>
              <p:nvSpPr>
                <p:cNvPr id="25686" name="Line 144"/>
                <p:cNvSpPr>
                  <a:spLocks noChangeAspect="1" noChangeShapeType="1"/>
                </p:cNvSpPr>
                <p:nvPr/>
              </p:nvSpPr>
              <p:spPr bwMode="auto">
                <a:xfrm>
                  <a:off x="1162" y="1655"/>
                  <a:ext cx="1" cy="15"/>
                </a:xfrm>
                <a:prstGeom prst="line">
                  <a:avLst/>
                </a:prstGeom>
                <a:noFill/>
                <a:ln w="7938">
                  <a:solidFill>
                    <a:srgbClr val="000000"/>
                  </a:solidFill>
                  <a:round/>
                  <a:headEnd/>
                  <a:tailEnd/>
                </a:ln>
              </p:spPr>
              <p:txBody>
                <a:bodyPr/>
                <a:lstStyle/>
                <a:p>
                  <a:endParaRPr lang="en-US"/>
                </a:p>
              </p:txBody>
            </p:sp>
            <p:sp>
              <p:nvSpPr>
                <p:cNvPr id="25687" name="Line 145"/>
                <p:cNvSpPr>
                  <a:spLocks noChangeAspect="1" noChangeShapeType="1"/>
                </p:cNvSpPr>
                <p:nvPr/>
              </p:nvSpPr>
              <p:spPr bwMode="auto">
                <a:xfrm>
                  <a:off x="1258" y="1655"/>
                  <a:ext cx="1" cy="15"/>
                </a:xfrm>
                <a:prstGeom prst="line">
                  <a:avLst/>
                </a:prstGeom>
                <a:noFill/>
                <a:ln w="7938">
                  <a:solidFill>
                    <a:srgbClr val="000000"/>
                  </a:solidFill>
                  <a:round/>
                  <a:headEnd/>
                  <a:tailEnd/>
                </a:ln>
              </p:spPr>
              <p:txBody>
                <a:bodyPr/>
                <a:lstStyle/>
                <a:p>
                  <a:endParaRPr lang="en-US"/>
                </a:p>
              </p:txBody>
            </p:sp>
            <p:sp>
              <p:nvSpPr>
                <p:cNvPr id="25688" name="Line 146"/>
                <p:cNvSpPr>
                  <a:spLocks noChangeAspect="1" noChangeShapeType="1"/>
                </p:cNvSpPr>
                <p:nvPr/>
              </p:nvSpPr>
              <p:spPr bwMode="auto">
                <a:xfrm>
                  <a:off x="1306" y="1655"/>
                  <a:ext cx="1" cy="15"/>
                </a:xfrm>
                <a:prstGeom prst="line">
                  <a:avLst/>
                </a:prstGeom>
                <a:noFill/>
                <a:ln w="7938">
                  <a:solidFill>
                    <a:srgbClr val="000000"/>
                  </a:solidFill>
                  <a:round/>
                  <a:headEnd/>
                  <a:tailEnd/>
                </a:ln>
              </p:spPr>
              <p:txBody>
                <a:bodyPr/>
                <a:lstStyle/>
                <a:p>
                  <a:endParaRPr lang="en-US"/>
                </a:p>
              </p:txBody>
            </p:sp>
            <p:sp>
              <p:nvSpPr>
                <p:cNvPr id="25689" name="Line 147"/>
                <p:cNvSpPr>
                  <a:spLocks noChangeAspect="1" noChangeShapeType="1"/>
                </p:cNvSpPr>
                <p:nvPr/>
              </p:nvSpPr>
              <p:spPr bwMode="auto">
                <a:xfrm>
                  <a:off x="1354" y="1655"/>
                  <a:ext cx="1" cy="15"/>
                </a:xfrm>
                <a:prstGeom prst="line">
                  <a:avLst/>
                </a:prstGeom>
                <a:noFill/>
                <a:ln w="7938">
                  <a:solidFill>
                    <a:srgbClr val="000000"/>
                  </a:solidFill>
                  <a:round/>
                  <a:headEnd/>
                  <a:tailEnd/>
                </a:ln>
              </p:spPr>
              <p:txBody>
                <a:bodyPr/>
                <a:lstStyle/>
                <a:p>
                  <a:endParaRPr lang="en-US"/>
                </a:p>
              </p:txBody>
            </p:sp>
            <p:sp>
              <p:nvSpPr>
                <p:cNvPr id="25690" name="Line 148"/>
                <p:cNvSpPr>
                  <a:spLocks noChangeAspect="1" noChangeShapeType="1"/>
                </p:cNvSpPr>
                <p:nvPr/>
              </p:nvSpPr>
              <p:spPr bwMode="auto">
                <a:xfrm>
                  <a:off x="1402" y="1655"/>
                  <a:ext cx="1" cy="15"/>
                </a:xfrm>
                <a:prstGeom prst="line">
                  <a:avLst/>
                </a:prstGeom>
                <a:noFill/>
                <a:ln w="7938">
                  <a:solidFill>
                    <a:srgbClr val="000000"/>
                  </a:solidFill>
                  <a:round/>
                  <a:headEnd/>
                  <a:tailEnd/>
                </a:ln>
              </p:spPr>
              <p:txBody>
                <a:bodyPr/>
                <a:lstStyle/>
                <a:p>
                  <a:endParaRPr lang="en-US"/>
                </a:p>
              </p:txBody>
            </p:sp>
            <p:sp>
              <p:nvSpPr>
                <p:cNvPr id="25691" name="Line 149"/>
                <p:cNvSpPr>
                  <a:spLocks noChangeAspect="1" noChangeShapeType="1"/>
                </p:cNvSpPr>
                <p:nvPr/>
              </p:nvSpPr>
              <p:spPr bwMode="auto">
                <a:xfrm>
                  <a:off x="1498" y="1655"/>
                  <a:ext cx="1" cy="15"/>
                </a:xfrm>
                <a:prstGeom prst="line">
                  <a:avLst/>
                </a:prstGeom>
                <a:noFill/>
                <a:ln w="7938">
                  <a:solidFill>
                    <a:srgbClr val="000000"/>
                  </a:solidFill>
                  <a:round/>
                  <a:headEnd/>
                  <a:tailEnd/>
                </a:ln>
              </p:spPr>
              <p:txBody>
                <a:bodyPr/>
                <a:lstStyle/>
                <a:p>
                  <a:endParaRPr lang="en-US"/>
                </a:p>
              </p:txBody>
            </p:sp>
            <p:sp>
              <p:nvSpPr>
                <p:cNvPr id="25692" name="Line 150"/>
                <p:cNvSpPr>
                  <a:spLocks noChangeAspect="1" noChangeShapeType="1"/>
                </p:cNvSpPr>
                <p:nvPr/>
              </p:nvSpPr>
              <p:spPr bwMode="auto">
                <a:xfrm>
                  <a:off x="1546" y="1655"/>
                  <a:ext cx="1" cy="15"/>
                </a:xfrm>
                <a:prstGeom prst="line">
                  <a:avLst/>
                </a:prstGeom>
                <a:noFill/>
                <a:ln w="7938">
                  <a:solidFill>
                    <a:srgbClr val="000000"/>
                  </a:solidFill>
                  <a:round/>
                  <a:headEnd/>
                  <a:tailEnd/>
                </a:ln>
              </p:spPr>
              <p:txBody>
                <a:bodyPr/>
                <a:lstStyle/>
                <a:p>
                  <a:endParaRPr lang="en-US"/>
                </a:p>
              </p:txBody>
            </p:sp>
            <p:sp>
              <p:nvSpPr>
                <p:cNvPr id="25693" name="Line 151"/>
                <p:cNvSpPr>
                  <a:spLocks noChangeAspect="1" noChangeShapeType="1"/>
                </p:cNvSpPr>
                <p:nvPr/>
              </p:nvSpPr>
              <p:spPr bwMode="auto">
                <a:xfrm>
                  <a:off x="1594" y="1655"/>
                  <a:ext cx="1" cy="15"/>
                </a:xfrm>
                <a:prstGeom prst="line">
                  <a:avLst/>
                </a:prstGeom>
                <a:noFill/>
                <a:ln w="7938">
                  <a:solidFill>
                    <a:srgbClr val="000000"/>
                  </a:solidFill>
                  <a:round/>
                  <a:headEnd/>
                  <a:tailEnd/>
                </a:ln>
              </p:spPr>
              <p:txBody>
                <a:bodyPr/>
                <a:lstStyle/>
                <a:p>
                  <a:endParaRPr lang="en-US"/>
                </a:p>
              </p:txBody>
            </p:sp>
            <p:sp>
              <p:nvSpPr>
                <p:cNvPr id="25694" name="Line 152"/>
                <p:cNvSpPr>
                  <a:spLocks noChangeAspect="1" noChangeShapeType="1"/>
                </p:cNvSpPr>
                <p:nvPr/>
              </p:nvSpPr>
              <p:spPr bwMode="auto">
                <a:xfrm>
                  <a:off x="1637" y="1655"/>
                  <a:ext cx="1" cy="15"/>
                </a:xfrm>
                <a:prstGeom prst="line">
                  <a:avLst/>
                </a:prstGeom>
                <a:noFill/>
                <a:ln w="7938">
                  <a:solidFill>
                    <a:srgbClr val="000000"/>
                  </a:solidFill>
                  <a:round/>
                  <a:headEnd/>
                  <a:tailEnd/>
                </a:ln>
              </p:spPr>
              <p:txBody>
                <a:bodyPr/>
                <a:lstStyle/>
                <a:p>
                  <a:endParaRPr lang="en-US"/>
                </a:p>
              </p:txBody>
            </p:sp>
            <p:sp>
              <p:nvSpPr>
                <p:cNvPr id="25695" name="Line 153"/>
                <p:cNvSpPr>
                  <a:spLocks noChangeAspect="1" noChangeShapeType="1"/>
                </p:cNvSpPr>
                <p:nvPr/>
              </p:nvSpPr>
              <p:spPr bwMode="auto">
                <a:xfrm>
                  <a:off x="1733" y="1655"/>
                  <a:ext cx="1" cy="15"/>
                </a:xfrm>
                <a:prstGeom prst="line">
                  <a:avLst/>
                </a:prstGeom>
                <a:noFill/>
                <a:ln w="7938">
                  <a:solidFill>
                    <a:srgbClr val="000000"/>
                  </a:solidFill>
                  <a:round/>
                  <a:headEnd/>
                  <a:tailEnd/>
                </a:ln>
              </p:spPr>
              <p:txBody>
                <a:bodyPr/>
                <a:lstStyle/>
                <a:p>
                  <a:endParaRPr lang="en-US"/>
                </a:p>
              </p:txBody>
            </p:sp>
            <p:sp>
              <p:nvSpPr>
                <p:cNvPr id="25696" name="Line 154"/>
                <p:cNvSpPr>
                  <a:spLocks noChangeAspect="1" noChangeShapeType="1"/>
                </p:cNvSpPr>
                <p:nvPr/>
              </p:nvSpPr>
              <p:spPr bwMode="auto">
                <a:xfrm>
                  <a:off x="1781" y="1655"/>
                  <a:ext cx="1" cy="15"/>
                </a:xfrm>
                <a:prstGeom prst="line">
                  <a:avLst/>
                </a:prstGeom>
                <a:noFill/>
                <a:ln w="7938">
                  <a:solidFill>
                    <a:srgbClr val="000000"/>
                  </a:solidFill>
                  <a:round/>
                  <a:headEnd/>
                  <a:tailEnd/>
                </a:ln>
              </p:spPr>
              <p:txBody>
                <a:bodyPr/>
                <a:lstStyle/>
                <a:p>
                  <a:endParaRPr lang="en-US"/>
                </a:p>
              </p:txBody>
            </p:sp>
            <p:sp>
              <p:nvSpPr>
                <p:cNvPr id="25697" name="Line 155"/>
                <p:cNvSpPr>
                  <a:spLocks noChangeAspect="1" noChangeShapeType="1"/>
                </p:cNvSpPr>
                <p:nvPr/>
              </p:nvSpPr>
              <p:spPr bwMode="auto">
                <a:xfrm>
                  <a:off x="1829" y="1655"/>
                  <a:ext cx="1" cy="15"/>
                </a:xfrm>
                <a:prstGeom prst="line">
                  <a:avLst/>
                </a:prstGeom>
                <a:noFill/>
                <a:ln w="7938">
                  <a:solidFill>
                    <a:srgbClr val="000000"/>
                  </a:solidFill>
                  <a:round/>
                  <a:headEnd/>
                  <a:tailEnd/>
                </a:ln>
              </p:spPr>
              <p:txBody>
                <a:bodyPr/>
                <a:lstStyle/>
                <a:p>
                  <a:endParaRPr lang="en-US"/>
                </a:p>
              </p:txBody>
            </p:sp>
            <p:sp>
              <p:nvSpPr>
                <p:cNvPr id="25698" name="Line 156"/>
                <p:cNvSpPr>
                  <a:spLocks noChangeAspect="1" noChangeShapeType="1"/>
                </p:cNvSpPr>
                <p:nvPr/>
              </p:nvSpPr>
              <p:spPr bwMode="auto">
                <a:xfrm>
                  <a:off x="1877" y="1655"/>
                  <a:ext cx="1" cy="15"/>
                </a:xfrm>
                <a:prstGeom prst="line">
                  <a:avLst/>
                </a:prstGeom>
                <a:noFill/>
                <a:ln w="7938">
                  <a:solidFill>
                    <a:srgbClr val="000000"/>
                  </a:solidFill>
                  <a:round/>
                  <a:headEnd/>
                  <a:tailEnd/>
                </a:ln>
              </p:spPr>
              <p:txBody>
                <a:bodyPr/>
                <a:lstStyle/>
                <a:p>
                  <a:endParaRPr lang="en-US"/>
                </a:p>
              </p:txBody>
            </p:sp>
            <p:sp>
              <p:nvSpPr>
                <p:cNvPr id="25699" name="Line 157"/>
                <p:cNvSpPr>
                  <a:spLocks noChangeAspect="1" noChangeShapeType="1"/>
                </p:cNvSpPr>
                <p:nvPr/>
              </p:nvSpPr>
              <p:spPr bwMode="auto">
                <a:xfrm>
                  <a:off x="1973" y="1655"/>
                  <a:ext cx="1" cy="15"/>
                </a:xfrm>
                <a:prstGeom prst="line">
                  <a:avLst/>
                </a:prstGeom>
                <a:noFill/>
                <a:ln w="7938">
                  <a:solidFill>
                    <a:srgbClr val="000000"/>
                  </a:solidFill>
                  <a:round/>
                  <a:headEnd/>
                  <a:tailEnd/>
                </a:ln>
              </p:spPr>
              <p:txBody>
                <a:bodyPr/>
                <a:lstStyle/>
                <a:p>
                  <a:endParaRPr lang="en-US"/>
                </a:p>
              </p:txBody>
            </p:sp>
            <p:sp>
              <p:nvSpPr>
                <p:cNvPr id="25700" name="Line 158"/>
                <p:cNvSpPr>
                  <a:spLocks noChangeAspect="1" noChangeShapeType="1"/>
                </p:cNvSpPr>
                <p:nvPr/>
              </p:nvSpPr>
              <p:spPr bwMode="auto">
                <a:xfrm>
                  <a:off x="2021" y="1655"/>
                  <a:ext cx="1" cy="15"/>
                </a:xfrm>
                <a:prstGeom prst="line">
                  <a:avLst/>
                </a:prstGeom>
                <a:noFill/>
                <a:ln w="7938">
                  <a:solidFill>
                    <a:srgbClr val="000000"/>
                  </a:solidFill>
                  <a:round/>
                  <a:headEnd/>
                  <a:tailEnd/>
                </a:ln>
              </p:spPr>
              <p:txBody>
                <a:bodyPr/>
                <a:lstStyle/>
                <a:p>
                  <a:endParaRPr lang="en-US"/>
                </a:p>
              </p:txBody>
            </p:sp>
            <p:sp>
              <p:nvSpPr>
                <p:cNvPr id="25701" name="Line 159"/>
                <p:cNvSpPr>
                  <a:spLocks noChangeAspect="1" noChangeShapeType="1"/>
                </p:cNvSpPr>
                <p:nvPr/>
              </p:nvSpPr>
              <p:spPr bwMode="auto">
                <a:xfrm>
                  <a:off x="2069" y="1655"/>
                  <a:ext cx="1" cy="15"/>
                </a:xfrm>
                <a:prstGeom prst="line">
                  <a:avLst/>
                </a:prstGeom>
                <a:noFill/>
                <a:ln w="7938">
                  <a:solidFill>
                    <a:srgbClr val="000000"/>
                  </a:solidFill>
                  <a:round/>
                  <a:headEnd/>
                  <a:tailEnd/>
                </a:ln>
              </p:spPr>
              <p:txBody>
                <a:bodyPr/>
                <a:lstStyle/>
                <a:p>
                  <a:endParaRPr lang="en-US"/>
                </a:p>
              </p:txBody>
            </p:sp>
            <p:sp>
              <p:nvSpPr>
                <p:cNvPr id="25702" name="Line 160"/>
                <p:cNvSpPr>
                  <a:spLocks noChangeAspect="1" noChangeShapeType="1"/>
                </p:cNvSpPr>
                <p:nvPr/>
              </p:nvSpPr>
              <p:spPr bwMode="auto">
                <a:xfrm>
                  <a:off x="2117" y="1655"/>
                  <a:ext cx="1" cy="15"/>
                </a:xfrm>
                <a:prstGeom prst="line">
                  <a:avLst/>
                </a:prstGeom>
                <a:noFill/>
                <a:ln w="7938">
                  <a:solidFill>
                    <a:srgbClr val="000000"/>
                  </a:solidFill>
                  <a:round/>
                  <a:headEnd/>
                  <a:tailEnd/>
                </a:ln>
              </p:spPr>
              <p:txBody>
                <a:bodyPr/>
                <a:lstStyle/>
                <a:p>
                  <a:endParaRPr lang="en-US"/>
                </a:p>
              </p:txBody>
            </p:sp>
            <p:sp>
              <p:nvSpPr>
                <p:cNvPr id="25703" name="Line 161"/>
                <p:cNvSpPr>
                  <a:spLocks noChangeAspect="1" noChangeShapeType="1"/>
                </p:cNvSpPr>
                <p:nvPr/>
              </p:nvSpPr>
              <p:spPr bwMode="auto">
                <a:xfrm>
                  <a:off x="2213" y="1655"/>
                  <a:ext cx="1" cy="15"/>
                </a:xfrm>
                <a:prstGeom prst="line">
                  <a:avLst/>
                </a:prstGeom>
                <a:noFill/>
                <a:ln w="7938">
                  <a:solidFill>
                    <a:srgbClr val="000000"/>
                  </a:solidFill>
                  <a:round/>
                  <a:headEnd/>
                  <a:tailEnd/>
                </a:ln>
              </p:spPr>
              <p:txBody>
                <a:bodyPr/>
                <a:lstStyle/>
                <a:p>
                  <a:endParaRPr lang="en-US"/>
                </a:p>
              </p:txBody>
            </p:sp>
            <p:sp>
              <p:nvSpPr>
                <p:cNvPr id="25704" name="Line 162"/>
                <p:cNvSpPr>
                  <a:spLocks noChangeAspect="1" noChangeShapeType="1"/>
                </p:cNvSpPr>
                <p:nvPr/>
              </p:nvSpPr>
              <p:spPr bwMode="auto">
                <a:xfrm>
                  <a:off x="2261" y="1655"/>
                  <a:ext cx="1" cy="15"/>
                </a:xfrm>
                <a:prstGeom prst="line">
                  <a:avLst/>
                </a:prstGeom>
                <a:noFill/>
                <a:ln w="7938">
                  <a:solidFill>
                    <a:srgbClr val="000000"/>
                  </a:solidFill>
                  <a:round/>
                  <a:headEnd/>
                  <a:tailEnd/>
                </a:ln>
              </p:spPr>
              <p:txBody>
                <a:bodyPr/>
                <a:lstStyle/>
                <a:p>
                  <a:endParaRPr lang="en-US"/>
                </a:p>
              </p:txBody>
            </p:sp>
            <p:sp>
              <p:nvSpPr>
                <p:cNvPr id="25705" name="Line 163"/>
                <p:cNvSpPr>
                  <a:spLocks noChangeAspect="1" noChangeShapeType="1"/>
                </p:cNvSpPr>
                <p:nvPr/>
              </p:nvSpPr>
              <p:spPr bwMode="auto">
                <a:xfrm>
                  <a:off x="2309" y="1655"/>
                  <a:ext cx="1" cy="15"/>
                </a:xfrm>
                <a:prstGeom prst="line">
                  <a:avLst/>
                </a:prstGeom>
                <a:noFill/>
                <a:ln w="7938">
                  <a:solidFill>
                    <a:srgbClr val="000000"/>
                  </a:solidFill>
                  <a:round/>
                  <a:headEnd/>
                  <a:tailEnd/>
                </a:ln>
              </p:spPr>
              <p:txBody>
                <a:bodyPr/>
                <a:lstStyle/>
                <a:p>
                  <a:endParaRPr lang="en-US"/>
                </a:p>
              </p:txBody>
            </p:sp>
            <p:sp>
              <p:nvSpPr>
                <p:cNvPr id="25706" name="Line 164"/>
                <p:cNvSpPr>
                  <a:spLocks noChangeAspect="1" noChangeShapeType="1"/>
                </p:cNvSpPr>
                <p:nvPr/>
              </p:nvSpPr>
              <p:spPr bwMode="auto">
                <a:xfrm>
                  <a:off x="2357" y="1655"/>
                  <a:ext cx="1" cy="15"/>
                </a:xfrm>
                <a:prstGeom prst="line">
                  <a:avLst/>
                </a:prstGeom>
                <a:noFill/>
                <a:ln w="7938">
                  <a:solidFill>
                    <a:srgbClr val="000000"/>
                  </a:solidFill>
                  <a:round/>
                  <a:headEnd/>
                  <a:tailEnd/>
                </a:ln>
              </p:spPr>
              <p:txBody>
                <a:bodyPr/>
                <a:lstStyle/>
                <a:p>
                  <a:endParaRPr lang="en-US"/>
                </a:p>
              </p:txBody>
            </p:sp>
            <p:sp>
              <p:nvSpPr>
                <p:cNvPr id="25707" name="Line 165"/>
                <p:cNvSpPr>
                  <a:spLocks noChangeAspect="1" noChangeShapeType="1"/>
                </p:cNvSpPr>
                <p:nvPr/>
              </p:nvSpPr>
              <p:spPr bwMode="auto">
                <a:xfrm>
                  <a:off x="2453" y="1655"/>
                  <a:ext cx="1" cy="15"/>
                </a:xfrm>
                <a:prstGeom prst="line">
                  <a:avLst/>
                </a:prstGeom>
                <a:noFill/>
                <a:ln w="7938">
                  <a:solidFill>
                    <a:srgbClr val="000000"/>
                  </a:solidFill>
                  <a:round/>
                  <a:headEnd/>
                  <a:tailEnd/>
                </a:ln>
              </p:spPr>
              <p:txBody>
                <a:bodyPr/>
                <a:lstStyle/>
                <a:p>
                  <a:endParaRPr lang="en-US"/>
                </a:p>
              </p:txBody>
            </p:sp>
            <p:sp>
              <p:nvSpPr>
                <p:cNvPr id="25708" name="Line 166"/>
                <p:cNvSpPr>
                  <a:spLocks noChangeAspect="1" noChangeShapeType="1"/>
                </p:cNvSpPr>
                <p:nvPr/>
              </p:nvSpPr>
              <p:spPr bwMode="auto">
                <a:xfrm>
                  <a:off x="2501" y="1655"/>
                  <a:ext cx="1" cy="15"/>
                </a:xfrm>
                <a:prstGeom prst="line">
                  <a:avLst/>
                </a:prstGeom>
                <a:noFill/>
                <a:ln w="7938">
                  <a:solidFill>
                    <a:srgbClr val="000000"/>
                  </a:solidFill>
                  <a:round/>
                  <a:headEnd/>
                  <a:tailEnd/>
                </a:ln>
              </p:spPr>
              <p:txBody>
                <a:bodyPr/>
                <a:lstStyle/>
                <a:p>
                  <a:endParaRPr lang="en-US"/>
                </a:p>
              </p:txBody>
            </p:sp>
          </p:grpSp>
          <p:sp>
            <p:nvSpPr>
              <p:cNvPr id="25628" name="Line 167"/>
              <p:cNvSpPr>
                <a:spLocks noChangeAspect="1" noChangeShapeType="1"/>
              </p:cNvSpPr>
              <p:nvPr/>
            </p:nvSpPr>
            <p:spPr bwMode="auto">
              <a:xfrm flipV="1">
                <a:off x="986" y="1655"/>
                <a:ext cx="1" cy="1561"/>
              </a:xfrm>
              <a:prstGeom prst="line">
                <a:avLst/>
              </a:prstGeom>
              <a:noFill/>
              <a:ln w="7938">
                <a:solidFill>
                  <a:srgbClr val="000000"/>
                </a:solidFill>
                <a:round/>
                <a:headEnd/>
                <a:tailEnd/>
              </a:ln>
            </p:spPr>
            <p:txBody>
              <a:bodyPr/>
              <a:lstStyle/>
              <a:p>
                <a:endParaRPr lang="en-US"/>
              </a:p>
            </p:txBody>
          </p:sp>
          <p:sp>
            <p:nvSpPr>
              <p:cNvPr id="25629" name="Line 168"/>
              <p:cNvSpPr>
                <a:spLocks noChangeAspect="1" noChangeShapeType="1"/>
              </p:cNvSpPr>
              <p:nvPr/>
            </p:nvSpPr>
            <p:spPr bwMode="auto">
              <a:xfrm flipV="1">
                <a:off x="2541" y="1655"/>
                <a:ext cx="1" cy="1561"/>
              </a:xfrm>
              <a:prstGeom prst="line">
                <a:avLst/>
              </a:prstGeom>
              <a:noFill/>
              <a:ln w="7938">
                <a:solidFill>
                  <a:srgbClr val="000000"/>
                </a:solidFill>
                <a:round/>
                <a:headEnd/>
                <a:tailEnd/>
              </a:ln>
            </p:spPr>
            <p:txBody>
              <a:bodyPr/>
              <a:lstStyle/>
              <a:p>
                <a:endParaRPr lang="en-US"/>
              </a:p>
            </p:txBody>
          </p:sp>
          <p:sp>
            <p:nvSpPr>
              <p:cNvPr id="25630" name="Line 169"/>
              <p:cNvSpPr>
                <a:spLocks noChangeAspect="1" noChangeShapeType="1"/>
              </p:cNvSpPr>
              <p:nvPr/>
            </p:nvSpPr>
            <p:spPr bwMode="auto">
              <a:xfrm>
                <a:off x="986" y="3216"/>
                <a:ext cx="1555" cy="1"/>
              </a:xfrm>
              <a:prstGeom prst="line">
                <a:avLst/>
              </a:prstGeom>
              <a:noFill/>
              <a:ln w="7938">
                <a:solidFill>
                  <a:srgbClr val="000000"/>
                </a:solidFill>
                <a:round/>
                <a:headEnd/>
                <a:tailEnd/>
              </a:ln>
            </p:spPr>
            <p:txBody>
              <a:bodyPr/>
              <a:lstStyle/>
              <a:p>
                <a:endParaRPr lang="en-US"/>
              </a:p>
            </p:txBody>
          </p:sp>
          <p:sp>
            <p:nvSpPr>
              <p:cNvPr id="25631" name="Line 170"/>
              <p:cNvSpPr>
                <a:spLocks noChangeAspect="1" noChangeShapeType="1"/>
              </p:cNvSpPr>
              <p:nvPr/>
            </p:nvSpPr>
            <p:spPr bwMode="auto">
              <a:xfrm>
                <a:off x="986" y="1655"/>
                <a:ext cx="1555" cy="1"/>
              </a:xfrm>
              <a:prstGeom prst="line">
                <a:avLst/>
              </a:prstGeom>
              <a:noFill/>
              <a:ln w="7938">
                <a:solidFill>
                  <a:srgbClr val="000000"/>
                </a:solidFill>
                <a:round/>
                <a:headEnd/>
                <a:tailEnd/>
              </a:ln>
            </p:spPr>
            <p:txBody>
              <a:bodyPr/>
              <a:lstStyle/>
              <a:p>
                <a:endParaRPr lang="en-US"/>
              </a:p>
            </p:txBody>
          </p:sp>
          <p:sp>
            <p:nvSpPr>
              <p:cNvPr id="25632" name="Freeform 171"/>
              <p:cNvSpPr>
                <a:spLocks noChangeAspect="1"/>
              </p:cNvSpPr>
              <p:nvPr/>
            </p:nvSpPr>
            <p:spPr bwMode="auto">
              <a:xfrm>
                <a:off x="995" y="3148"/>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33" name="Freeform 172"/>
              <p:cNvSpPr>
                <a:spLocks noChangeAspect="1"/>
              </p:cNvSpPr>
              <p:nvPr/>
            </p:nvSpPr>
            <p:spPr bwMode="auto">
              <a:xfrm>
                <a:off x="1010" y="3134"/>
                <a:ext cx="48" cy="38"/>
              </a:xfrm>
              <a:custGeom>
                <a:avLst/>
                <a:gdLst>
                  <a:gd name="T0" fmla="*/ 0 w 48"/>
                  <a:gd name="T1" fmla="*/ 38 h 38"/>
                  <a:gd name="T2" fmla="*/ 24 w 48"/>
                  <a:gd name="T3" fmla="*/ 0 h 38"/>
                  <a:gd name="T4" fmla="*/ 48 w 48"/>
                  <a:gd name="T5" fmla="*/ 38 h 38"/>
                  <a:gd name="T6" fmla="*/ 0 w 48"/>
                  <a:gd name="T7" fmla="*/ 38 h 38"/>
                  <a:gd name="T8" fmla="*/ 0 60000 65536"/>
                  <a:gd name="T9" fmla="*/ 0 60000 65536"/>
                  <a:gd name="T10" fmla="*/ 0 60000 65536"/>
                  <a:gd name="T11" fmla="*/ 0 60000 65536"/>
                  <a:gd name="T12" fmla="*/ 0 w 48"/>
                  <a:gd name="T13" fmla="*/ 0 h 38"/>
                  <a:gd name="T14" fmla="*/ 48 w 48"/>
                  <a:gd name="T15" fmla="*/ 38 h 38"/>
                </a:gdLst>
                <a:ahLst/>
                <a:cxnLst>
                  <a:cxn ang="T8">
                    <a:pos x="T0" y="T1"/>
                  </a:cxn>
                  <a:cxn ang="T9">
                    <a:pos x="T2" y="T3"/>
                  </a:cxn>
                  <a:cxn ang="T10">
                    <a:pos x="T4" y="T5"/>
                  </a:cxn>
                  <a:cxn ang="T11">
                    <a:pos x="T6" y="T7"/>
                  </a:cxn>
                </a:cxnLst>
                <a:rect l="T12" t="T13" r="T14" b="T15"/>
                <a:pathLst>
                  <a:path w="48" h="38">
                    <a:moveTo>
                      <a:pt x="0" y="38"/>
                    </a:moveTo>
                    <a:lnTo>
                      <a:pt x="24" y="0"/>
                    </a:lnTo>
                    <a:lnTo>
                      <a:pt x="48" y="38"/>
                    </a:lnTo>
                    <a:lnTo>
                      <a:pt x="0" y="38"/>
                    </a:lnTo>
                    <a:close/>
                  </a:path>
                </a:pathLst>
              </a:custGeom>
              <a:solidFill>
                <a:srgbClr val="FFFFFF"/>
              </a:solidFill>
              <a:ln w="7938">
                <a:solidFill>
                  <a:srgbClr val="FF0705"/>
                </a:solidFill>
                <a:round/>
                <a:headEnd/>
                <a:tailEnd/>
              </a:ln>
            </p:spPr>
            <p:txBody>
              <a:bodyPr/>
              <a:lstStyle/>
              <a:p>
                <a:endParaRPr lang="en-US"/>
              </a:p>
            </p:txBody>
          </p:sp>
          <p:sp>
            <p:nvSpPr>
              <p:cNvPr id="25634" name="Freeform 173"/>
              <p:cNvSpPr>
                <a:spLocks noChangeAspect="1"/>
              </p:cNvSpPr>
              <p:nvPr/>
            </p:nvSpPr>
            <p:spPr bwMode="auto">
              <a:xfrm>
                <a:off x="1034" y="3110"/>
                <a:ext cx="48" cy="38"/>
              </a:xfrm>
              <a:custGeom>
                <a:avLst/>
                <a:gdLst>
                  <a:gd name="T0" fmla="*/ 0 w 48"/>
                  <a:gd name="T1" fmla="*/ 38 h 38"/>
                  <a:gd name="T2" fmla="*/ 24 w 48"/>
                  <a:gd name="T3" fmla="*/ 0 h 38"/>
                  <a:gd name="T4" fmla="*/ 48 w 48"/>
                  <a:gd name="T5" fmla="*/ 38 h 38"/>
                  <a:gd name="T6" fmla="*/ 0 w 48"/>
                  <a:gd name="T7" fmla="*/ 38 h 38"/>
                  <a:gd name="T8" fmla="*/ 0 60000 65536"/>
                  <a:gd name="T9" fmla="*/ 0 60000 65536"/>
                  <a:gd name="T10" fmla="*/ 0 60000 65536"/>
                  <a:gd name="T11" fmla="*/ 0 60000 65536"/>
                  <a:gd name="T12" fmla="*/ 0 w 48"/>
                  <a:gd name="T13" fmla="*/ 0 h 38"/>
                  <a:gd name="T14" fmla="*/ 48 w 48"/>
                  <a:gd name="T15" fmla="*/ 38 h 38"/>
                </a:gdLst>
                <a:ahLst/>
                <a:cxnLst>
                  <a:cxn ang="T8">
                    <a:pos x="T0" y="T1"/>
                  </a:cxn>
                  <a:cxn ang="T9">
                    <a:pos x="T2" y="T3"/>
                  </a:cxn>
                  <a:cxn ang="T10">
                    <a:pos x="T4" y="T5"/>
                  </a:cxn>
                  <a:cxn ang="T11">
                    <a:pos x="T6" y="T7"/>
                  </a:cxn>
                </a:cxnLst>
                <a:rect l="T12" t="T13" r="T14" b="T15"/>
                <a:pathLst>
                  <a:path w="48" h="38">
                    <a:moveTo>
                      <a:pt x="0" y="38"/>
                    </a:moveTo>
                    <a:lnTo>
                      <a:pt x="24" y="0"/>
                    </a:lnTo>
                    <a:lnTo>
                      <a:pt x="48" y="38"/>
                    </a:lnTo>
                    <a:lnTo>
                      <a:pt x="0" y="38"/>
                    </a:lnTo>
                    <a:close/>
                  </a:path>
                </a:pathLst>
              </a:custGeom>
              <a:solidFill>
                <a:srgbClr val="FFFFFF"/>
              </a:solidFill>
              <a:ln w="7938">
                <a:solidFill>
                  <a:srgbClr val="FF0705"/>
                </a:solidFill>
                <a:round/>
                <a:headEnd/>
                <a:tailEnd/>
              </a:ln>
            </p:spPr>
            <p:txBody>
              <a:bodyPr/>
              <a:lstStyle/>
              <a:p>
                <a:endParaRPr lang="en-US"/>
              </a:p>
            </p:txBody>
          </p:sp>
          <p:sp>
            <p:nvSpPr>
              <p:cNvPr id="25635" name="Freeform 174"/>
              <p:cNvSpPr>
                <a:spLocks noChangeAspect="1"/>
              </p:cNvSpPr>
              <p:nvPr/>
            </p:nvSpPr>
            <p:spPr bwMode="auto">
              <a:xfrm>
                <a:off x="1082" y="3057"/>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36" name="Freeform 175"/>
              <p:cNvSpPr>
                <a:spLocks noChangeAspect="1"/>
              </p:cNvSpPr>
              <p:nvPr/>
            </p:nvSpPr>
            <p:spPr bwMode="auto">
              <a:xfrm>
                <a:off x="1130" y="3014"/>
                <a:ext cx="48" cy="38"/>
              </a:xfrm>
              <a:custGeom>
                <a:avLst/>
                <a:gdLst>
                  <a:gd name="T0" fmla="*/ 0 w 48"/>
                  <a:gd name="T1" fmla="*/ 38 h 38"/>
                  <a:gd name="T2" fmla="*/ 24 w 48"/>
                  <a:gd name="T3" fmla="*/ 0 h 38"/>
                  <a:gd name="T4" fmla="*/ 48 w 48"/>
                  <a:gd name="T5" fmla="*/ 38 h 38"/>
                  <a:gd name="T6" fmla="*/ 0 w 48"/>
                  <a:gd name="T7" fmla="*/ 38 h 38"/>
                  <a:gd name="T8" fmla="*/ 0 60000 65536"/>
                  <a:gd name="T9" fmla="*/ 0 60000 65536"/>
                  <a:gd name="T10" fmla="*/ 0 60000 65536"/>
                  <a:gd name="T11" fmla="*/ 0 60000 65536"/>
                  <a:gd name="T12" fmla="*/ 0 w 48"/>
                  <a:gd name="T13" fmla="*/ 0 h 38"/>
                  <a:gd name="T14" fmla="*/ 48 w 48"/>
                  <a:gd name="T15" fmla="*/ 38 h 38"/>
                </a:gdLst>
                <a:ahLst/>
                <a:cxnLst>
                  <a:cxn ang="T8">
                    <a:pos x="T0" y="T1"/>
                  </a:cxn>
                  <a:cxn ang="T9">
                    <a:pos x="T2" y="T3"/>
                  </a:cxn>
                  <a:cxn ang="T10">
                    <a:pos x="T4" y="T5"/>
                  </a:cxn>
                  <a:cxn ang="T11">
                    <a:pos x="T6" y="T7"/>
                  </a:cxn>
                </a:cxnLst>
                <a:rect l="T12" t="T13" r="T14" b="T15"/>
                <a:pathLst>
                  <a:path w="48" h="38">
                    <a:moveTo>
                      <a:pt x="0" y="38"/>
                    </a:moveTo>
                    <a:lnTo>
                      <a:pt x="24" y="0"/>
                    </a:lnTo>
                    <a:lnTo>
                      <a:pt x="48" y="38"/>
                    </a:lnTo>
                    <a:lnTo>
                      <a:pt x="0" y="38"/>
                    </a:lnTo>
                    <a:close/>
                  </a:path>
                </a:pathLst>
              </a:custGeom>
              <a:solidFill>
                <a:srgbClr val="FFFFFF"/>
              </a:solidFill>
              <a:ln w="7938">
                <a:solidFill>
                  <a:srgbClr val="FF0705"/>
                </a:solidFill>
                <a:round/>
                <a:headEnd/>
                <a:tailEnd/>
              </a:ln>
            </p:spPr>
            <p:txBody>
              <a:bodyPr/>
              <a:lstStyle/>
              <a:p>
                <a:endParaRPr lang="en-US"/>
              </a:p>
            </p:txBody>
          </p:sp>
          <p:sp>
            <p:nvSpPr>
              <p:cNvPr id="25637" name="Freeform 176"/>
              <p:cNvSpPr>
                <a:spLocks noChangeAspect="1"/>
              </p:cNvSpPr>
              <p:nvPr/>
            </p:nvSpPr>
            <p:spPr bwMode="auto">
              <a:xfrm>
                <a:off x="1178" y="2961"/>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38" name="Freeform 177"/>
              <p:cNvSpPr>
                <a:spLocks noChangeAspect="1"/>
              </p:cNvSpPr>
              <p:nvPr/>
            </p:nvSpPr>
            <p:spPr bwMode="auto">
              <a:xfrm>
                <a:off x="1226" y="2913"/>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39" name="Freeform 178"/>
              <p:cNvSpPr>
                <a:spLocks noChangeAspect="1"/>
              </p:cNvSpPr>
              <p:nvPr/>
            </p:nvSpPr>
            <p:spPr bwMode="auto">
              <a:xfrm>
                <a:off x="1274" y="2865"/>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40" name="Freeform 179"/>
              <p:cNvSpPr>
                <a:spLocks noChangeAspect="1"/>
              </p:cNvSpPr>
              <p:nvPr/>
            </p:nvSpPr>
            <p:spPr bwMode="auto">
              <a:xfrm>
                <a:off x="1322" y="2812"/>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41" name="Freeform 180"/>
              <p:cNvSpPr>
                <a:spLocks noChangeAspect="1"/>
              </p:cNvSpPr>
              <p:nvPr/>
            </p:nvSpPr>
            <p:spPr bwMode="auto">
              <a:xfrm>
                <a:off x="1370" y="2769"/>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42" name="Freeform 181"/>
              <p:cNvSpPr>
                <a:spLocks noChangeAspect="1"/>
              </p:cNvSpPr>
              <p:nvPr/>
            </p:nvSpPr>
            <p:spPr bwMode="auto">
              <a:xfrm>
                <a:off x="1418" y="2716"/>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43" name="Freeform 182"/>
              <p:cNvSpPr>
                <a:spLocks noChangeAspect="1"/>
              </p:cNvSpPr>
              <p:nvPr/>
            </p:nvSpPr>
            <p:spPr bwMode="auto">
              <a:xfrm>
                <a:off x="1466" y="2668"/>
                <a:ext cx="48" cy="39"/>
              </a:xfrm>
              <a:custGeom>
                <a:avLst/>
                <a:gdLst>
                  <a:gd name="T0" fmla="*/ 0 w 48"/>
                  <a:gd name="T1" fmla="*/ 39 h 39"/>
                  <a:gd name="T2" fmla="*/ 24 w 48"/>
                  <a:gd name="T3" fmla="*/ 0 h 39"/>
                  <a:gd name="T4" fmla="*/ 48 w 48"/>
                  <a:gd name="T5" fmla="*/ 39 h 39"/>
                  <a:gd name="T6" fmla="*/ 0 w 48"/>
                  <a:gd name="T7" fmla="*/ 39 h 39"/>
                  <a:gd name="T8" fmla="*/ 0 60000 65536"/>
                  <a:gd name="T9" fmla="*/ 0 60000 65536"/>
                  <a:gd name="T10" fmla="*/ 0 60000 65536"/>
                  <a:gd name="T11" fmla="*/ 0 60000 65536"/>
                  <a:gd name="T12" fmla="*/ 0 w 48"/>
                  <a:gd name="T13" fmla="*/ 0 h 39"/>
                  <a:gd name="T14" fmla="*/ 48 w 48"/>
                  <a:gd name="T15" fmla="*/ 39 h 39"/>
                </a:gdLst>
                <a:ahLst/>
                <a:cxnLst>
                  <a:cxn ang="T8">
                    <a:pos x="T0" y="T1"/>
                  </a:cxn>
                  <a:cxn ang="T9">
                    <a:pos x="T2" y="T3"/>
                  </a:cxn>
                  <a:cxn ang="T10">
                    <a:pos x="T4" y="T5"/>
                  </a:cxn>
                  <a:cxn ang="T11">
                    <a:pos x="T6" y="T7"/>
                  </a:cxn>
                </a:cxnLst>
                <a:rect l="T12" t="T13" r="T14" b="T15"/>
                <a:pathLst>
                  <a:path w="48" h="39">
                    <a:moveTo>
                      <a:pt x="0" y="39"/>
                    </a:moveTo>
                    <a:lnTo>
                      <a:pt x="24" y="0"/>
                    </a:lnTo>
                    <a:lnTo>
                      <a:pt x="48" y="39"/>
                    </a:lnTo>
                    <a:lnTo>
                      <a:pt x="0" y="39"/>
                    </a:lnTo>
                    <a:close/>
                  </a:path>
                </a:pathLst>
              </a:custGeom>
              <a:solidFill>
                <a:srgbClr val="FFFFFF"/>
              </a:solidFill>
              <a:ln w="7938">
                <a:solidFill>
                  <a:srgbClr val="FF0705"/>
                </a:solidFill>
                <a:round/>
                <a:headEnd/>
                <a:tailEnd/>
              </a:ln>
            </p:spPr>
            <p:txBody>
              <a:bodyPr/>
              <a:lstStyle/>
              <a:p>
                <a:endParaRPr lang="en-US"/>
              </a:p>
            </p:txBody>
          </p:sp>
          <p:sp>
            <p:nvSpPr>
              <p:cNvPr id="25644" name="Freeform 183"/>
              <p:cNvSpPr>
                <a:spLocks noChangeAspect="1"/>
              </p:cNvSpPr>
              <p:nvPr/>
            </p:nvSpPr>
            <p:spPr bwMode="auto">
              <a:xfrm>
                <a:off x="1941" y="2174"/>
                <a:ext cx="48" cy="38"/>
              </a:xfrm>
              <a:custGeom>
                <a:avLst/>
                <a:gdLst>
                  <a:gd name="T0" fmla="*/ 0 w 48"/>
                  <a:gd name="T1" fmla="*/ 38 h 38"/>
                  <a:gd name="T2" fmla="*/ 24 w 48"/>
                  <a:gd name="T3" fmla="*/ 0 h 38"/>
                  <a:gd name="T4" fmla="*/ 48 w 48"/>
                  <a:gd name="T5" fmla="*/ 38 h 38"/>
                  <a:gd name="T6" fmla="*/ 0 w 48"/>
                  <a:gd name="T7" fmla="*/ 38 h 38"/>
                  <a:gd name="T8" fmla="*/ 0 60000 65536"/>
                  <a:gd name="T9" fmla="*/ 0 60000 65536"/>
                  <a:gd name="T10" fmla="*/ 0 60000 65536"/>
                  <a:gd name="T11" fmla="*/ 0 60000 65536"/>
                  <a:gd name="T12" fmla="*/ 0 w 48"/>
                  <a:gd name="T13" fmla="*/ 0 h 38"/>
                  <a:gd name="T14" fmla="*/ 48 w 48"/>
                  <a:gd name="T15" fmla="*/ 38 h 38"/>
                </a:gdLst>
                <a:ahLst/>
                <a:cxnLst>
                  <a:cxn ang="T8">
                    <a:pos x="T0" y="T1"/>
                  </a:cxn>
                  <a:cxn ang="T9">
                    <a:pos x="T2" y="T3"/>
                  </a:cxn>
                  <a:cxn ang="T10">
                    <a:pos x="T4" y="T5"/>
                  </a:cxn>
                  <a:cxn ang="T11">
                    <a:pos x="T6" y="T7"/>
                  </a:cxn>
                </a:cxnLst>
                <a:rect l="T12" t="T13" r="T14" b="T15"/>
                <a:pathLst>
                  <a:path w="48" h="38">
                    <a:moveTo>
                      <a:pt x="0" y="38"/>
                    </a:moveTo>
                    <a:lnTo>
                      <a:pt x="24" y="0"/>
                    </a:lnTo>
                    <a:lnTo>
                      <a:pt x="48" y="38"/>
                    </a:lnTo>
                    <a:lnTo>
                      <a:pt x="0" y="38"/>
                    </a:lnTo>
                    <a:close/>
                  </a:path>
                </a:pathLst>
              </a:custGeom>
              <a:solidFill>
                <a:srgbClr val="FFFFFF"/>
              </a:solidFill>
              <a:ln w="7938">
                <a:solidFill>
                  <a:srgbClr val="FF0705"/>
                </a:solidFill>
                <a:round/>
                <a:headEnd/>
                <a:tailEnd/>
              </a:ln>
            </p:spPr>
            <p:txBody>
              <a:bodyPr/>
              <a:lstStyle/>
              <a:p>
                <a:endParaRPr lang="en-US"/>
              </a:p>
            </p:txBody>
          </p:sp>
          <p:sp>
            <p:nvSpPr>
              <p:cNvPr id="25645" name="Freeform 184"/>
              <p:cNvSpPr>
                <a:spLocks noChangeAspect="1"/>
              </p:cNvSpPr>
              <p:nvPr/>
            </p:nvSpPr>
            <p:spPr bwMode="auto">
              <a:xfrm>
                <a:off x="2421" y="1689"/>
                <a:ext cx="48" cy="38"/>
              </a:xfrm>
              <a:custGeom>
                <a:avLst/>
                <a:gdLst>
                  <a:gd name="T0" fmla="*/ 0 w 48"/>
                  <a:gd name="T1" fmla="*/ 38 h 38"/>
                  <a:gd name="T2" fmla="*/ 24 w 48"/>
                  <a:gd name="T3" fmla="*/ 0 h 38"/>
                  <a:gd name="T4" fmla="*/ 48 w 48"/>
                  <a:gd name="T5" fmla="*/ 38 h 38"/>
                  <a:gd name="T6" fmla="*/ 0 w 48"/>
                  <a:gd name="T7" fmla="*/ 38 h 38"/>
                  <a:gd name="T8" fmla="*/ 0 60000 65536"/>
                  <a:gd name="T9" fmla="*/ 0 60000 65536"/>
                  <a:gd name="T10" fmla="*/ 0 60000 65536"/>
                  <a:gd name="T11" fmla="*/ 0 60000 65536"/>
                  <a:gd name="T12" fmla="*/ 0 w 48"/>
                  <a:gd name="T13" fmla="*/ 0 h 38"/>
                  <a:gd name="T14" fmla="*/ 48 w 48"/>
                  <a:gd name="T15" fmla="*/ 38 h 38"/>
                </a:gdLst>
                <a:ahLst/>
                <a:cxnLst>
                  <a:cxn ang="T8">
                    <a:pos x="T0" y="T1"/>
                  </a:cxn>
                  <a:cxn ang="T9">
                    <a:pos x="T2" y="T3"/>
                  </a:cxn>
                  <a:cxn ang="T10">
                    <a:pos x="T4" y="T5"/>
                  </a:cxn>
                  <a:cxn ang="T11">
                    <a:pos x="T6" y="T7"/>
                  </a:cxn>
                </a:cxnLst>
                <a:rect l="T12" t="T13" r="T14" b="T15"/>
                <a:pathLst>
                  <a:path w="48" h="38">
                    <a:moveTo>
                      <a:pt x="0" y="38"/>
                    </a:moveTo>
                    <a:lnTo>
                      <a:pt x="24" y="0"/>
                    </a:lnTo>
                    <a:lnTo>
                      <a:pt x="48" y="38"/>
                    </a:lnTo>
                    <a:lnTo>
                      <a:pt x="0" y="38"/>
                    </a:lnTo>
                    <a:close/>
                  </a:path>
                </a:pathLst>
              </a:custGeom>
              <a:solidFill>
                <a:srgbClr val="FFFFFF"/>
              </a:solidFill>
              <a:ln w="7938">
                <a:solidFill>
                  <a:srgbClr val="FF0705"/>
                </a:solidFill>
                <a:round/>
                <a:headEnd/>
                <a:tailEnd/>
              </a:ln>
            </p:spPr>
            <p:txBody>
              <a:bodyPr/>
              <a:lstStyle/>
              <a:p>
                <a:endParaRPr lang="en-US"/>
              </a:p>
            </p:txBody>
          </p:sp>
          <p:sp>
            <p:nvSpPr>
              <p:cNvPr id="25646" name="Freeform 185"/>
              <p:cNvSpPr>
                <a:spLocks noChangeAspect="1"/>
              </p:cNvSpPr>
              <p:nvPr/>
            </p:nvSpPr>
            <p:spPr bwMode="auto">
              <a:xfrm>
                <a:off x="1038" y="3110"/>
                <a:ext cx="39" cy="38"/>
              </a:xfrm>
              <a:custGeom>
                <a:avLst/>
                <a:gdLst>
                  <a:gd name="T0" fmla="*/ 0 w 39"/>
                  <a:gd name="T1" fmla="*/ 19 h 38"/>
                  <a:gd name="T2" fmla="*/ 20 w 39"/>
                  <a:gd name="T3" fmla="*/ 0 h 38"/>
                  <a:gd name="T4" fmla="*/ 39 w 39"/>
                  <a:gd name="T5" fmla="*/ 19 h 38"/>
                  <a:gd name="T6" fmla="*/ 20 w 39"/>
                  <a:gd name="T7" fmla="*/ 38 h 38"/>
                  <a:gd name="T8" fmla="*/ 0 w 39"/>
                  <a:gd name="T9" fmla="*/ 19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19"/>
                    </a:moveTo>
                    <a:lnTo>
                      <a:pt x="20" y="0"/>
                    </a:lnTo>
                    <a:lnTo>
                      <a:pt x="39" y="19"/>
                    </a:lnTo>
                    <a:lnTo>
                      <a:pt x="20" y="38"/>
                    </a:lnTo>
                    <a:lnTo>
                      <a:pt x="0" y="19"/>
                    </a:lnTo>
                    <a:close/>
                  </a:path>
                </a:pathLst>
              </a:custGeom>
              <a:solidFill>
                <a:srgbClr val="0000D4"/>
              </a:solidFill>
              <a:ln w="7938">
                <a:solidFill>
                  <a:srgbClr val="0000D4"/>
                </a:solidFill>
                <a:round/>
                <a:headEnd/>
                <a:tailEnd/>
              </a:ln>
            </p:spPr>
            <p:txBody>
              <a:bodyPr/>
              <a:lstStyle/>
              <a:p>
                <a:endParaRPr lang="en-US"/>
              </a:p>
            </p:txBody>
          </p:sp>
          <p:sp>
            <p:nvSpPr>
              <p:cNvPr id="25647" name="Freeform 186"/>
              <p:cNvSpPr>
                <a:spLocks noChangeAspect="1"/>
              </p:cNvSpPr>
              <p:nvPr/>
            </p:nvSpPr>
            <p:spPr bwMode="auto">
              <a:xfrm>
                <a:off x="1086" y="3062"/>
                <a:ext cx="39" cy="38"/>
              </a:xfrm>
              <a:custGeom>
                <a:avLst/>
                <a:gdLst>
                  <a:gd name="T0" fmla="*/ 0 w 39"/>
                  <a:gd name="T1" fmla="*/ 19 h 38"/>
                  <a:gd name="T2" fmla="*/ 20 w 39"/>
                  <a:gd name="T3" fmla="*/ 0 h 38"/>
                  <a:gd name="T4" fmla="*/ 39 w 39"/>
                  <a:gd name="T5" fmla="*/ 19 h 38"/>
                  <a:gd name="T6" fmla="*/ 20 w 39"/>
                  <a:gd name="T7" fmla="*/ 38 h 38"/>
                  <a:gd name="T8" fmla="*/ 0 w 39"/>
                  <a:gd name="T9" fmla="*/ 19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19"/>
                    </a:moveTo>
                    <a:lnTo>
                      <a:pt x="20" y="0"/>
                    </a:lnTo>
                    <a:lnTo>
                      <a:pt x="39" y="19"/>
                    </a:lnTo>
                    <a:lnTo>
                      <a:pt x="20" y="38"/>
                    </a:lnTo>
                    <a:lnTo>
                      <a:pt x="0" y="19"/>
                    </a:lnTo>
                    <a:close/>
                  </a:path>
                </a:pathLst>
              </a:custGeom>
              <a:solidFill>
                <a:srgbClr val="0000D4"/>
              </a:solidFill>
              <a:ln w="7938">
                <a:solidFill>
                  <a:srgbClr val="0000D4"/>
                </a:solidFill>
                <a:round/>
                <a:headEnd/>
                <a:tailEnd/>
              </a:ln>
            </p:spPr>
            <p:txBody>
              <a:bodyPr/>
              <a:lstStyle/>
              <a:p>
                <a:endParaRPr lang="en-US"/>
              </a:p>
            </p:txBody>
          </p:sp>
          <p:sp>
            <p:nvSpPr>
              <p:cNvPr id="25648" name="Freeform 187"/>
              <p:cNvSpPr>
                <a:spLocks noChangeAspect="1"/>
              </p:cNvSpPr>
              <p:nvPr/>
            </p:nvSpPr>
            <p:spPr bwMode="auto">
              <a:xfrm>
                <a:off x="1134" y="3009"/>
                <a:ext cx="39" cy="39"/>
              </a:xfrm>
              <a:custGeom>
                <a:avLst/>
                <a:gdLst>
                  <a:gd name="T0" fmla="*/ 0 w 39"/>
                  <a:gd name="T1" fmla="*/ 19 h 39"/>
                  <a:gd name="T2" fmla="*/ 20 w 39"/>
                  <a:gd name="T3" fmla="*/ 0 h 39"/>
                  <a:gd name="T4" fmla="*/ 39 w 39"/>
                  <a:gd name="T5" fmla="*/ 19 h 39"/>
                  <a:gd name="T6" fmla="*/ 20 w 39"/>
                  <a:gd name="T7" fmla="*/ 39 h 39"/>
                  <a:gd name="T8" fmla="*/ 0 w 39"/>
                  <a:gd name="T9" fmla="*/ 19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0" y="19"/>
                    </a:moveTo>
                    <a:lnTo>
                      <a:pt x="20" y="0"/>
                    </a:lnTo>
                    <a:lnTo>
                      <a:pt x="39" y="19"/>
                    </a:lnTo>
                    <a:lnTo>
                      <a:pt x="20" y="39"/>
                    </a:lnTo>
                    <a:lnTo>
                      <a:pt x="0" y="19"/>
                    </a:lnTo>
                    <a:close/>
                  </a:path>
                </a:pathLst>
              </a:custGeom>
              <a:solidFill>
                <a:srgbClr val="0000D4"/>
              </a:solidFill>
              <a:ln w="7938">
                <a:solidFill>
                  <a:srgbClr val="0000D4"/>
                </a:solidFill>
                <a:round/>
                <a:headEnd/>
                <a:tailEnd/>
              </a:ln>
            </p:spPr>
            <p:txBody>
              <a:bodyPr/>
              <a:lstStyle/>
              <a:p>
                <a:endParaRPr lang="en-US"/>
              </a:p>
            </p:txBody>
          </p:sp>
          <p:sp>
            <p:nvSpPr>
              <p:cNvPr id="25649" name="Freeform 188"/>
              <p:cNvSpPr>
                <a:spLocks noChangeAspect="1"/>
              </p:cNvSpPr>
              <p:nvPr/>
            </p:nvSpPr>
            <p:spPr bwMode="auto">
              <a:xfrm>
                <a:off x="1182" y="2971"/>
                <a:ext cx="39" cy="38"/>
              </a:xfrm>
              <a:custGeom>
                <a:avLst/>
                <a:gdLst>
                  <a:gd name="T0" fmla="*/ 0 w 39"/>
                  <a:gd name="T1" fmla="*/ 19 h 38"/>
                  <a:gd name="T2" fmla="*/ 20 w 39"/>
                  <a:gd name="T3" fmla="*/ 0 h 38"/>
                  <a:gd name="T4" fmla="*/ 39 w 39"/>
                  <a:gd name="T5" fmla="*/ 19 h 38"/>
                  <a:gd name="T6" fmla="*/ 20 w 39"/>
                  <a:gd name="T7" fmla="*/ 38 h 38"/>
                  <a:gd name="T8" fmla="*/ 0 w 39"/>
                  <a:gd name="T9" fmla="*/ 19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19"/>
                    </a:moveTo>
                    <a:lnTo>
                      <a:pt x="20" y="0"/>
                    </a:lnTo>
                    <a:lnTo>
                      <a:pt x="39" y="19"/>
                    </a:lnTo>
                    <a:lnTo>
                      <a:pt x="20" y="38"/>
                    </a:lnTo>
                    <a:lnTo>
                      <a:pt x="0" y="19"/>
                    </a:lnTo>
                    <a:close/>
                  </a:path>
                </a:pathLst>
              </a:custGeom>
              <a:solidFill>
                <a:srgbClr val="0000D4"/>
              </a:solidFill>
              <a:ln w="7938">
                <a:solidFill>
                  <a:srgbClr val="0000D4"/>
                </a:solidFill>
                <a:round/>
                <a:headEnd/>
                <a:tailEnd/>
              </a:ln>
            </p:spPr>
            <p:txBody>
              <a:bodyPr/>
              <a:lstStyle/>
              <a:p>
                <a:endParaRPr lang="en-US"/>
              </a:p>
            </p:txBody>
          </p:sp>
          <p:sp>
            <p:nvSpPr>
              <p:cNvPr id="25650" name="Freeform 189"/>
              <p:cNvSpPr>
                <a:spLocks noChangeAspect="1"/>
              </p:cNvSpPr>
              <p:nvPr/>
            </p:nvSpPr>
            <p:spPr bwMode="auto">
              <a:xfrm>
                <a:off x="1230" y="2913"/>
                <a:ext cx="39" cy="39"/>
              </a:xfrm>
              <a:custGeom>
                <a:avLst/>
                <a:gdLst>
                  <a:gd name="T0" fmla="*/ 0 w 39"/>
                  <a:gd name="T1" fmla="*/ 19 h 39"/>
                  <a:gd name="T2" fmla="*/ 20 w 39"/>
                  <a:gd name="T3" fmla="*/ 0 h 39"/>
                  <a:gd name="T4" fmla="*/ 39 w 39"/>
                  <a:gd name="T5" fmla="*/ 19 h 39"/>
                  <a:gd name="T6" fmla="*/ 20 w 39"/>
                  <a:gd name="T7" fmla="*/ 39 h 39"/>
                  <a:gd name="T8" fmla="*/ 0 w 39"/>
                  <a:gd name="T9" fmla="*/ 19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0" y="19"/>
                    </a:moveTo>
                    <a:lnTo>
                      <a:pt x="20" y="0"/>
                    </a:lnTo>
                    <a:lnTo>
                      <a:pt x="39" y="19"/>
                    </a:lnTo>
                    <a:lnTo>
                      <a:pt x="20" y="39"/>
                    </a:lnTo>
                    <a:lnTo>
                      <a:pt x="0" y="19"/>
                    </a:lnTo>
                    <a:close/>
                  </a:path>
                </a:pathLst>
              </a:custGeom>
              <a:solidFill>
                <a:srgbClr val="0000D4"/>
              </a:solidFill>
              <a:ln w="7938">
                <a:solidFill>
                  <a:srgbClr val="0000D4"/>
                </a:solidFill>
                <a:round/>
                <a:headEnd/>
                <a:tailEnd/>
              </a:ln>
            </p:spPr>
            <p:txBody>
              <a:bodyPr/>
              <a:lstStyle/>
              <a:p>
                <a:endParaRPr lang="en-US"/>
              </a:p>
            </p:txBody>
          </p:sp>
          <p:sp>
            <p:nvSpPr>
              <p:cNvPr id="25651" name="Freeform 190"/>
              <p:cNvSpPr>
                <a:spLocks noChangeAspect="1"/>
              </p:cNvSpPr>
              <p:nvPr/>
            </p:nvSpPr>
            <p:spPr bwMode="auto">
              <a:xfrm>
                <a:off x="1278" y="2860"/>
                <a:ext cx="39" cy="39"/>
              </a:xfrm>
              <a:custGeom>
                <a:avLst/>
                <a:gdLst>
                  <a:gd name="T0" fmla="*/ 0 w 39"/>
                  <a:gd name="T1" fmla="*/ 20 h 39"/>
                  <a:gd name="T2" fmla="*/ 20 w 39"/>
                  <a:gd name="T3" fmla="*/ 0 h 39"/>
                  <a:gd name="T4" fmla="*/ 39 w 39"/>
                  <a:gd name="T5" fmla="*/ 20 h 39"/>
                  <a:gd name="T6" fmla="*/ 20 w 39"/>
                  <a:gd name="T7" fmla="*/ 39 h 39"/>
                  <a:gd name="T8" fmla="*/ 0 w 39"/>
                  <a:gd name="T9" fmla="*/ 20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0" y="20"/>
                    </a:moveTo>
                    <a:lnTo>
                      <a:pt x="20" y="0"/>
                    </a:lnTo>
                    <a:lnTo>
                      <a:pt x="39" y="20"/>
                    </a:lnTo>
                    <a:lnTo>
                      <a:pt x="20" y="39"/>
                    </a:lnTo>
                    <a:lnTo>
                      <a:pt x="0" y="20"/>
                    </a:lnTo>
                    <a:close/>
                  </a:path>
                </a:pathLst>
              </a:custGeom>
              <a:solidFill>
                <a:srgbClr val="0000D4"/>
              </a:solidFill>
              <a:ln w="7938">
                <a:solidFill>
                  <a:srgbClr val="0000D4"/>
                </a:solidFill>
                <a:round/>
                <a:headEnd/>
                <a:tailEnd/>
              </a:ln>
            </p:spPr>
            <p:txBody>
              <a:bodyPr/>
              <a:lstStyle/>
              <a:p>
                <a:endParaRPr lang="en-US"/>
              </a:p>
            </p:txBody>
          </p:sp>
          <p:sp>
            <p:nvSpPr>
              <p:cNvPr id="25652" name="Freeform 191"/>
              <p:cNvSpPr>
                <a:spLocks noChangeAspect="1"/>
              </p:cNvSpPr>
              <p:nvPr/>
            </p:nvSpPr>
            <p:spPr bwMode="auto">
              <a:xfrm>
                <a:off x="1326" y="2812"/>
                <a:ext cx="39" cy="39"/>
              </a:xfrm>
              <a:custGeom>
                <a:avLst/>
                <a:gdLst>
                  <a:gd name="T0" fmla="*/ 0 w 39"/>
                  <a:gd name="T1" fmla="*/ 20 h 39"/>
                  <a:gd name="T2" fmla="*/ 20 w 39"/>
                  <a:gd name="T3" fmla="*/ 0 h 39"/>
                  <a:gd name="T4" fmla="*/ 39 w 39"/>
                  <a:gd name="T5" fmla="*/ 20 h 39"/>
                  <a:gd name="T6" fmla="*/ 20 w 39"/>
                  <a:gd name="T7" fmla="*/ 39 h 39"/>
                  <a:gd name="T8" fmla="*/ 0 w 39"/>
                  <a:gd name="T9" fmla="*/ 20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0" y="20"/>
                    </a:moveTo>
                    <a:lnTo>
                      <a:pt x="20" y="0"/>
                    </a:lnTo>
                    <a:lnTo>
                      <a:pt x="39" y="20"/>
                    </a:lnTo>
                    <a:lnTo>
                      <a:pt x="20" y="39"/>
                    </a:lnTo>
                    <a:lnTo>
                      <a:pt x="0" y="20"/>
                    </a:lnTo>
                    <a:close/>
                  </a:path>
                </a:pathLst>
              </a:custGeom>
              <a:solidFill>
                <a:srgbClr val="0000D4"/>
              </a:solidFill>
              <a:ln w="7938">
                <a:solidFill>
                  <a:srgbClr val="0000D4"/>
                </a:solidFill>
                <a:round/>
                <a:headEnd/>
                <a:tailEnd/>
              </a:ln>
            </p:spPr>
            <p:txBody>
              <a:bodyPr/>
              <a:lstStyle/>
              <a:p>
                <a:endParaRPr lang="en-US"/>
              </a:p>
            </p:txBody>
          </p:sp>
          <p:sp>
            <p:nvSpPr>
              <p:cNvPr id="25653" name="Freeform 192"/>
              <p:cNvSpPr>
                <a:spLocks noChangeAspect="1"/>
              </p:cNvSpPr>
              <p:nvPr/>
            </p:nvSpPr>
            <p:spPr bwMode="auto">
              <a:xfrm>
                <a:off x="1374" y="2764"/>
                <a:ext cx="39" cy="39"/>
              </a:xfrm>
              <a:custGeom>
                <a:avLst/>
                <a:gdLst>
                  <a:gd name="T0" fmla="*/ 0 w 39"/>
                  <a:gd name="T1" fmla="*/ 20 h 39"/>
                  <a:gd name="T2" fmla="*/ 20 w 39"/>
                  <a:gd name="T3" fmla="*/ 0 h 39"/>
                  <a:gd name="T4" fmla="*/ 39 w 39"/>
                  <a:gd name="T5" fmla="*/ 20 h 39"/>
                  <a:gd name="T6" fmla="*/ 20 w 39"/>
                  <a:gd name="T7" fmla="*/ 39 h 39"/>
                  <a:gd name="T8" fmla="*/ 0 w 39"/>
                  <a:gd name="T9" fmla="*/ 20 h 39"/>
                  <a:gd name="T10" fmla="*/ 0 60000 65536"/>
                  <a:gd name="T11" fmla="*/ 0 60000 65536"/>
                  <a:gd name="T12" fmla="*/ 0 60000 65536"/>
                  <a:gd name="T13" fmla="*/ 0 60000 65536"/>
                  <a:gd name="T14" fmla="*/ 0 60000 65536"/>
                  <a:gd name="T15" fmla="*/ 0 w 39"/>
                  <a:gd name="T16" fmla="*/ 0 h 39"/>
                  <a:gd name="T17" fmla="*/ 39 w 39"/>
                  <a:gd name="T18" fmla="*/ 39 h 39"/>
                </a:gdLst>
                <a:ahLst/>
                <a:cxnLst>
                  <a:cxn ang="T10">
                    <a:pos x="T0" y="T1"/>
                  </a:cxn>
                  <a:cxn ang="T11">
                    <a:pos x="T2" y="T3"/>
                  </a:cxn>
                  <a:cxn ang="T12">
                    <a:pos x="T4" y="T5"/>
                  </a:cxn>
                  <a:cxn ang="T13">
                    <a:pos x="T6" y="T7"/>
                  </a:cxn>
                  <a:cxn ang="T14">
                    <a:pos x="T8" y="T9"/>
                  </a:cxn>
                </a:cxnLst>
                <a:rect l="T15" t="T16" r="T17" b="T18"/>
                <a:pathLst>
                  <a:path w="39" h="39">
                    <a:moveTo>
                      <a:pt x="0" y="20"/>
                    </a:moveTo>
                    <a:lnTo>
                      <a:pt x="20" y="0"/>
                    </a:lnTo>
                    <a:lnTo>
                      <a:pt x="39" y="20"/>
                    </a:lnTo>
                    <a:lnTo>
                      <a:pt x="20" y="39"/>
                    </a:lnTo>
                    <a:lnTo>
                      <a:pt x="0" y="20"/>
                    </a:lnTo>
                    <a:close/>
                  </a:path>
                </a:pathLst>
              </a:custGeom>
              <a:solidFill>
                <a:srgbClr val="0000D4"/>
              </a:solidFill>
              <a:ln w="7938">
                <a:solidFill>
                  <a:srgbClr val="0000D4"/>
                </a:solidFill>
                <a:round/>
                <a:headEnd/>
                <a:tailEnd/>
              </a:ln>
            </p:spPr>
            <p:txBody>
              <a:bodyPr/>
              <a:lstStyle/>
              <a:p>
                <a:endParaRPr lang="en-US"/>
              </a:p>
            </p:txBody>
          </p:sp>
          <p:sp>
            <p:nvSpPr>
              <p:cNvPr id="25654" name="Freeform 193"/>
              <p:cNvSpPr>
                <a:spLocks noChangeAspect="1"/>
              </p:cNvSpPr>
              <p:nvPr/>
            </p:nvSpPr>
            <p:spPr bwMode="auto">
              <a:xfrm>
                <a:off x="1422" y="2712"/>
                <a:ext cx="39" cy="38"/>
              </a:xfrm>
              <a:custGeom>
                <a:avLst/>
                <a:gdLst>
                  <a:gd name="T0" fmla="*/ 0 w 39"/>
                  <a:gd name="T1" fmla="*/ 19 h 38"/>
                  <a:gd name="T2" fmla="*/ 20 w 39"/>
                  <a:gd name="T3" fmla="*/ 0 h 38"/>
                  <a:gd name="T4" fmla="*/ 39 w 39"/>
                  <a:gd name="T5" fmla="*/ 19 h 38"/>
                  <a:gd name="T6" fmla="*/ 20 w 39"/>
                  <a:gd name="T7" fmla="*/ 38 h 38"/>
                  <a:gd name="T8" fmla="*/ 0 w 39"/>
                  <a:gd name="T9" fmla="*/ 19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19"/>
                    </a:moveTo>
                    <a:lnTo>
                      <a:pt x="20" y="0"/>
                    </a:lnTo>
                    <a:lnTo>
                      <a:pt x="39" y="19"/>
                    </a:lnTo>
                    <a:lnTo>
                      <a:pt x="20" y="38"/>
                    </a:lnTo>
                    <a:lnTo>
                      <a:pt x="0" y="19"/>
                    </a:lnTo>
                    <a:close/>
                  </a:path>
                </a:pathLst>
              </a:custGeom>
              <a:solidFill>
                <a:srgbClr val="0000D4"/>
              </a:solidFill>
              <a:ln w="7938">
                <a:solidFill>
                  <a:srgbClr val="0000D4"/>
                </a:solidFill>
                <a:round/>
                <a:headEnd/>
                <a:tailEnd/>
              </a:ln>
            </p:spPr>
            <p:txBody>
              <a:bodyPr/>
              <a:lstStyle/>
              <a:p>
                <a:endParaRPr lang="en-US"/>
              </a:p>
            </p:txBody>
          </p:sp>
          <p:sp>
            <p:nvSpPr>
              <p:cNvPr id="25655" name="Freeform 194"/>
              <p:cNvSpPr>
                <a:spLocks noChangeAspect="1"/>
              </p:cNvSpPr>
              <p:nvPr/>
            </p:nvSpPr>
            <p:spPr bwMode="auto">
              <a:xfrm>
                <a:off x="1470" y="2664"/>
                <a:ext cx="39" cy="38"/>
              </a:xfrm>
              <a:custGeom>
                <a:avLst/>
                <a:gdLst>
                  <a:gd name="T0" fmla="*/ 0 w 39"/>
                  <a:gd name="T1" fmla="*/ 19 h 38"/>
                  <a:gd name="T2" fmla="*/ 20 w 39"/>
                  <a:gd name="T3" fmla="*/ 0 h 38"/>
                  <a:gd name="T4" fmla="*/ 39 w 39"/>
                  <a:gd name="T5" fmla="*/ 19 h 38"/>
                  <a:gd name="T6" fmla="*/ 20 w 39"/>
                  <a:gd name="T7" fmla="*/ 38 h 38"/>
                  <a:gd name="T8" fmla="*/ 0 w 39"/>
                  <a:gd name="T9" fmla="*/ 19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19"/>
                    </a:moveTo>
                    <a:lnTo>
                      <a:pt x="20" y="0"/>
                    </a:lnTo>
                    <a:lnTo>
                      <a:pt x="39" y="19"/>
                    </a:lnTo>
                    <a:lnTo>
                      <a:pt x="20" y="38"/>
                    </a:lnTo>
                    <a:lnTo>
                      <a:pt x="0" y="19"/>
                    </a:lnTo>
                    <a:close/>
                  </a:path>
                </a:pathLst>
              </a:custGeom>
              <a:solidFill>
                <a:srgbClr val="0000D4"/>
              </a:solidFill>
              <a:ln w="7938">
                <a:solidFill>
                  <a:srgbClr val="0000D4"/>
                </a:solidFill>
                <a:round/>
                <a:headEnd/>
                <a:tailEnd/>
              </a:ln>
            </p:spPr>
            <p:txBody>
              <a:bodyPr/>
              <a:lstStyle/>
              <a:p>
                <a:endParaRPr lang="en-US"/>
              </a:p>
            </p:txBody>
          </p:sp>
          <p:grpSp>
            <p:nvGrpSpPr>
              <p:cNvPr id="8" name="Group 195"/>
              <p:cNvGrpSpPr>
                <a:grpSpLocks noChangeAspect="1"/>
              </p:cNvGrpSpPr>
              <p:nvPr/>
            </p:nvGrpSpPr>
            <p:grpSpPr bwMode="auto">
              <a:xfrm>
                <a:off x="813" y="1617"/>
                <a:ext cx="161" cy="1622"/>
                <a:chOff x="773" y="1617"/>
                <a:chExt cx="161" cy="1622"/>
              </a:xfrm>
            </p:grpSpPr>
            <p:sp>
              <p:nvSpPr>
                <p:cNvPr id="25667" name="Rectangle 196"/>
                <p:cNvSpPr>
                  <a:spLocks noChangeAspect="1" noChangeArrowheads="1"/>
                </p:cNvSpPr>
                <p:nvPr/>
              </p:nvSpPr>
              <p:spPr bwMode="auto">
                <a:xfrm>
                  <a:off x="874" y="3139"/>
                  <a:ext cx="40" cy="100"/>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0</a:t>
                  </a:r>
                  <a:endParaRPr lang="en-US" sz="1200" b="1">
                    <a:latin typeface="Times New Roman" pitchFamily="18" charset="0"/>
                  </a:endParaRPr>
                </a:p>
              </p:txBody>
            </p:sp>
            <p:sp>
              <p:nvSpPr>
                <p:cNvPr id="25668" name="Rectangle 197"/>
                <p:cNvSpPr>
                  <a:spLocks noChangeAspect="1" noChangeArrowheads="1"/>
                </p:cNvSpPr>
                <p:nvPr/>
              </p:nvSpPr>
              <p:spPr bwMode="auto">
                <a:xfrm>
                  <a:off x="806" y="2952"/>
                  <a:ext cx="120"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500</a:t>
                  </a:r>
                  <a:endParaRPr lang="en-US" sz="1200" b="1">
                    <a:latin typeface="Times New Roman" pitchFamily="18" charset="0"/>
                  </a:endParaRPr>
                </a:p>
              </p:txBody>
            </p:sp>
            <p:sp>
              <p:nvSpPr>
                <p:cNvPr id="25669" name="Rectangle 198"/>
                <p:cNvSpPr>
                  <a:spLocks noChangeAspect="1" noChangeArrowheads="1"/>
                </p:cNvSpPr>
                <p:nvPr/>
              </p:nvSpPr>
              <p:spPr bwMode="auto">
                <a:xfrm>
                  <a:off x="773" y="2761"/>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1000</a:t>
                  </a:r>
                  <a:endParaRPr lang="en-US" sz="1200" b="1">
                    <a:latin typeface="Times New Roman" pitchFamily="18" charset="0"/>
                  </a:endParaRPr>
                </a:p>
              </p:txBody>
            </p:sp>
            <p:sp>
              <p:nvSpPr>
                <p:cNvPr id="25670" name="Rectangle 199"/>
                <p:cNvSpPr>
                  <a:spLocks noChangeAspect="1" noChangeArrowheads="1"/>
                </p:cNvSpPr>
                <p:nvPr/>
              </p:nvSpPr>
              <p:spPr bwMode="auto">
                <a:xfrm>
                  <a:off x="773" y="2568"/>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1500</a:t>
                  </a:r>
                  <a:endParaRPr lang="en-US" sz="1200" b="1">
                    <a:latin typeface="Times New Roman" pitchFamily="18" charset="0"/>
                  </a:endParaRPr>
                </a:p>
              </p:txBody>
            </p:sp>
            <p:sp>
              <p:nvSpPr>
                <p:cNvPr id="25671" name="Rectangle 200"/>
                <p:cNvSpPr>
                  <a:spLocks noChangeAspect="1" noChangeArrowheads="1"/>
                </p:cNvSpPr>
                <p:nvPr/>
              </p:nvSpPr>
              <p:spPr bwMode="auto">
                <a:xfrm>
                  <a:off x="773" y="2381"/>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2000</a:t>
                  </a:r>
                  <a:endParaRPr lang="en-US" sz="1200" b="1">
                    <a:latin typeface="Times New Roman" pitchFamily="18" charset="0"/>
                  </a:endParaRPr>
                </a:p>
              </p:txBody>
            </p:sp>
            <p:sp>
              <p:nvSpPr>
                <p:cNvPr id="25672" name="Rectangle 201"/>
                <p:cNvSpPr>
                  <a:spLocks noChangeAspect="1" noChangeArrowheads="1"/>
                </p:cNvSpPr>
                <p:nvPr/>
              </p:nvSpPr>
              <p:spPr bwMode="auto">
                <a:xfrm>
                  <a:off x="773" y="2189"/>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2500</a:t>
                  </a:r>
                  <a:endParaRPr lang="en-US" sz="1200" b="1">
                    <a:latin typeface="Times New Roman" pitchFamily="18" charset="0"/>
                  </a:endParaRPr>
                </a:p>
              </p:txBody>
            </p:sp>
            <p:sp>
              <p:nvSpPr>
                <p:cNvPr id="25673" name="Rectangle 202"/>
                <p:cNvSpPr>
                  <a:spLocks noChangeAspect="1" noChangeArrowheads="1"/>
                </p:cNvSpPr>
                <p:nvPr/>
              </p:nvSpPr>
              <p:spPr bwMode="auto">
                <a:xfrm>
                  <a:off x="773" y="1997"/>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3000</a:t>
                  </a:r>
                  <a:endParaRPr lang="en-US" sz="1200" b="1">
                    <a:latin typeface="Times New Roman" pitchFamily="18" charset="0"/>
                  </a:endParaRPr>
                </a:p>
              </p:txBody>
            </p:sp>
            <p:sp>
              <p:nvSpPr>
                <p:cNvPr id="25674" name="Rectangle 203"/>
                <p:cNvSpPr>
                  <a:spLocks noChangeAspect="1" noChangeArrowheads="1"/>
                </p:cNvSpPr>
                <p:nvPr/>
              </p:nvSpPr>
              <p:spPr bwMode="auto">
                <a:xfrm>
                  <a:off x="773" y="1809"/>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3500</a:t>
                  </a:r>
                  <a:endParaRPr lang="en-US" sz="1200" b="1">
                    <a:latin typeface="Times New Roman" pitchFamily="18" charset="0"/>
                  </a:endParaRPr>
                </a:p>
              </p:txBody>
            </p:sp>
            <p:sp>
              <p:nvSpPr>
                <p:cNvPr id="25675" name="Rectangle 204"/>
                <p:cNvSpPr>
                  <a:spLocks noChangeAspect="1" noChangeArrowheads="1"/>
                </p:cNvSpPr>
                <p:nvPr/>
              </p:nvSpPr>
              <p:spPr bwMode="auto">
                <a:xfrm>
                  <a:off x="773" y="1617"/>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4000</a:t>
                  </a:r>
                  <a:endParaRPr lang="en-US" sz="1200" b="1">
                    <a:latin typeface="Times New Roman" pitchFamily="18" charset="0"/>
                  </a:endParaRPr>
                </a:p>
              </p:txBody>
            </p:sp>
          </p:grpSp>
          <p:grpSp>
            <p:nvGrpSpPr>
              <p:cNvPr id="9" name="Group 205"/>
              <p:cNvGrpSpPr>
                <a:grpSpLocks noChangeAspect="1"/>
              </p:cNvGrpSpPr>
              <p:nvPr/>
            </p:nvGrpSpPr>
            <p:grpSpPr bwMode="auto">
              <a:xfrm>
                <a:off x="995" y="3269"/>
                <a:ext cx="1543" cy="100"/>
                <a:chOff x="955" y="3269"/>
                <a:chExt cx="1543" cy="100"/>
              </a:xfrm>
            </p:grpSpPr>
            <p:sp>
              <p:nvSpPr>
                <p:cNvPr id="25660" name="Rectangle 206"/>
                <p:cNvSpPr>
                  <a:spLocks noChangeAspect="1" noChangeArrowheads="1"/>
                </p:cNvSpPr>
                <p:nvPr/>
              </p:nvSpPr>
              <p:spPr bwMode="auto">
                <a:xfrm>
                  <a:off x="955" y="3269"/>
                  <a:ext cx="40"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0</a:t>
                  </a:r>
                  <a:endParaRPr lang="en-US" sz="1200" b="1">
                    <a:latin typeface="Times New Roman" pitchFamily="18" charset="0"/>
                  </a:endParaRPr>
                </a:p>
              </p:txBody>
            </p:sp>
            <p:sp>
              <p:nvSpPr>
                <p:cNvPr id="25661" name="Rectangle 207"/>
                <p:cNvSpPr>
                  <a:spLocks noChangeAspect="1" noChangeArrowheads="1"/>
                </p:cNvSpPr>
                <p:nvPr/>
              </p:nvSpPr>
              <p:spPr bwMode="auto">
                <a:xfrm>
                  <a:off x="1162" y="3269"/>
                  <a:ext cx="120"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500</a:t>
                  </a:r>
                  <a:endParaRPr lang="en-US" sz="1200" b="1">
                    <a:latin typeface="Times New Roman" pitchFamily="18" charset="0"/>
                  </a:endParaRPr>
                </a:p>
              </p:txBody>
            </p:sp>
            <p:sp>
              <p:nvSpPr>
                <p:cNvPr id="25662" name="Rectangle 208"/>
                <p:cNvSpPr>
                  <a:spLocks noChangeAspect="1" noChangeArrowheads="1"/>
                </p:cNvSpPr>
                <p:nvPr/>
              </p:nvSpPr>
              <p:spPr bwMode="auto">
                <a:xfrm>
                  <a:off x="1382" y="3269"/>
                  <a:ext cx="160"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1000</a:t>
                  </a:r>
                  <a:endParaRPr lang="en-US" sz="1200" b="1">
                    <a:latin typeface="Times New Roman" pitchFamily="18" charset="0"/>
                  </a:endParaRPr>
                </a:p>
              </p:txBody>
            </p:sp>
            <p:sp>
              <p:nvSpPr>
                <p:cNvPr id="25663" name="Rectangle 209"/>
                <p:cNvSpPr>
                  <a:spLocks noChangeAspect="1" noChangeArrowheads="1"/>
                </p:cNvSpPr>
                <p:nvPr/>
              </p:nvSpPr>
              <p:spPr bwMode="auto">
                <a:xfrm>
                  <a:off x="1622" y="3269"/>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1500</a:t>
                  </a:r>
                  <a:endParaRPr lang="en-US" sz="1200" b="1">
                    <a:latin typeface="Times New Roman" pitchFamily="18" charset="0"/>
                  </a:endParaRPr>
                </a:p>
              </p:txBody>
            </p:sp>
            <p:sp>
              <p:nvSpPr>
                <p:cNvPr id="25664" name="Rectangle 210"/>
                <p:cNvSpPr>
                  <a:spLocks noChangeAspect="1" noChangeArrowheads="1"/>
                </p:cNvSpPr>
                <p:nvPr/>
              </p:nvSpPr>
              <p:spPr bwMode="auto">
                <a:xfrm>
                  <a:off x="1857" y="3269"/>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2000</a:t>
                  </a:r>
                  <a:endParaRPr lang="en-US" sz="1200" b="1">
                    <a:latin typeface="Times New Roman" pitchFamily="18" charset="0"/>
                  </a:endParaRPr>
                </a:p>
              </p:txBody>
            </p:sp>
            <p:sp>
              <p:nvSpPr>
                <p:cNvPr id="25665" name="Rectangle 211"/>
                <p:cNvSpPr>
                  <a:spLocks noChangeAspect="1" noChangeArrowheads="1"/>
                </p:cNvSpPr>
                <p:nvPr/>
              </p:nvSpPr>
              <p:spPr bwMode="auto">
                <a:xfrm>
                  <a:off x="2097" y="3269"/>
                  <a:ext cx="161" cy="99"/>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2500</a:t>
                  </a:r>
                  <a:endParaRPr lang="en-US" sz="1200" b="1">
                    <a:latin typeface="Times New Roman" pitchFamily="18" charset="0"/>
                  </a:endParaRPr>
                </a:p>
              </p:txBody>
            </p:sp>
            <p:sp>
              <p:nvSpPr>
                <p:cNvPr id="25666" name="Rectangle 212"/>
                <p:cNvSpPr>
                  <a:spLocks noChangeAspect="1" noChangeArrowheads="1"/>
                </p:cNvSpPr>
                <p:nvPr/>
              </p:nvSpPr>
              <p:spPr bwMode="auto">
                <a:xfrm>
                  <a:off x="2337" y="3269"/>
                  <a:ext cx="161" cy="100"/>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3000</a:t>
                  </a:r>
                  <a:endParaRPr lang="en-US" sz="1200" b="1">
                    <a:latin typeface="Times New Roman" pitchFamily="18" charset="0"/>
                  </a:endParaRPr>
                </a:p>
              </p:txBody>
            </p:sp>
          </p:grpSp>
          <p:sp>
            <p:nvSpPr>
              <p:cNvPr id="25658" name="Rectangle 213"/>
              <p:cNvSpPr>
                <a:spLocks noChangeAspect="1" noChangeArrowheads="1"/>
              </p:cNvSpPr>
              <p:nvPr/>
            </p:nvSpPr>
            <p:spPr bwMode="auto">
              <a:xfrm>
                <a:off x="1586" y="3355"/>
                <a:ext cx="415" cy="116"/>
              </a:xfrm>
              <a:prstGeom prst="rect">
                <a:avLst/>
              </a:prstGeom>
              <a:noFill/>
              <a:ln w="9525">
                <a:noFill/>
                <a:miter lim="800000"/>
                <a:headEnd/>
                <a:tailEnd/>
              </a:ln>
            </p:spPr>
            <p:txBody>
              <a:bodyPr wrap="none" lIns="0" tIns="0" rIns="0" bIns="0">
                <a:spAutoFit/>
              </a:bodyPr>
              <a:lstStyle/>
              <a:p>
                <a:r>
                  <a:rPr lang="en-US" sz="1400" b="1">
                    <a:solidFill>
                      <a:srgbClr val="000000"/>
                    </a:solidFill>
                    <a:latin typeface="Times New Roman" pitchFamily="18" charset="0"/>
                  </a:rPr>
                  <a:t>AB Cycles</a:t>
                </a:r>
                <a:endParaRPr lang="en-US" sz="1400" b="1">
                  <a:latin typeface="Times New Roman" pitchFamily="18" charset="0"/>
                </a:endParaRPr>
              </a:p>
            </p:txBody>
          </p:sp>
          <p:sp>
            <p:nvSpPr>
              <p:cNvPr id="25659" name="Text Box 214"/>
              <p:cNvSpPr txBox="1">
                <a:spLocks noChangeAspect="1" noChangeArrowheads="1"/>
              </p:cNvSpPr>
              <p:nvPr/>
            </p:nvSpPr>
            <p:spPr bwMode="auto">
              <a:xfrm rot="-5400000">
                <a:off x="357" y="2319"/>
                <a:ext cx="673" cy="161"/>
              </a:xfrm>
              <a:prstGeom prst="rect">
                <a:avLst/>
              </a:prstGeom>
              <a:noFill/>
              <a:ln w="9525">
                <a:noFill/>
                <a:miter lim="800000"/>
                <a:headEnd/>
                <a:tailEnd/>
              </a:ln>
            </p:spPr>
            <p:txBody>
              <a:bodyPr wrap="none">
                <a:spAutoFit/>
              </a:bodyPr>
              <a:lstStyle/>
              <a:p>
                <a:r>
                  <a:rPr lang="en-US" sz="1400" b="1">
                    <a:latin typeface="Times New Roman" pitchFamily="18" charset="0"/>
                  </a:rPr>
                  <a:t>Thickness (</a:t>
                </a:r>
                <a:r>
                  <a:rPr lang="en-US" sz="1400" b="1">
                    <a:latin typeface="Times New Roman" pitchFamily="18" charset="0"/>
                    <a:cs typeface="Times New Roman" pitchFamily="18" charset="0"/>
                  </a:rPr>
                  <a:t>Å</a:t>
                </a:r>
                <a:r>
                  <a:rPr lang="en-US" sz="1400" b="1">
                    <a:latin typeface="Times New Roman" pitchFamily="18" charset="0"/>
                  </a:rPr>
                  <a:t>)</a:t>
                </a:r>
              </a:p>
            </p:txBody>
          </p:sp>
        </p:grpSp>
        <p:sp>
          <p:nvSpPr>
            <p:cNvPr id="25619" name="Text Box 215"/>
            <p:cNvSpPr txBox="1">
              <a:spLocks noChangeAspect="1" noChangeArrowheads="1"/>
            </p:cNvSpPr>
            <p:nvPr/>
          </p:nvSpPr>
          <p:spPr bwMode="auto">
            <a:xfrm>
              <a:off x="1104" y="816"/>
              <a:ext cx="1301" cy="320"/>
            </a:xfrm>
            <a:prstGeom prst="rect">
              <a:avLst/>
            </a:prstGeom>
            <a:noFill/>
            <a:ln w="9525">
              <a:noFill/>
              <a:miter lim="800000"/>
              <a:headEnd/>
              <a:tailEnd/>
            </a:ln>
          </p:spPr>
          <p:txBody>
            <a:bodyPr wrap="none">
              <a:spAutoFit/>
            </a:bodyPr>
            <a:lstStyle/>
            <a:p>
              <a:r>
                <a:rPr lang="en-US" sz="2400" b="1">
                  <a:solidFill>
                    <a:srgbClr val="FF3300"/>
                  </a:solidFill>
                  <a:latin typeface="Times New Roman" pitchFamily="18" charset="0"/>
                </a:rPr>
                <a:t>Ellipsometry</a:t>
              </a:r>
            </a:p>
          </p:txBody>
        </p:sp>
        <p:sp>
          <p:nvSpPr>
            <p:cNvPr id="25620" name="Text Box 216"/>
            <p:cNvSpPr txBox="1">
              <a:spLocks noChangeAspect="1" noChangeArrowheads="1"/>
            </p:cNvSpPr>
            <p:nvPr/>
          </p:nvSpPr>
          <p:spPr bwMode="auto">
            <a:xfrm>
              <a:off x="3016" y="912"/>
              <a:ext cx="2483" cy="320"/>
            </a:xfrm>
            <a:prstGeom prst="rect">
              <a:avLst/>
            </a:prstGeom>
            <a:noFill/>
            <a:ln w="9525">
              <a:noFill/>
              <a:miter lim="800000"/>
              <a:headEnd/>
              <a:tailEnd/>
            </a:ln>
          </p:spPr>
          <p:txBody>
            <a:bodyPr wrap="none">
              <a:spAutoFit/>
            </a:bodyPr>
            <a:lstStyle/>
            <a:p>
              <a:pPr algn="ctr"/>
              <a:r>
                <a:rPr lang="en-US" sz="2400" b="1">
                  <a:solidFill>
                    <a:srgbClr val="FF3300"/>
                  </a:solidFill>
                  <a:latin typeface="Times New Roman" pitchFamily="18" charset="0"/>
                </a:rPr>
                <a:t>Atomic Force Microscopy</a:t>
              </a:r>
            </a:p>
          </p:txBody>
        </p:sp>
        <p:sp>
          <p:nvSpPr>
            <p:cNvPr id="25621" name="Text Box 217"/>
            <p:cNvSpPr txBox="1">
              <a:spLocks noChangeAspect="1" noChangeArrowheads="1"/>
            </p:cNvSpPr>
            <p:nvPr/>
          </p:nvSpPr>
          <p:spPr bwMode="auto">
            <a:xfrm>
              <a:off x="384" y="3456"/>
              <a:ext cx="2561" cy="319"/>
            </a:xfrm>
            <a:prstGeom prst="rect">
              <a:avLst/>
            </a:prstGeom>
            <a:noFill/>
            <a:ln w="12700">
              <a:noFill/>
              <a:miter lim="800000"/>
              <a:headEnd type="none" w="sm" len="sm"/>
              <a:tailEnd type="none" w="sm" len="sm"/>
            </a:ln>
          </p:spPr>
          <p:txBody>
            <a:bodyPr wrap="none">
              <a:spAutoFit/>
            </a:bodyPr>
            <a:lstStyle/>
            <a:p>
              <a:pPr>
                <a:buFontTx/>
                <a:buChar char="•"/>
              </a:pPr>
              <a:r>
                <a:rPr lang="en-US" sz="2400">
                  <a:solidFill>
                    <a:srgbClr val="FF3300"/>
                  </a:solidFill>
                  <a:latin typeface="Times"/>
                </a:rPr>
                <a:t> </a:t>
              </a:r>
              <a:r>
                <a:rPr lang="en-US" sz="2000">
                  <a:solidFill>
                    <a:srgbClr val="FF3300"/>
                  </a:solidFill>
                  <a:latin typeface="Arial Narrow" pitchFamily="34" charset="0"/>
                </a:rPr>
                <a:t>Film growth is linear with AB Cycles</a:t>
              </a:r>
              <a:endParaRPr lang="en-US" sz="2400">
                <a:solidFill>
                  <a:srgbClr val="FF3300"/>
                </a:solidFill>
                <a:latin typeface="Times"/>
              </a:endParaRPr>
            </a:p>
          </p:txBody>
        </p:sp>
        <p:sp>
          <p:nvSpPr>
            <p:cNvPr id="25622" name="Text Box 218"/>
            <p:cNvSpPr txBox="1">
              <a:spLocks noChangeAspect="1" noChangeArrowheads="1"/>
            </p:cNvSpPr>
            <p:nvPr/>
          </p:nvSpPr>
          <p:spPr bwMode="auto">
            <a:xfrm>
              <a:off x="2976" y="3263"/>
              <a:ext cx="2785" cy="491"/>
            </a:xfrm>
            <a:prstGeom prst="rect">
              <a:avLst/>
            </a:prstGeom>
            <a:noFill/>
            <a:ln w="12700">
              <a:noFill/>
              <a:miter lim="800000"/>
              <a:headEnd type="none" w="sm" len="sm"/>
              <a:tailEnd type="none" w="sm" len="sm"/>
            </a:ln>
          </p:spPr>
          <p:txBody>
            <a:bodyPr wrap="none">
              <a:spAutoFit/>
            </a:bodyPr>
            <a:lstStyle/>
            <a:p>
              <a:pPr>
                <a:buFontTx/>
                <a:buChar char="•"/>
              </a:pPr>
              <a:r>
                <a:rPr lang="en-US" sz="2000">
                  <a:solidFill>
                    <a:srgbClr val="FF3300"/>
                  </a:solidFill>
                  <a:latin typeface="Arial Narrow" pitchFamily="34" charset="0"/>
                </a:rPr>
                <a:t> RMS Roughness = 4 </a:t>
              </a:r>
              <a:r>
                <a:rPr lang="en-US" altLang="en-US" sz="2000">
                  <a:solidFill>
                    <a:srgbClr val="FF3300"/>
                  </a:solidFill>
                  <a:latin typeface="Times"/>
                </a:rPr>
                <a:t>Å (3000 Cycles)</a:t>
              </a:r>
            </a:p>
            <a:p>
              <a:pPr>
                <a:buFontTx/>
                <a:buChar char="•"/>
              </a:pPr>
              <a:r>
                <a:rPr lang="en-US" sz="2000">
                  <a:solidFill>
                    <a:srgbClr val="FF3300"/>
                  </a:solidFill>
                  <a:latin typeface="Times"/>
                </a:rPr>
                <a:t> ALD Films Flat, Pinhole free</a:t>
              </a:r>
            </a:p>
          </p:txBody>
        </p:sp>
      </p:grpSp>
      <p:pic>
        <p:nvPicPr>
          <p:cNvPr id="123099" name="Picture 219" descr="aldaNIMATED"/>
          <p:cNvPicPr>
            <a:picLocks noChangeAspect="1" noChangeArrowheads="1" noCrop="1"/>
          </p:cNvPicPr>
          <p:nvPr/>
        </p:nvPicPr>
        <p:blipFill>
          <a:blip r:embed="rId6"/>
          <a:srcRect/>
          <a:stretch>
            <a:fillRect/>
          </a:stretch>
        </p:blipFill>
        <p:spPr bwMode="auto">
          <a:xfrm>
            <a:off x="228600" y="1017588"/>
            <a:ext cx="1444625" cy="1878012"/>
          </a:xfrm>
          <a:prstGeom prst="rect">
            <a:avLst/>
          </a:prstGeom>
          <a:noFill/>
          <a:ln w="9525">
            <a:noFill/>
            <a:miter lim="800000"/>
            <a:headEnd/>
            <a:tailEnd/>
          </a:ln>
        </p:spPr>
      </p:pic>
      <p:grpSp>
        <p:nvGrpSpPr>
          <p:cNvPr id="10" name="Group 220"/>
          <p:cNvGrpSpPr>
            <a:grpSpLocks/>
          </p:cNvGrpSpPr>
          <p:nvPr/>
        </p:nvGrpSpPr>
        <p:grpSpPr bwMode="auto">
          <a:xfrm>
            <a:off x="1905000" y="1828800"/>
            <a:ext cx="6343650" cy="3690938"/>
            <a:chOff x="996" y="1275"/>
            <a:chExt cx="3996" cy="2325"/>
          </a:xfrm>
        </p:grpSpPr>
        <p:pic>
          <p:nvPicPr>
            <p:cNvPr id="25611" name="Picture 221"/>
            <p:cNvPicPr>
              <a:picLocks noChangeAspect="1" noChangeArrowheads="1"/>
            </p:cNvPicPr>
            <p:nvPr/>
          </p:nvPicPr>
          <p:blipFill>
            <a:blip r:embed="rId7"/>
            <a:srcRect/>
            <a:stretch>
              <a:fillRect/>
            </a:stretch>
          </p:blipFill>
          <p:spPr bwMode="auto">
            <a:xfrm>
              <a:off x="1049" y="1275"/>
              <a:ext cx="3943" cy="1701"/>
            </a:xfrm>
            <a:prstGeom prst="rect">
              <a:avLst/>
            </a:prstGeom>
            <a:noFill/>
            <a:ln w="9525">
              <a:noFill/>
              <a:miter lim="800000"/>
              <a:headEnd/>
              <a:tailEnd/>
            </a:ln>
          </p:spPr>
        </p:pic>
        <p:sp>
          <p:nvSpPr>
            <p:cNvPr id="25612" name="Text Box 222"/>
            <p:cNvSpPr txBox="1">
              <a:spLocks noChangeArrowheads="1"/>
            </p:cNvSpPr>
            <p:nvPr/>
          </p:nvSpPr>
          <p:spPr bwMode="auto">
            <a:xfrm>
              <a:off x="2121" y="3312"/>
              <a:ext cx="1911" cy="288"/>
            </a:xfrm>
            <a:prstGeom prst="rect">
              <a:avLst/>
            </a:prstGeom>
            <a:noFill/>
            <a:ln w="9525">
              <a:noFill/>
              <a:miter lim="800000"/>
              <a:headEnd/>
              <a:tailEnd/>
            </a:ln>
          </p:spPr>
          <p:txBody>
            <a:bodyPr wrap="none">
              <a:spAutoFit/>
            </a:bodyPr>
            <a:lstStyle/>
            <a:p>
              <a:r>
                <a:rPr lang="en-US" altLang="en-US" sz="2400">
                  <a:latin typeface="Times New Roman" pitchFamily="18" charset="0"/>
                </a:rPr>
                <a:t>Flat, Pinhole-Free Film</a:t>
              </a:r>
            </a:p>
          </p:txBody>
        </p:sp>
        <p:sp>
          <p:nvSpPr>
            <p:cNvPr id="25613" name="Text Box 223"/>
            <p:cNvSpPr txBox="1">
              <a:spLocks noChangeArrowheads="1"/>
            </p:cNvSpPr>
            <p:nvPr/>
          </p:nvSpPr>
          <p:spPr bwMode="auto">
            <a:xfrm>
              <a:off x="996" y="2938"/>
              <a:ext cx="858" cy="154"/>
            </a:xfrm>
            <a:prstGeom prst="rect">
              <a:avLst/>
            </a:prstGeom>
            <a:noFill/>
            <a:ln w="9525">
              <a:noFill/>
              <a:miter lim="800000"/>
              <a:headEnd/>
              <a:tailEnd/>
            </a:ln>
          </p:spPr>
          <p:txBody>
            <a:bodyPr wrap="none">
              <a:spAutoFit/>
            </a:bodyPr>
            <a:lstStyle/>
            <a:p>
              <a:r>
                <a:rPr lang="en-US" altLang="en-US" sz="1000">
                  <a:latin typeface="Times New Roman" pitchFamily="18" charset="0"/>
                </a:rPr>
                <a:t>Seagate, Stephen Ferro</a:t>
              </a:r>
            </a:p>
          </p:txBody>
        </p:sp>
        <p:sp>
          <p:nvSpPr>
            <p:cNvPr id="25614" name="Oval 224"/>
            <p:cNvSpPr>
              <a:spLocks noChangeAspect="1" noChangeArrowheads="1"/>
            </p:cNvSpPr>
            <p:nvPr/>
          </p:nvSpPr>
          <p:spPr bwMode="auto">
            <a:xfrm>
              <a:off x="2003" y="3426"/>
              <a:ext cx="81" cy="81"/>
            </a:xfrm>
            <a:prstGeom prst="ellipse">
              <a:avLst/>
            </a:prstGeom>
            <a:solidFill>
              <a:srgbClr val="0000FF"/>
            </a:solidFill>
            <a:ln w="9525">
              <a:solidFill>
                <a:srgbClr val="0000FF"/>
              </a:solidFill>
              <a:round/>
              <a:headEnd/>
              <a:tailEnd/>
            </a:ln>
          </p:spPr>
          <p:txBody>
            <a:bodyPr wrap="none" anchor="ctr"/>
            <a:lstStyle/>
            <a:p>
              <a:endParaRPr lang="en-US"/>
            </a:p>
          </p:txBody>
        </p:sp>
      </p:grpSp>
      <p:sp>
        <p:nvSpPr>
          <p:cNvPr id="123105" name="Text Box 225"/>
          <p:cNvSpPr txBox="1">
            <a:spLocks noChangeArrowheads="1"/>
          </p:cNvSpPr>
          <p:nvPr/>
        </p:nvSpPr>
        <p:spPr bwMode="auto">
          <a:xfrm>
            <a:off x="1905000" y="2209800"/>
            <a:ext cx="7010400" cy="2654300"/>
          </a:xfrm>
          <a:prstGeom prst="rect">
            <a:avLst/>
          </a:prstGeom>
          <a:solidFill>
            <a:schemeClr val="bg1"/>
          </a:solidFill>
          <a:ln w="12700">
            <a:noFill/>
            <a:miter lim="800000"/>
            <a:headEnd type="none" w="sm" len="sm"/>
            <a:tailEnd type="none" w="sm" len="sm"/>
          </a:ln>
        </p:spPr>
        <p:txBody>
          <a:bodyPr>
            <a:spAutoFit/>
          </a:bodyPr>
          <a:lstStyle/>
          <a:p>
            <a:pPr marL="457200" indent="-457200" algn="just">
              <a:buFontTx/>
              <a:buChar char="•"/>
            </a:pPr>
            <a:r>
              <a:rPr lang="en-US" sz="2800" b="1">
                <a:latin typeface="Times"/>
              </a:rPr>
              <a:t>No uniform line of sight requirement!</a:t>
            </a:r>
          </a:p>
          <a:p>
            <a:pPr marL="457200" indent="-457200" algn="just">
              <a:buFontTx/>
              <a:buChar char="•"/>
            </a:pPr>
            <a:r>
              <a:rPr lang="en-US" sz="2800" b="1">
                <a:latin typeface="Times"/>
              </a:rPr>
              <a:t>Errors do not accumulate with film thickness.</a:t>
            </a:r>
          </a:p>
          <a:p>
            <a:pPr marL="457200" indent="-457200" algn="just">
              <a:buFontTx/>
              <a:buChar char="•"/>
            </a:pPr>
            <a:r>
              <a:rPr lang="en-US" sz="2800" b="1">
                <a:latin typeface="Symbol" pitchFamily="18" charset="2"/>
              </a:rPr>
              <a:t>m</a:t>
            </a:r>
            <a:r>
              <a:rPr lang="en-US" sz="2800" b="1">
                <a:latin typeface="Times"/>
              </a:rPr>
              <a:t>m’s in 1-3 hrs</a:t>
            </a:r>
          </a:p>
          <a:p>
            <a:pPr marL="457200" indent="-457200" algn="just">
              <a:buFontTx/>
              <a:buChar char="•"/>
            </a:pPr>
            <a:r>
              <a:rPr lang="en-US" sz="2800" b="1">
                <a:latin typeface="Times"/>
              </a:rPr>
              <a:t>Pinholes seem to be removed.</a:t>
            </a:r>
          </a:p>
          <a:p>
            <a:pPr marL="457200" indent="-457200" algn="just">
              <a:buFontTx/>
              <a:buChar char="•"/>
            </a:pPr>
            <a:r>
              <a:rPr lang="en-US" sz="2800" b="1">
                <a:latin typeface="Times"/>
              </a:rPr>
              <a:t>Single Cell, 9 cell, re-entrant, </a:t>
            </a:r>
            <a:r>
              <a:rPr lang="en-US" sz="2800" b="1" i="1">
                <a:latin typeface="Times"/>
              </a:rPr>
              <a:t>in situ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2886"/>
                                        </p:tgtEl>
                                      </p:cBhvr>
                                    </p:animEffect>
                                    <p:set>
                                      <p:cBhvr>
                                        <p:cTn id="7" dur="1" fill="hold">
                                          <p:stCondLst>
                                            <p:cond delay="1999"/>
                                          </p:stCondLst>
                                        </p:cTn>
                                        <p:tgtEl>
                                          <p:spTgt spid="12288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22885"/>
                                        </p:tgtEl>
                                      </p:cBhvr>
                                    </p:animEffect>
                                    <p:set>
                                      <p:cBhvr>
                                        <p:cTn id="10" dur="1" fill="hold">
                                          <p:stCondLst>
                                            <p:cond delay="1999"/>
                                          </p:stCondLst>
                                        </p:cTn>
                                        <p:tgtEl>
                                          <p:spTgt spid="12288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23099"/>
                                        </p:tgtEl>
                                        <p:attrNameLst>
                                          <p:attrName>style.visibility</p:attrName>
                                        </p:attrNameLst>
                                      </p:cBhvr>
                                      <p:to>
                                        <p:strVal val="visible"/>
                                      </p:to>
                                    </p:set>
                                    <p:animEffect transition="in" filter="fade">
                                      <p:cBhvr>
                                        <p:cTn id="13" dur="2000"/>
                                        <p:tgtEl>
                                          <p:spTgt spid="123099"/>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2"/>
                                        </p:tgtEl>
                                      </p:cBhvr>
                                    </p:animEffect>
                                    <p:set>
                                      <p:cBhvr>
                                        <p:cTn id="21" dur="1" fill="hold">
                                          <p:stCondLst>
                                            <p:cond delay="1999"/>
                                          </p:stCondLst>
                                        </p:cTn>
                                        <p:tgtEl>
                                          <p:spTgt spid="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22883"/>
                                        </p:tgtEl>
                                        <p:attrNameLst>
                                          <p:attrName>style.visibility</p:attrName>
                                        </p:attrNameLst>
                                      </p:cBhvr>
                                      <p:to>
                                        <p:strVal val="visible"/>
                                      </p:to>
                                    </p:set>
                                    <p:animEffect transition="in" filter="fade">
                                      <p:cBhvr>
                                        <p:cTn id="24" dur="2000"/>
                                        <p:tgtEl>
                                          <p:spTgt spid="122883"/>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22884"/>
                                        </p:tgtEl>
                                        <p:attrNameLst>
                                          <p:attrName>style.visibility</p:attrName>
                                        </p:attrNameLst>
                                      </p:cBhvr>
                                      <p:to>
                                        <p:strVal val="visible"/>
                                      </p:to>
                                    </p:set>
                                    <p:animEffect transition="in" filter="fade">
                                      <p:cBhvr>
                                        <p:cTn id="35" dur="2000"/>
                                        <p:tgtEl>
                                          <p:spTgt spid="12288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3105"/>
                                        </p:tgtEl>
                                        <p:attrNameLst>
                                          <p:attrName>style.visibility</p:attrName>
                                        </p:attrNameLst>
                                      </p:cBhvr>
                                      <p:to>
                                        <p:strVal val="visible"/>
                                      </p:to>
                                    </p:set>
                                    <p:animEffect transition="in" filter="fade">
                                      <p:cBhvr>
                                        <p:cTn id="38" dur="2000"/>
                                        <p:tgtEl>
                                          <p:spTgt spid="123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P spid="1231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228600"/>
            <a:ext cx="5491163" cy="457200"/>
          </a:xfrm>
        </p:spPr>
        <p:txBody>
          <a:bodyPr/>
          <a:lstStyle/>
          <a:p>
            <a:r>
              <a:rPr lang="en-US" sz="3000" smtClean="0"/>
              <a:t>ALD Thin Film Materials</a:t>
            </a:r>
          </a:p>
        </p:txBody>
      </p:sp>
      <p:pic>
        <p:nvPicPr>
          <p:cNvPr id="15363" name="Picture 5"/>
          <p:cNvPicPr>
            <a:picLocks noChangeAspect="1" noChangeArrowheads="1"/>
          </p:cNvPicPr>
          <p:nvPr/>
        </p:nvPicPr>
        <p:blipFill>
          <a:blip r:embed="rId3"/>
          <a:srcRect/>
          <a:stretch>
            <a:fillRect/>
          </a:stretch>
        </p:blipFill>
        <p:spPr bwMode="auto">
          <a:xfrm>
            <a:off x="1143000" y="974725"/>
            <a:ext cx="6977063" cy="504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171C8618-9339-44BB-B266-0C7E55A5BD8B}" type="slidenum">
              <a:rPr lang="en-US" smtClean="0">
                <a:latin typeface="Arial" pitchFamily="34" charset="0"/>
              </a:rPr>
              <a:pPr/>
              <a:t>7</a:t>
            </a:fld>
            <a:endParaRPr lang="en-US" smtClean="0">
              <a:latin typeface="Arial" pitchFamily="34" charset="0"/>
            </a:endParaRPr>
          </a:p>
        </p:txBody>
      </p:sp>
      <p:sp>
        <p:nvSpPr>
          <p:cNvPr id="16387" name="Rectangle 2"/>
          <p:cNvSpPr>
            <a:spLocks noGrp="1" noChangeArrowheads="1"/>
          </p:cNvSpPr>
          <p:nvPr>
            <p:ph type="title"/>
          </p:nvPr>
        </p:nvSpPr>
        <p:spPr>
          <a:xfrm>
            <a:off x="339725" y="206375"/>
            <a:ext cx="7954963" cy="347663"/>
          </a:xfrm>
        </p:spPr>
        <p:txBody>
          <a:bodyPr/>
          <a:lstStyle/>
          <a:p>
            <a:r>
              <a:rPr lang="en-US" smtClean="0"/>
              <a:t>ZnO in Silicon High Aspect Ratio Trench</a:t>
            </a:r>
          </a:p>
        </p:txBody>
      </p:sp>
      <p:pic>
        <p:nvPicPr>
          <p:cNvPr id="16388" name="Picture 3" descr="Vo002_02"/>
          <p:cNvPicPr>
            <a:picLocks noChangeAspect="1" noChangeArrowheads="1"/>
          </p:cNvPicPr>
          <p:nvPr/>
        </p:nvPicPr>
        <p:blipFill>
          <a:blip r:embed="rId3">
            <a:lum contrast="20000"/>
          </a:blip>
          <a:srcRect l="17830" t="2988" b="-4790"/>
          <a:stretch>
            <a:fillRect/>
          </a:stretch>
        </p:blipFill>
        <p:spPr bwMode="auto">
          <a:xfrm>
            <a:off x="704850" y="723900"/>
            <a:ext cx="2824163" cy="4676775"/>
          </a:xfrm>
          <a:prstGeom prst="rect">
            <a:avLst/>
          </a:prstGeom>
          <a:noFill/>
          <a:ln w="9525">
            <a:noFill/>
            <a:miter lim="800000"/>
            <a:headEnd/>
            <a:tailEnd/>
          </a:ln>
        </p:spPr>
      </p:pic>
      <p:pic>
        <p:nvPicPr>
          <p:cNvPr id="16389" name="Picture 4" descr="Vo002_04"/>
          <p:cNvPicPr>
            <a:picLocks noChangeAspect="1" noChangeArrowheads="1"/>
          </p:cNvPicPr>
          <p:nvPr/>
        </p:nvPicPr>
        <p:blipFill>
          <a:blip r:embed="rId4">
            <a:lum bright="-20000" contrast="40000"/>
          </a:blip>
          <a:srcRect/>
          <a:stretch>
            <a:fillRect/>
          </a:stretch>
        </p:blipFill>
        <p:spPr bwMode="auto">
          <a:xfrm>
            <a:off x="4344988" y="654050"/>
            <a:ext cx="3309937" cy="2314575"/>
          </a:xfrm>
          <a:prstGeom prst="rect">
            <a:avLst/>
          </a:prstGeom>
          <a:noFill/>
          <a:ln w="9525">
            <a:noFill/>
            <a:miter lim="800000"/>
            <a:headEnd/>
            <a:tailEnd/>
          </a:ln>
        </p:spPr>
      </p:pic>
      <p:grpSp>
        <p:nvGrpSpPr>
          <p:cNvPr id="16390" name="Group 5"/>
          <p:cNvGrpSpPr>
            <a:grpSpLocks/>
          </p:cNvGrpSpPr>
          <p:nvPr/>
        </p:nvGrpSpPr>
        <p:grpSpPr bwMode="auto">
          <a:xfrm>
            <a:off x="1381125" y="4805363"/>
            <a:ext cx="582613" cy="358775"/>
            <a:chOff x="482" y="3648"/>
            <a:chExt cx="367" cy="226"/>
          </a:xfrm>
        </p:grpSpPr>
        <p:sp>
          <p:nvSpPr>
            <p:cNvPr id="16406" name="Rectangle 6"/>
            <p:cNvSpPr>
              <a:spLocks noChangeArrowheads="1"/>
            </p:cNvSpPr>
            <p:nvPr/>
          </p:nvSpPr>
          <p:spPr bwMode="auto">
            <a:xfrm>
              <a:off x="510" y="3684"/>
              <a:ext cx="337" cy="190"/>
            </a:xfrm>
            <a:prstGeom prst="rect">
              <a:avLst/>
            </a:prstGeom>
            <a:solidFill>
              <a:schemeClr val="bg1"/>
            </a:solidFill>
            <a:ln w="9525">
              <a:solidFill>
                <a:schemeClr val="tx1"/>
              </a:solidFill>
              <a:miter lim="800000"/>
              <a:headEnd/>
              <a:tailEnd/>
            </a:ln>
          </p:spPr>
          <p:txBody>
            <a:bodyPr wrap="none" anchor="ctr"/>
            <a:lstStyle/>
            <a:p>
              <a:pPr eaLnBrk="0" hangingPunct="0"/>
              <a:endParaRPr lang="en-US"/>
            </a:p>
          </p:txBody>
        </p:sp>
        <p:sp>
          <p:nvSpPr>
            <p:cNvPr id="16407" name="Line 7"/>
            <p:cNvSpPr>
              <a:spLocks noChangeShapeType="1"/>
            </p:cNvSpPr>
            <p:nvPr/>
          </p:nvSpPr>
          <p:spPr bwMode="auto">
            <a:xfrm rot="-5400000">
              <a:off x="668" y="3739"/>
              <a:ext cx="0" cy="202"/>
            </a:xfrm>
            <a:prstGeom prst="line">
              <a:avLst/>
            </a:prstGeom>
            <a:noFill/>
            <a:ln w="63500">
              <a:solidFill>
                <a:schemeClr val="tx1"/>
              </a:solidFill>
              <a:round/>
              <a:headEnd/>
              <a:tailEnd/>
            </a:ln>
          </p:spPr>
          <p:txBody>
            <a:bodyPr/>
            <a:lstStyle/>
            <a:p>
              <a:endParaRPr lang="en-US"/>
            </a:p>
          </p:txBody>
        </p:sp>
        <p:sp>
          <p:nvSpPr>
            <p:cNvPr id="16408" name="Text Box 8"/>
            <p:cNvSpPr txBox="1">
              <a:spLocks noChangeArrowheads="1"/>
            </p:cNvSpPr>
            <p:nvPr/>
          </p:nvSpPr>
          <p:spPr bwMode="auto">
            <a:xfrm>
              <a:off x="482" y="3648"/>
              <a:ext cx="367" cy="192"/>
            </a:xfrm>
            <a:prstGeom prst="rect">
              <a:avLst/>
            </a:prstGeom>
            <a:noFill/>
            <a:ln w="9525">
              <a:noFill/>
              <a:miter lim="800000"/>
              <a:headEnd/>
              <a:tailEnd/>
            </a:ln>
          </p:spPr>
          <p:txBody>
            <a:bodyPr wrap="none">
              <a:spAutoFit/>
            </a:bodyPr>
            <a:lstStyle/>
            <a:p>
              <a:r>
                <a:rPr lang="en-US" sz="1400"/>
                <a:t>1 </a:t>
              </a:r>
              <a:r>
                <a:rPr lang="el-GR" sz="1400"/>
                <a:t>μ</a:t>
              </a:r>
              <a:r>
                <a:rPr lang="en-US" sz="1400"/>
                <a:t>m</a:t>
              </a:r>
            </a:p>
          </p:txBody>
        </p:sp>
      </p:grpSp>
      <p:sp>
        <p:nvSpPr>
          <p:cNvPr id="16391" name="Rectangle 9"/>
          <p:cNvSpPr>
            <a:spLocks noChangeAspect="1" noChangeArrowheads="1"/>
          </p:cNvSpPr>
          <p:nvPr/>
        </p:nvSpPr>
        <p:spPr bwMode="auto">
          <a:xfrm>
            <a:off x="2819400" y="923925"/>
            <a:ext cx="576263" cy="400050"/>
          </a:xfrm>
          <a:prstGeom prst="rect">
            <a:avLst/>
          </a:prstGeom>
          <a:noFill/>
          <a:ln w="19050">
            <a:solidFill>
              <a:srgbClr val="FF0000"/>
            </a:solidFill>
            <a:miter lim="800000"/>
            <a:headEnd/>
            <a:tailEnd/>
          </a:ln>
        </p:spPr>
        <p:txBody>
          <a:bodyPr wrap="none" anchor="ctr"/>
          <a:lstStyle/>
          <a:p>
            <a:pPr eaLnBrk="0" hangingPunct="0"/>
            <a:endParaRPr lang="en-US"/>
          </a:p>
        </p:txBody>
      </p:sp>
      <p:sp>
        <p:nvSpPr>
          <p:cNvPr id="16392" name="Rectangle 10"/>
          <p:cNvSpPr>
            <a:spLocks noChangeAspect="1" noChangeArrowheads="1"/>
          </p:cNvSpPr>
          <p:nvPr/>
        </p:nvSpPr>
        <p:spPr bwMode="auto">
          <a:xfrm>
            <a:off x="2847975" y="4552950"/>
            <a:ext cx="576263" cy="400050"/>
          </a:xfrm>
          <a:prstGeom prst="rect">
            <a:avLst/>
          </a:prstGeom>
          <a:noFill/>
          <a:ln w="19050">
            <a:solidFill>
              <a:srgbClr val="FF0000"/>
            </a:solidFill>
            <a:miter lim="800000"/>
            <a:headEnd/>
            <a:tailEnd/>
          </a:ln>
        </p:spPr>
        <p:txBody>
          <a:bodyPr wrap="none" anchor="ctr"/>
          <a:lstStyle/>
          <a:p>
            <a:pPr eaLnBrk="0" hangingPunct="0"/>
            <a:endParaRPr lang="en-US"/>
          </a:p>
        </p:txBody>
      </p:sp>
      <p:sp>
        <p:nvSpPr>
          <p:cNvPr id="16393" name="Line 11"/>
          <p:cNvSpPr>
            <a:spLocks noChangeShapeType="1"/>
          </p:cNvSpPr>
          <p:nvPr/>
        </p:nvSpPr>
        <p:spPr bwMode="auto">
          <a:xfrm flipV="1">
            <a:off x="3398838" y="657225"/>
            <a:ext cx="946150" cy="268288"/>
          </a:xfrm>
          <a:prstGeom prst="line">
            <a:avLst/>
          </a:prstGeom>
          <a:noFill/>
          <a:ln w="19050">
            <a:solidFill>
              <a:srgbClr val="FF0000"/>
            </a:solidFill>
            <a:round/>
            <a:headEnd/>
            <a:tailEnd/>
          </a:ln>
        </p:spPr>
        <p:txBody>
          <a:bodyPr/>
          <a:lstStyle/>
          <a:p>
            <a:endParaRPr lang="en-US"/>
          </a:p>
        </p:txBody>
      </p:sp>
      <p:sp>
        <p:nvSpPr>
          <p:cNvPr id="16394" name="Line 12"/>
          <p:cNvSpPr>
            <a:spLocks noChangeShapeType="1"/>
          </p:cNvSpPr>
          <p:nvPr/>
        </p:nvSpPr>
        <p:spPr bwMode="auto">
          <a:xfrm>
            <a:off x="3390900" y="1320800"/>
            <a:ext cx="955675" cy="1646238"/>
          </a:xfrm>
          <a:prstGeom prst="line">
            <a:avLst/>
          </a:prstGeom>
          <a:noFill/>
          <a:ln w="19050">
            <a:solidFill>
              <a:srgbClr val="FF0000"/>
            </a:solidFill>
            <a:round/>
            <a:headEnd/>
            <a:tailEnd/>
          </a:ln>
        </p:spPr>
        <p:txBody>
          <a:bodyPr/>
          <a:lstStyle/>
          <a:p>
            <a:endParaRPr lang="en-US"/>
          </a:p>
        </p:txBody>
      </p:sp>
      <p:sp>
        <p:nvSpPr>
          <p:cNvPr id="16395" name="Line 13"/>
          <p:cNvSpPr>
            <a:spLocks noChangeShapeType="1"/>
          </p:cNvSpPr>
          <p:nvPr/>
        </p:nvSpPr>
        <p:spPr bwMode="auto">
          <a:xfrm flipV="1">
            <a:off x="3425825" y="3159125"/>
            <a:ext cx="927100" cy="1400175"/>
          </a:xfrm>
          <a:prstGeom prst="line">
            <a:avLst/>
          </a:prstGeom>
          <a:noFill/>
          <a:ln w="19050">
            <a:solidFill>
              <a:srgbClr val="FF0000"/>
            </a:solidFill>
            <a:round/>
            <a:headEnd/>
            <a:tailEnd/>
          </a:ln>
        </p:spPr>
        <p:txBody>
          <a:bodyPr/>
          <a:lstStyle/>
          <a:p>
            <a:endParaRPr lang="en-US"/>
          </a:p>
        </p:txBody>
      </p:sp>
      <p:grpSp>
        <p:nvGrpSpPr>
          <p:cNvPr id="16396" name="Group 14"/>
          <p:cNvGrpSpPr>
            <a:grpSpLocks/>
          </p:cNvGrpSpPr>
          <p:nvPr/>
        </p:nvGrpSpPr>
        <p:grpSpPr bwMode="auto">
          <a:xfrm>
            <a:off x="4359275" y="3154363"/>
            <a:ext cx="3287713" cy="2625725"/>
            <a:chOff x="2746" y="1969"/>
            <a:chExt cx="2071" cy="1654"/>
          </a:xfrm>
        </p:grpSpPr>
        <p:pic>
          <p:nvPicPr>
            <p:cNvPr id="16399" name="Picture 15" descr="Vo002_03"/>
            <p:cNvPicPr>
              <a:picLocks noChangeAspect="1" noChangeArrowheads="1"/>
            </p:cNvPicPr>
            <p:nvPr/>
          </p:nvPicPr>
          <p:blipFill>
            <a:blip r:embed="rId5">
              <a:lum bright="-20000" contrast="40000"/>
            </a:blip>
            <a:srcRect/>
            <a:stretch>
              <a:fillRect/>
            </a:stretch>
          </p:blipFill>
          <p:spPr bwMode="auto">
            <a:xfrm>
              <a:off x="2746" y="1969"/>
              <a:ext cx="2071" cy="1635"/>
            </a:xfrm>
            <a:prstGeom prst="rect">
              <a:avLst/>
            </a:prstGeom>
            <a:noFill/>
            <a:ln w="9525">
              <a:noFill/>
              <a:miter lim="800000"/>
              <a:headEnd/>
              <a:tailEnd/>
            </a:ln>
          </p:spPr>
        </p:pic>
        <p:grpSp>
          <p:nvGrpSpPr>
            <p:cNvPr id="16400" name="Group 16"/>
            <p:cNvGrpSpPr>
              <a:grpSpLocks/>
            </p:cNvGrpSpPr>
            <p:nvPr/>
          </p:nvGrpSpPr>
          <p:grpSpPr bwMode="auto">
            <a:xfrm>
              <a:off x="4433" y="3396"/>
              <a:ext cx="381" cy="187"/>
              <a:chOff x="4433" y="3396"/>
              <a:chExt cx="381" cy="187"/>
            </a:xfrm>
          </p:grpSpPr>
          <p:sp>
            <p:nvSpPr>
              <p:cNvPr id="16403" name="Rectangle 17"/>
              <p:cNvSpPr>
                <a:spLocks noChangeArrowheads="1"/>
              </p:cNvSpPr>
              <p:nvPr/>
            </p:nvSpPr>
            <p:spPr bwMode="auto">
              <a:xfrm>
                <a:off x="4447" y="3396"/>
                <a:ext cx="348" cy="187"/>
              </a:xfrm>
              <a:prstGeom prst="rect">
                <a:avLst/>
              </a:prstGeom>
              <a:solidFill>
                <a:schemeClr val="bg1"/>
              </a:solidFill>
              <a:ln w="9525">
                <a:solidFill>
                  <a:schemeClr val="tx1"/>
                </a:solidFill>
                <a:miter lim="800000"/>
                <a:headEnd/>
                <a:tailEnd/>
              </a:ln>
            </p:spPr>
            <p:txBody>
              <a:bodyPr wrap="none" anchor="ctr"/>
              <a:lstStyle/>
              <a:p>
                <a:pPr eaLnBrk="0" hangingPunct="0"/>
                <a:endParaRPr lang="en-US"/>
              </a:p>
            </p:txBody>
          </p:sp>
          <p:sp>
            <p:nvSpPr>
              <p:cNvPr id="16404" name="Line 18"/>
              <p:cNvSpPr>
                <a:spLocks noChangeShapeType="1"/>
              </p:cNvSpPr>
              <p:nvPr/>
            </p:nvSpPr>
            <p:spPr bwMode="auto">
              <a:xfrm rot="-5400000">
                <a:off x="4617" y="3423"/>
                <a:ext cx="0" cy="259"/>
              </a:xfrm>
              <a:prstGeom prst="line">
                <a:avLst/>
              </a:prstGeom>
              <a:noFill/>
              <a:ln w="63500">
                <a:solidFill>
                  <a:schemeClr val="tx1"/>
                </a:solidFill>
                <a:round/>
                <a:headEnd/>
                <a:tailEnd/>
              </a:ln>
            </p:spPr>
            <p:txBody>
              <a:bodyPr/>
              <a:lstStyle/>
              <a:p>
                <a:endParaRPr lang="en-US"/>
              </a:p>
            </p:txBody>
          </p:sp>
          <p:sp>
            <p:nvSpPr>
              <p:cNvPr id="16405" name="Text Box 19"/>
              <p:cNvSpPr txBox="1">
                <a:spLocks noChangeArrowheads="1"/>
              </p:cNvSpPr>
              <p:nvPr/>
            </p:nvSpPr>
            <p:spPr bwMode="auto">
              <a:xfrm>
                <a:off x="4433" y="3400"/>
                <a:ext cx="381" cy="154"/>
              </a:xfrm>
              <a:prstGeom prst="rect">
                <a:avLst/>
              </a:prstGeom>
              <a:noFill/>
              <a:ln w="9525">
                <a:noFill/>
                <a:miter lim="800000"/>
                <a:headEnd/>
                <a:tailEnd/>
              </a:ln>
            </p:spPr>
            <p:txBody>
              <a:bodyPr wrap="none">
                <a:spAutoFit/>
              </a:bodyPr>
              <a:lstStyle/>
              <a:p>
                <a:r>
                  <a:rPr lang="en-US" sz="1000"/>
                  <a:t>200 nm</a:t>
                </a:r>
              </a:p>
            </p:txBody>
          </p:sp>
        </p:grpSp>
        <p:sp>
          <p:nvSpPr>
            <p:cNvPr id="16401" name="Text Box 20"/>
            <p:cNvSpPr txBox="1">
              <a:spLocks noChangeArrowheads="1"/>
            </p:cNvSpPr>
            <p:nvPr/>
          </p:nvSpPr>
          <p:spPr bwMode="auto">
            <a:xfrm>
              <a:off x="3287" y="3253"/>
              <a:ext cx="404" cy="231"/>
            </a:xfrm>
            <a:prstGeom prst="rect">
              <a:avLst/>
            </a:prstGeom>
            <a:noFill/>
            <a:ln w="9525">
              <a:noFill/>
              <a:miter lim="800000"/>
              <a:headEnd/>
              <a:tailEnd/>
            </a:ln>
          </p:spPr>
          <p:txBody>
            <a:bodyPr wrap="none">
              <a:spAutoFit/>
            </a:bodyPr>
            <a:lstStyle/>
            <a:p>
              <a:r>
                <a:rPr lang="en-US" sz="1800" b="1">
                  <a:solidFill>
                    <a:schemeClr val="bg1"/>
                  </a:solidFill>
                </a:rPr>
                <a:t>ZnO</a:t>
              </a:r>
            </a:p>
          </p:txBody>
        </p:sp>
        <p:sp>
          <p:nvSpPr>
            <p:cNvPr id="16402" name="Text Box 21"/>
            <p:cNvSpPr txBox="1">
              <a:spLocks noChangeArrowheads="1"/>
            </p:cNvSpPr>
            <p:nvPr/>
          </p:nvSpPr>
          <p:spPr bwMode="auto">
            <a:xfrm>
              <a:off x="3069" y="3392"/>
              <a:ext cx="252" cy="231"/>
            </a:xfrm>
            <a:prstGeom prst="rect">
              <a:avLst/>
            </a:prstGeom>
            <a:noFill/>
            <a:ln w="9525">
              <a:noFill/>
              <a:miter lim="800000"/>
              <a:headEnd/>
              <a:tailEnd/>
            </a:ln>
          </p:spPr>
          <p:txBody>
            <a:bodyPr wrap="none">
              <a:spAutoFit/>
            </a:bodyPr>
            <a:lstStyle/>
            <a:p>
              <a:r>
                <a:rPr lang="en-US" sz="1800" b="1">
                  <a:solidFill>
                    <a:schemeClr val="bg1"/>
                  </a:solidFill>
                </a:rPr>
                <a:t>Si</a:t>
              </a:r>
            </a:p>
          </p:txBody>
        </p:sp>
      </p:grpSp>
      <p:sp>
        <p:nvSpPr>
          <p:cNvPr id="16397" name="Line 23"/>
          <p:cNvSpPr>
            <a:spLocks noChangeShapeType="1"/>
          </p:cNvSpPr>
          <p:nvPr/>
        </p:nvSpPr>
        <p:spPr bwMode="auto">
          <a:xfrm>
            <a:off x="3427413" y="4959350"/>
            <a:ext cx="944562" cy="784225"/>
          </a:xfrm>
          <a:prstGeom prst="line">
            <a:avLst/>
          </a:prstGeom>
          <a:noFill/>
          <a:ln w="19050">
            <a:solidFill>
              <a:srgbClr val="FF0000"/>
            </a:solidFill>
            <a:round/>
            <a:headEnd/>
            <a:tailEnd/>
          </a:ln>
        </p:spPr>
        <p:txBody>
          <a:bodyPr/>
          <a:lstStyle/>
          <a:p>
            <a:endParaRPr lang="en-US"/>
          </a:p>
        </p:txBody>
      </p:sp>
      <p:sp>
        <p:nvSpPr>
          <p:cNvPr id="16398" name="Rectangle 26"/>
          <p:cNvSpPr>
            <a:spLocks noChangeArrowheads="1"/>
          </p:cNvSpPr>
          <p:nvPr/>
        </p:nvSpPr>
        <p:spPr bwMode="auto">
          <a:xfrm>
            <a:off x="1689100" y="5873750"/>
            <a:ext cx="5334000" cy="369888"/>
          </a:xfrm>
          <a:prstGeom prst="rect">
            <a:avLst/>
          </a:prstGeom>
          <a:noFill/>
          <a:ln w="9525">
            <a:noFill/>
            <a:miter lim="800000"/>
            <a:headEnd/>
            <a:tailEnd/>
          </a:ln>
        </p:spPr>
        <p:txBody>
          <a:bodyPr wrap="none">
            <a:spAutoFit/>
          </a:bodyPr>
          <a:lstStyle/>
          <a:p>
            <a:pPr eaLnBrk="0" hangingPunct="0">
              <a:spcBef>
                <a:spcPct val="10000"/>
              </a:spcBef>
              <a:spcAft>
                <a:spcPct val="10000"/>
              </a:spcAft>
              <a:buClr>
                <a:schemeClr val="tx2"/>
              </a:buClr>
              <a:buFont typeface="Wingdings" pitchFamily="2" charset="2"/>
              <a:buChar char="n"/>
            </a:pPr>
            <a:r>
              <a:rPr lang="en-US" sz="1800"/>
              <a:t> ALD is </a:t>
            </a:r>
            <a:r>
              <a:rPr lang="en-US" sz="1800" i="1"/>
              <a:t>very</a:t>
            </a:r>
            <a:r>
              <a:rPr lang="en-US" sz="1800"/>
              <a:t> good at coating non-planar surfaces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79413"/>
            <a:ext cx="8229600" cy="763587"/>
          </a:xfrm>
        </p:spPr>
        <p:txBody>
          <a:bodyPr/>
          <a:lstStyle/>
          <a:p>
            <a:pPr eaLnBrk="1" hangingPunct="1"/>
            <a:r>
              <a:rPr lang="en-US" sz="2400" smtClean="0"/>
              <a:t>Mixed Oxide Deposition: Layer by Layer</a:t>
            </a:r>
          </a:p>
        </p:txBody>
      </p:sp>
      <p:grpSp>
        <p:nvGrpSpPr>
          <p:cNvPr id="2" name="Group 3"/>
          <p:cNvGrpSpPr>
            <a:grpSpLocks/>
          </p:cNvGrpSpPr>
          <p:nvPr/>
        </p:nvGrpSpPr>
        <p:grpSpPr bwMode="auto">
          <a:xfrm>
            <a:off x="304800" y="1066800"/>
            <a:ext cx="8001000" cy="5105400"/>
            <a:chOff x="192" y="672"/>
            <a:chExt cx="5040" cy="3216"/>
          </a:xfrm>
        </p:grpSpPr>
        <p:pic>
          <p:nvPicPr>
            <p:cNvPr id="26650" name="Picture 4" descr="ZNALALD"/>
            <p:cNvPicPr>
              <a:picLocks noChangeAspect="1" noChangeArrowheads="1"/>
            </p:cNvPicPr>
            <p:nvPr/>
          </p:nvPicPr>
          <p:blipFill>
            <a:blip r:embed="rId2"/>
            <a:srcRect b="10408"/>
            <a:stretch>
              <a:fillRect/>
            </a:stretch>
          </p:blipFill>
          <p:spPr bwMode="auto">
            <a:xfrm>
              <a:off x="192" y="672"/>
              <a:ext cx="2942" cy="3216"/>
            </a:xfrm>
            <a:prstGeom prst="rect">
              <a:avLst/>
            </a:prstGeom>
            <a:noFill/>
            <a:ln w="9525">
              <a:solidFill>
                <a:srgbClr val="FF3300"/>
              </a:solidFill>
              <a:miter lim="800000"/>
              <a:headEnd/>
              <a:tailEnd/>
            </a:ln>
          </p:spPr>
        </p:pic>
        <p:sp>
          <p:nvSpPr>
            <p:cNvPr id="26651" name="Text Box 5"/>
            <p:cNvSpPr txBox="1">
              <a:spLocks noChangeArrowheads="1"/>
            </p:cNvSpPr>
            <p:nvPr/>
          </p:nvSpPr>
          <p:spPr bwMode="auto">
            <a:xfrm>
              <a:off x="3291" y="1091"/>
              <a:ext cx="1941" cy="1216"/>
            </a:xfrm>
            <a:prstGeom prst="rect">
              <a:avLst/>
            </a:prstGeom>
            <a:solidFill>
              <a:srgbClr val="FFFFCC"/>
            </a:solidFill>
            <a:ln w="12700">
              <a:solidFill>
                <a:srgbClr val="FF3300"/>
              </a:solidFill>
              <a:miter lim="800000"/>
              <a:headEnd type="none" w="sm" len="sm"/>
              <a:tailEnd type="none" w="sm" len="sm"/>
            </a:ln>
          </p:spPr>
          <p:txBody>
            <a:bodyPr wrap="none">
              <a:spAutoFit/>
            </a:bodyPr>
            <a:lstStyle/>
            <a:p>
              <a:r>
                <a:rPr lang="en-US" sz="2400">
                  <a:latin typeface="Times"/>
                </a:rPr>
                <a:t>Mixed Layer Growth</a:t>
              </a:r>
            </a:p>
            <a:p>
              <a:pPr>
                <a:buFontTx/>
                <a:buChar char="•"/>
              </a:pPr>
              <a:r>
                <a:rPr lang="en-US" sz="2400">
                  <a:latin typeface="Times"/>
                </a:rPr>
                <a:t> Layer by Layer</a:t>
              </a:r>
            </a:p>
            <a:p>
              <a:pPr>
                <a:buFontTx/>
                <a:buChar char="•"/>
              </a:pPr>
              <a:r>
                <a:rPr lang="en-US" sz="2400">
                  <a:latin typeface="Times"/>
                </a:rPr>
                <a:t> note “steps”</a:t>
              </a:r>
            </a:p>
            <a:p>
              <a:pPr>
                <a:buFontTx/>
                <a:buChar char="•"/>
              </a:pPr>
              <a:r>
                <a:rPr lang="en-US" sz="2400">
                  <a:latin typeface="Times"/>
                </a:rPr>
                <a:t> atomic layer sequence</a:t>
              </a:r>
              <a:br>
                <a:rPr lang="en-US" sz="2400">
                  <a:latin typeface="Times"/>
                </a:rPr>
              </a:br>
              <a:r>
                <a:rPr lang="en-US" sz="2400">
                  <a:latin typeface="Times"/>
                </a:rPr>
                <a:t>  “digitally” controlled</a:t>
              </a:r>
            </a:p>
          </p:txBody>
        </p:sp>
      </p:grpSp>
      <p:grpSp>
        <p:nvGrpSpPr>
          <p:cNvPr id="3" name="Group 6"/>
          <p:cNvGrpSpPr>
            <a:grpSpLocks/>
          </p:cNvGrpSpPr>
          <p:nvPr/>
        </p:nvGrpSpPr>
        <p:grpSpPr bwMode="auto">
          <a:xfrm>
            <a:off x="533400" y="1143000"/>
            <a:ext cx="8154988" cy="5105400"/>
            <a:chOff x="336" y="864"/>
            <a:chExt cx="5137" cy="2832"/>
          </a:xfrm>
        </p:grpSpPr>
        <p:sp>
          <p:nvSpPr>
            <p:cNvPr id="26629" name="Rectangle 7"/>
            <p:cNvSpPr>
              <a:spLocks noChangeArrowheads="1"/>
            </p:cNvSpPr>
            <p:nvPr/>
          </p:nvSpPr>
          <p:spPr bwMode="auto">
            <a:xfrm>
              <a:off x="384" y="864"/>
              <a:ext cx="5088" cy="2832"/>
            </a:xfrm>
            <a:prstGeom prst="rect">
              <a:avLst/>
            </a:prstGeom>
            <a:solidFill>
              <a:srgbClr val="FFFFCC"/>
            </a:solidFill>
            <a:ln w="12700">
              <a:solidFill>
                <a:srgbClr val="FF3300"/>
              </a:solidFill>
              <a:miter lim="800000"/>
              <a:headEnd type="none" w="sm" len="sm"/>
              <a:tailEnd type="none" w="sm" len="sm"/>
            </a:ln>
          </p:spPr>
          <p:txBody>
            <a:bodyPr wrap="none" anchor="ctr"/>
            <a:lstStyle/>
            <a:p>
              <a:endParaRPr lang="en-US"/>
            </a:p>
          </p:txBody>
        </p:sp>
        <p:sp>
          <p:nvSpPr>
            <p:cNvPr id="26630" name="Text Box 8"/>
            <p:cNvSpPr txBox="1">
              <a:spLocks noChangeArrowheads="1"/>
            </p:cNvSpPr>
            <p:nvPr/>
          </p:nvSpPr>
          <p:spPr bwMode="auto">
            <a:xfrm>
              <a:off x="864" y="3120"/>
              <a:ext cx="4224" cy="456"/>
            </a:xfrm>
            <a:prstGeom prst="rect">
              <a:avLst/>
            </a:prstGeom>
            <a:noFill/>
            <a:ln w="12700">
              <a:noFill/>
              <a:miter lim="800000"/>
              <a:headEnd type="none" w="sm" len="sm"/>
              <a:tailEnd type="none" w="sm" len="sm"/>
            </a:ln>
          </p:spPr>
          <p:txBody>
            <a:bodyPr>
              <a:spAutoFit/>
            </a:bodyPr>
            <a:lstStyle/>
            <a:p>
              <a:pPr>
                <a:buFontTx/>
                <a:buChar char="•"/>
              </a:pPr>
              <a:r>
                <a:rPr lang="en-US" sz="2400">
                  <a:solidFill>
                    <a:srgbClr val="FF3300"/>
                  </a:solidFill>
                  <a:latin typeface="Times"/>
                </a:rPr>
                <a:t> Films Have Tunable Resistivity, Refractive Index, 	Surface Roughness, etc.</a:t>
              </a:r>
            </a:p>
          </p:txBody>
        </p:sp>
        <p:grpSp>
          <p:nvGrpSpPr>
            <p:cNvPr id="4" name="Group 9"/>
            <p:cNvGrpSpPr>
              <a:grpSpLocks/>
            </p:cNvGrpSpPr>
            <p:nvPr/>
          </p:nvGrpSpPr>
          <p:grpSpPr bwMode="auto">
            <a:xfrm>
              <a:off x="336" y="1488"/>
              <a:ext cx="1496" cy="576"/>
              <a:chOff x="480" y="1488"/>
              <a:chExt cx="1496" cy="576"/>
            </a:xfrm>
          </p:grpSpPr>
          <p:sp>
            <p:nvSpPr>
              <p:cNvPr id="26646" name="Text Box 10"/>
              <p:cNvSpPr txBox="1">
                <a:spLocks noChangeArrowheads="1"/>
              </p:cNvSpPr>
              <p:nvPr/>
            </p:nvSpPr>
            <p:spPr bwMode="auto">
              <a:xfrm>
                <a:off x="480" y="1488"/>
                <a:ext cx="1188" cy="203"/>
              </a:xfrm>
              <a:prstGeom prst="rect">
                <a:avLst/>
              </a:prstGeom>
              <a:noFill/>
              <a:ln w="9525">
                <a:noFill/>
                <a:miter lim="800000"/>
                <a:headEnd/>
                <a:tailEnd/>
              </a:ln>
            </p:spPr>
            <p:txBody>
              <a:bodyPr wrap="none">
                <a:spAutoFit/>
              </a:bodyPr>
              <a:lstStyle/>
              <a:p>
                <a:r>
                  <a:rPr lang="en-US" b="1">
                    <a:latin typeface="Times"/>
                  </a:rPr>
                  <a:t>[(CH</a:t>
                </a:r>
                <a:r>
                  <a:rPr lang="en-US" b="1" baseline="-25000">
                    <a:latin typeface="Times"/>
                  </a:rPr>
                  <a:t>3</a:t>
                </a:r>
                <a:r>
                  <a:rPr lang="en-US" b="1">
                    <a:latin typeface="Times"/>
                  </a:rPr>
                  <a:t>)</a:t>
                </a:r>
                <a:r>
                  <a:rPr lang="en-US" b="1" baseline="-25000">
                    <a:latin typeface="Times"/>
                  </a:rPr>
                  <a:t>3</a:t>
                </a:r>
                <a:r>
                  <a:rPr lang="en-US" b="1">
                    <a:latin typeface="Times"/>
                  </a:rPr>
                  <a:t>Al // H</a:t>
                </a:r>
                <a:r>
                  <a:rPr lang="en-US" b="1" baseline="-25000">
                    <a:latin typeface="Times"/>
                  </a:rPr>
                  <a:t>2</a:t>
                </a:r>
                <a:r>
                  <a:rPr lang="en-US" b="1">
                    <a:latin typeface="Times"/>
                  </a:rPr>
                  <a:t>O]</a:t>
                </a:r>
              </a:p>
            </p:txBody>
          </p:sp>
          <p:sp>
            <p:nvSpPr>
              <p:cNvPr id="26647" name="Line 11"/>
              <p:cNvSpPr>
                <a:spLocks noChangeShapeType="1"/>
              </p:cNvSpPr>
              <p:nvPr/>
            </p:nvSpPr>
            <p:spPr bwMode="auto">
              <a:xfrm flipH="1">
                <a:off x="1640" y="1624"/>
                <a:ext cx="336" cy="0"/>
              </a:xfrm>
              <a:prstGeom prst="line">
                <a:avLst/>
              </a:prstGeom>
              <a:noFill/>
              <a:ln w="25400">
                <a:solidFill>
                  <a:schemeClr val="tx1"/>
                </a:solidFill>
                <a:round/>
                <a:headEnd type="stealth" w="lg" len="lg"/>
                <a:tailEnd/>
              </a:ln>
            </p:spPr>
            <p:txBody>
              <a:bodyPr/>
              <a:lstStyle/>
              <a:p>
                <a:endParaRPr lang="en-US"/>
              </a:p>
            </p:txBody>
          </p:sp>
          <p:sp>
            <p:nvSpPr>
              <p:cNvPr id="26648" name="Line 12"/>
              <p:cNvSpPr>
                <a:spLocks noChangeShapeType="1"/>
              </p:cNvSpPr>
              <p:nvPr/>
            </p:nvSpPr>
            <p:spPr bwMode="auto">
              <a:xfrm flipH="1">
                <a:off x="1728" y="2064"/>
                <a:ext cx="240" cy="0"/>
              </a:xfrm>
              <a:prstGeom prst="line">
                <a:avLst/>
              </a:prstGeom>
              <a:noFill/>
              <a:ln w="25400">
                <a:solidFill>
                  <a:schemeClr val="tx1"/>
                </a:solidFill>
                <a:round/>
                <a:headEnd type="stealth" w="lg" len="lg"/>
                <a:tailEnd/>
              </a:ln>
            </p:spPr>
            <p:txBody>
              <a:bodyPr/>
              <a:lstStyle/>
              <a:p>
                <a:endParaRPr lang="en-US"/>
              </a:p>
            </p:txBody>
          </p:sp>
          <p:sp>
            <p:nvSpPr>
              <p:cNvPr id="26649" name="Line 13"/>
              <p:cNvSpPr>
                <a:spLocks noChangeShapeType="1"/>
              </p:cNvSpPr>
              <p:nvPr/>
            </p:nvSpPr>
            <p:spPr bwMode="auto">
              <a:xfrm flipV="1">
                <a:off x="1728" y="1632"/>
                <a:ext cx="0" cy="432"/>
              </a:xfrm>
              <a:prstGeom prst="line">
                <a:avLst/>
              </a:prstGeom>
              <a:noFill/>
              <a:ln w="12700">
                <a:solidFill>
                  <a:schemeClr val="tx1"/>
                </a:solidFill>
                <a:round/>
                <a:headEnd type="none" w="sm" len="sm"/>
                <a:tailEnd type="none" w="sm" len="sm"/>
              </a:ln>
            </p:spPr>
            <p:txBody>
              <a:bodyPr/>
              <a:lstStyle/>
              <a:p>
                <a:endParaRPr lang="en-US"/>
              </a:p>
            </p:txBody>
          </p:sp>
        </p:grpSp>
        <p:grpSp>
          <p:nvGrpSpPr>
            <p:cNvPr id="5" name="Group 14"/>
            <p:cNvGrpSpPr>
              <a:grpSpLocks/>
            </p:cNvGrpSpPr>
            <p:nvPr/>
          </p:nvGrpSpPr>
          <p:grpSpPr bwMode="auto">
            <a:xfrm>
              <a:off x="1811" y="960"/>
              <a:ext cx="3662" cy="2060"/>
              <a:chOff x="1811" y="960"/>
              <a:chExt cx="3662" cy="2060"/>
            </a:xfrm>
          </p:grpSpPr>
          <p:pic>
            <p:nvPicPr>
              <p:cNvPr id="26633" name="Picture 15"/>
              <p:cNvPicPr>
                <a:picLocks noChangeAspect="1" noChangeArrowheads="1"/>
              </p:cNvPicPr>
              <p:nvPr/>
            </p:nvPicPr>
            <p:blipFill>
              <a:blip r:embed="rId3"/>
              <a:srcRect/>
              <a:stretch>
                <a:fillRect/>
              </a:stretch>
            </p:blipFill>
            <p:spPr bwMode="auto">
              <a:xfrm>
                <a:off x="1811" y="960"/>
                <a:ext cx="2317" cy="2020"/>
              </a:xfrm>
              <a:prstGeom prst="rect">
                <a:avLst/>
              </a:prstGeom>
              <a:noFill/>
              <a:ln w="9525">
                <a:noFill/>
                <a:miter lim="800000"/>
                <a:headEnd/>
                <a:tailEnd/>
              </a:ln>
            </p:spPr>
          </p:pic>
          <p:sp>
            <p:nvSpPr>
              <p:cNvPr id="26634" name="Text Box 16"/>
              <p:cNvSpPr txBox="1">
                <a:spLocks noChangeArrowheads="1"/>
              </p:cNvSpPr>
              <p:nvPr/>
            </p:nvSpPr>
            <p:spPr bwMode="auto">
              <a:xfrm>
                <a:off x="2016" y="2505"/>
                <a:ext cx="552" cy="203"/>
              </a:xfrm>
              <a:prstGeom prst="rect">
                <a:avLst/>
              </a:prstGeom>
              <a:noFill/>
              <a:ln w="9525">
                <a:noFill/>
                <a:miter lim="800000"/>
                <a:headEnd/>
                <a:tailEnd/>
              </a:ln>
            </p:spPr>
            <p:txBody>
              <a:bodyPr>
                <a:spAutoFit/>
              </a:bodyPr>
              <a:lstStyle/>
              <a:p>
                <a:r>
                  <a:rPr lang="en-US">
                    <a:latin typeface="Times New Roman" pitchFamily="18" charset="0"/>
                  </a:rPr>
                  <a:t>100 nm</a:t>
                </a:r>
              </a:p>
            </p:txBody>
          </p:sp>
          <p:sp>
            <p:nvSpPr>
              <p:cNvPr id="26635" name="Text Box 17"/>
              <p:cNvSpPr txBox="1">
                <a:spLocks noChangeArrowheads="1"/>
              </p:cNvSpPr>
              <p:nvPr/>
            </p:nvSpPr>
            <p:spPr bwMode="auto">
              <a:xfrm>
                <a:off x="2984" y="1291"/>
                <a:ext cx="410" cy="220"/>
              </a:xfrm>
              <a:prstGeom prst="rect">
                <a:avLst/>
              </a:prstGeom>
              <a:noFill/>
              <a:ln w="9525">
                <a:noFill/>
                <a:miter lim="800000"/>
                <a:headEnd/>
                <a:tailEnd/>
              </a:ln>
            </p:spPr>
            <p:txBody>
              <a:bodyPr wrap="none">
                <a:spAutoFit/>
              </a:bodyPr>
              <a:lstStyle/>
              <a:p>
                <a:r>
                  <a:rPr lang="en-US" sz="2000">
                    <a:solidFill>
                      <a:srgbClr val="FFFFFF"/>
                    </a:solidFill>
                    <a:latin typeface="Times New Roman" pitchFamily="18" charset="0"/>
                  </a:rPr>
                  <a:t>ZnO</a:t>
                </a:r>
              </a:p>
            </p:txBody>
          </p:sp>
          <p:sp>
            <p:nvSpPr>
              <p:cNvPr id="26636" name="Text Box 18"/>
              <p:cNvSpPr txBox="1">
                <a:spLocks noChangeArrowheads="1"/>
              </p:cNvSpPr>
              <p:nvPr/>
            </p:nvSpPr>
            <p:spPr bwMode="auto">
              <a:xfrm>
                <a:off x="2985" y="1704"/>
                <a:ext cx="410" cy="220"/>
              </a:xfrm>
              <a:prstGeom prst="rect">
                <a:avLst/>
              </a:prstGeom>
              <a:noFill/>
              <a:ln w="9525">
                <a:noFill/>
                <a:miter lim="800000"/>
                <a:headEnd/>
                <a:tailEnd/>
              </a:ln>
            </p:spPr>
            <p:txBody>
              <a:bodyPr wrap="none">
                <a:spAutoFit/>
              </a:bodyPr>
              <a:lstStyle/>
              <a:p>
                <a:r>
                  <a:rPr lang="en-US" sz="2000">
                    <a:solidFill>
                      <a:srgbClr val="FFFFFF"/>
                    </a:solidFill>
                    <a:latin typeface="Times New Roman" pitchFamily="18" charset="0"/>
                  </a:rPr>
                  <a:t>ZnO</a:t>
                </a:r>
              </a:p>
            </p:txBody>
          </p:sp>
          <p:sp>
            <p:nvSpPr>
              <p:cNvPr id="26637" name="Text Box 19"/>
              <p:cNvSpPr txBox="1">
                <a:spLocks noChangeArrowheads="1"/>
              </p:cNvSpPr>
              <p:nvPr/>
            </p:nvSpPr>
            <p:spPr bwMode="auto">
              <a:xfrm>
                <a:off x="2936" y="1500"/>
                <a:ext cx="496" cy="220"/>
              </a:xfrm>
              <a:prstGeom prst="rect">
                <a:avLst/>
              </a:prstGeom>
              <a:noFill/>
              <a:ln w="9525">
                <a:noFill/>
                <a:miter lim="800000"/>
                <a:headEnd/>
                <a:tailEnd/>
              </a:ln>
            </p:spPr>
            <p:txBody>
              <a:bodyPr wrap="none">
                <a:spAutoFit/>
              </a:bodyPr>
              <a:lstStyle/>
              <a:p>
                <a:r>
                  <a:rPr lang="en-US" sz="2000">
                    <a:solidFill>
                      <a:schemeClr val="hlink"/>
                    </a:solidFill>
                    <a:latin typeface="Times New Roman" pitchFamily="18" charset="0"/>
                  </a:rPr>
                  <a:t>Al</a:t>
                </a:r>
                <a:r>
                  <a:rPr lang="en-US" sz="2000" baseline="-25000">
                    <a:solidFill>
                      <a:schemeClr val="hlink"/>
                    </a:solidFill>
                    <a:latin typeface="Times New Roman" pitchFamily="18" charset="0"/>
                  </a:rPr>
                  <a:t>2</a:t>
                </a:r>
                <a:r>
                  <a:rPr lang="en-US" sz="2000">
                    <a:solidFill>
                      <a:schemeClr val="hlink"/>
                    </a:solidFill>
                    <a:latin typeface="Times New Roman" pitchFamily="18" charset="0"/>
                  </a:rPr>
                  <a:t>O</a:t>
                </a:r>
                <a:r>
                  <a:rPr lang="en-US" sz="2000" baseline="-25000">
                    <a:solidFill>
                      <a:schemeClr val="hlink"/>
                    </a:solidFill>
                    <a:latin typeface="Times New Roman" pitchFamily="18" charset="0"/>
                  </a:rPr>
                  <a:t>3</a:t>
                </a:r>
              </a:p>
            </p:txBody>
          </p:sp>
          <p:sp>
            <p:nvSpPr>
              <p:cNvPr id="26638" name="Text Box 20"/>
              <p:cNvSpPr txBox="1">
                <a:spLocks noChangeArrowheads="1"/>
              </p:cNvSpPr>
              <p:nvPr/>
            </p:nvSpPr>
            <p:spPr bwMode="auto">
              <a:xfrm>
                <a:off x="2920" y="1914"/>
                <a:ext cx="496" cy="220"/>
              </a:xfrm>
              <a:prstGeom prst="rect">
                <a:avLst/>
              </a:prstGeom>
              <a:noFill/>
              <a:ln w="9525">
                <a:noFill/>
                <a:miter lim="800000"/>
                <a:headEnd/>
                <a:tailEnd/>
              </a:ln>
            </p:spPr>
            <p:txBody>
              <a:bodyPr wrap="none">
                <a:spAutoFit/>
              </a:bodyPr>
              <a:lstStyle/>
              <a:p>
                <a:r>
                  <a:rPr lang="en-US" sz="2000">
                    <a:solidFill>
                      <a:schemeClr val="hlink"/>
                    </a:solidFill>
                    <a:latin typeface="Times New Roman" pitchFamily="18" charset="0"/>
                  </a:rPr>
                  <a:t>Al</a:t>
                </a:r>
                <a:r>
                  <a:rPr lang="en-US" sz="2000" baseline="-25000">
                    <a:solidFill>
                      <a:schemeClr val="hlink"/>
                    </a:solidFill>
                    <a:latin typeface="Times New Roman" pitchFamily="18" charset="0"/>
                  </a:rPr>
                  <a:t>2</a:t>
                </a:r>
                <a:r>
                  <a:rPr lang="en-US" sz="2000">
                    <a:solidFill>
                      <a:schemeClr val="hlink"/>
                    </a:solidFill>
                    <a:latin typeface="Times New Roman" pitchFamily="18" charset="0"/>
                  </a:rPr>
                  <a:t>O</a:t>
                </a:r>
                <a:r>
                  <a:rPr lang="en-US" sz="2000" baseline="-25000">
                    <a:solidFill>
                      <a:schemeClr val="hlink"/>
                    </a:solidFill>
                    <a:latin typeface="Times New Roman" pitchFamily="18" charset="0"/>
                  </a:rPr>
                  <a:t>3</a:t>
                </a:r>
              </a:p>
            </p:txBody>
          </p:sp>
          <p:sp>
            <p:nvSpPr>
              <p:cNvPr id="26639" name="Text Box 21"/>
              <p:cNvSpPr txBox="1">
                <a:spLocks noChangeArrowheads="1"/>
              </p:cNvSpPr>
              <p:nvPr/>
            </p:nvSpPr>
            <p:spPr bwMode="auto">
              <a:xfrm>
                <a:off x="4368" y="1296"/>
                <a:ext cx="1105" cy="390"/>
              </a:xfrm>
              <a:prstGeom prst="rect">
                <a:avLst/>
              </a:prstGeom>
              <a:noFill/>
              <a:ln w="9525">
                <a:noFill/>
                <a:miter lim="800000"/>
                <a:headEnd/>
                <a:tailEnd/>
              </a:ln>
            </p:spPr>
            <p:txBody>
              <a:bodyPr wrap="none">
                <a:spAutoFit/>
              </a:bodyPr>
              <a:lstStyle/>
              <a:p>
                <a:pPr algn="ctr"/>
                <a:r>
                  <a:rPr lang="en-US" sz="2000" b="1">
                    <a:latin typeface="Times"/>
                  </a:rPr>
                  <a:t>[(CH</a:t>
                </a:r>
                <a:r>
                  <a:rPr lang="en-US" sz="2000" b="1" baseline="-25000">
                    <a:latin typeface="Times"/>
                  </a:rPr>
                  <a:t>3</a:t>
                </a:r>
                <a:r>
                  <a:rPr lang="en-US" sz="2000" b="1">
                    <a:latin typeface="Times"/>
                  </a:rPr>
                  <a:t>CH</a:t>
                </a:r>
                <a:r>
                  <a:rPr lang="en-US" sz="2000" b="1" baseline="-25000">
                    <a:latin typeface="Times"/>
                  </a:rPr>
                  <a:t>2</a:t>
                </a:r>
                <a:r>
                  <a:rPr lang="en-US" sz="2000" b="1">
                    <a:latin typeface="Times"/>
                  </a:rPr>
                  <a:t>)</a:t>
                </a:r>
                <a:r>
                  <a:rPr lang="en-US" sz="2000" b="1" baseline="-25000">
                    <a:latin typeface="Times"/>
                  </a:rPr>
                  <a:t>2</a:t>
                </a:r>
                <a:r>
                  <a:rPr lang="en-US" sz="2000" b="1">
                    <a:latin typeface="Times"/>
                  </a:rPr>
                  <a:t>Zn</a:t>
                </a:r>
              </a:p>
              <a:p>
                <a:pPr algn="ctr"/>
                <a:r>
                  <a:rPr lang="en-US" sz="2000" b="1">
                    <a:latin typeface="Times"/>
                  </a:rPr>
                  <a:t>// H</a:t>
                </a:r>
                <a:r>
                  <a:rPr lang="en-US" sz="2000" b="1" baseline="-25000">
                    <a:latin typeface="Times"/>
                  </a:rPr>
                  <a:t>2</a:t>
                </a:r>
                <a:r>
                  <a:rPr lang="en-US" sz="2000" b="1">
                    <a:latin typeface="Times"/>
                  </a:rPr>
                  <a:t>O]</a:t>
                </a:r>
              </a:p>
            </p:txBody>
          </p:sp>
          <p:sp>
            <p:nvSpPr>
              <p:cNvPr id="26640" name="Line 22"/>
              <p:cNvSpPr>
                <a:spLocks noChangeShapeType="1"/>
              </p:cNvSpPr>
              <p:nvPr/>
            </p:nvSpPr>
            <p:spPr bwMode="auto">
              <a:xfrm>
                <a:off x="4136" y="1440"/>
                <a:ext cx="280" cy="0"/>
              </a:xfrm>
              <a:prstGeom prst="line">
                <a:avLst/>
              </a:prstGeom>
              <a:noFill/>
              <a:ln w="25400">
                <a:solidFill>
                  <a:schemeClr val="tx1"/>
                </a:solidFill>
                <a:round/>
                <a:headEnd type="stealth" w="lg" len="lg"/>
                <a:tailEnd/>
              </a:ln>
            </p:spPr>
            <p:txBody>
              <a:bodyPr/>
              <a:lstStyle/>
              <a:p>
                <a:endParaRPr lang="en-US"/>
              </a:p>
            </p:txBody>
          </p:sp>
          <p:sp>
            <p:nvSpPr>
              <p:cNvPr id="26641" name="Line 23"/>
              <p:cNvSpPr>
                <a:spLocks noChangeShapeType="1"/>
              </p:cNvSpPr>
              <p:nvPr/>
            </p:nvSpPr>
            <p:spPr bwMode="auto">
              <a:xfrm>
                <a:off x="4128" y="1824"/>
                <a:ext cx="192" cy="0"/>
              </a:xfrm>
              <a:prstGeom prst="line">
                <a:avLst/>
              </a:prstGeom>
              <a:noFill/>
              <a:ln w="25400">
                <a:solidFill>
                  <a:schemeClr val="tx1"/>
                </a:solidFill>
                <a:round/>
                <a:headEnd type="stealth" w="lg" len="lg"/>
                <a:tailEnd/>
              </a:ln>
            </p:spPr>
            <p:txBody>
              <a:bodyPr/>
              <a:lstStyle/>
              <a:p>
                <a:endParaRPr lang="en-US"/>
              </a:p>
            </p:txBody>
          </p:sp>
          <p:sp>
            <p:nvSpPr>
              <p:cNvPr id="26642" name="Line 24"/>
              <p:cNvSpPr>
                <a:spLocks noChangeShapeType="1"/>
              </p:cNvSpPr>
              <p:nvPr/>
            </p:nvSpPr>
            <p:spPr bwMode="auto">
              <a:xfrm flipV="1">
                <a:off x="4320" y="1440"/>
                <a:ext cx="0" cy="384"/>
              </a:xfrm>
              <a:prstGeom prst="line">
                <a:avLst/>
              </a:prstGeom>
              <a:noFill/>
              <a:ln w="12700">
                <a:solidFill>
                  <a:schemeClr val="tx1"/>
                </a:solidFill>
                <a:round/>
                <a:headEnd type="none" w="sm" len="sm"/>
                <a:tailEnd type="none" w="sm" len="sm"/>
              </a:ln>
            </p:spPr>
            <p:txBody>
              <a:bodyPr/>
              <a:lstStyle/>
              <a:p>
                <a:endParaRPr lang="en-US"/>
              </a:p>
            </p:txBody>
          </p:sp>
          <p:sp>
            <p:nvSpPr>
              <p:cNvPr id="26643" name="Line 25"/>
              <p:cNvSpPr>
                <a:spLocks noChangeShapeType="1"/>
              </p:cNvSpPr>
              <p:nvPr/>
            </p:nvSpPr>
            <p:spPr bwMode="auto">
              <a:xfrm>
                <a:off x="1920" y="2640"/>
                <a:ext cx="144" cy="0"/>
              </a:xfrm>
              <a:prstGeom prst="line">
                <a:avLst/>
              </a:prstGeom>
              <a:noFill/>
              <a:ln w="25400">
                <a:solidFill>
                  <a:schemeClr val="tx1"/>
                </a:solidFill>
                <a:round/>
                <a:headEnd type="stealth" w="lg" len="lg"/>
                <a:tailEnd/>
              </a:ln>
            </p:spPr>
            <p:txBody>
              <a:bodyPr/>
              <a:lstStyle/>
              <a:p>
                <a:endParaRPr lang="en-US"/>
              </a:p>
            </p:txBody>
          </p:sp>
          <p:sp>
            <p:nvSpPr>
              <p:cNvPr id="26644" name="Line 26"/>
              <p:cNvSpPr>
                <a:spLocks noChangeShapeType="1"/>
              </p:cNvSpPr>
              <p:nvPr/>
            </p:nvSpPr>
            <p:spPr bwMode="auto">
              <a:xfrm flipH="1">
                <a:off x="2544" y="2640"/>
                <a:ext cx="96" cy="0"/>
              </a:xfrm>
              <a:prstGeom prst="line">
                <a:avLst/>
              </a:prstGeom>
              <a:noFill/>
              <a:ln w="25400">
                <a:solidFill>
                  <a:schemeClr val="tx1"/>
                </a:solidFill>
                <a:round/>
                <a:headEnd type="stealth" w="lg" len="lg"/>
                <a:tailEnd/>
              </a:ln>
            </p:spPr>
            <p:txBody>
              <a:bodyPr/>
              <a:lstStyle/>
              <a:p>
                <a:endParaRPr lang="en-US"/>
              </a:p>
            </p:txBody>
          </p:sp>
          <p:sp>
            <p:nvSpPr>
              <p:cNvPr id="26645" name="Text Box 27"/>
              <p:cNvSpPr txBox="1">
                <a:spLocks noChangeArrowheads="1"/>
              </p:cNvSpPr>
              <p:nvPr/>
            </p:nvSpPr>
            <p:spPr bwMode="auto">
              <a:xfrm>
                <a:off x="3792" y="2256"/>
                <a:ext cx="1644" cy="764"/>
              </a:xfrm>
              <a:prstGeom prst="rect">
                <a:avLst/>
              </a:prstGeom>
              <a:solidFill>
                <a:schemeClr val="bg1"/>
              </a:solidFill>
              <a:ln w="9525">
                <a:solidFill>
                  <a:srgbClr val="FF3300"/>
                </a:solidFill>
                <a:miter lim="800000"/>
                <a:headEnd/>
                <a:tailEnd/>
              </a:ln>
            </p:spPr>
            <p:txBody>
              <a:bodyPr wrap="none">
                <a:spAutoFit/>
              </a:bodyPr>
              <a:lstStyle/>
              <a:p>
                <a:pPr>
                  <a:buFontTx/>
                  <a:buChar char="•"/>
                </a:pPr>
                <a:r>
                  <a:rPr lang="en-US" sz="1400" b="1">
                    <a:latin typeface="Arial Narrow" pitchFamily="34" charset="0"/>
                  </a:rPr>
                  <a:t> Mixed Layers w/ atomic precision</a:t>
                </a:r>
              </a:p>
              <a:p>
                <a:pPr>
                  <a:buFontTx/>
                  <a:buChar char="•"/>
                </a:pPr>
                <a:r>
                  <a:rPr lang="en-US" sz="1400" b="1">
                    <a:latin typeface="Arial Narrow" pitchFamily="34" charset="0"/>
                  </a:rPr>
                  <a:t> Low Temperature Growth</a:t>
                </a:r>
              </a:p>
              <a:p>
                <a:pPr>
                  <a:buFontTx/>
                  <a:buChar char="•"/>
                </a:pPr>
                <a:r>
                  <a:rPr lang="en-US" sz="1400" b="1">
                    <a:latin typeface="Arial Narrow" pitchFamily="34" charset="0"/>
                  </a:rPr>
                  <a:t>Transparent</a:t>
                </a:r>
              </a:p>
              <a:p>
                <a:pPr>
                  <a:buFontTx/>
                  <a:buChar char="•"/>
                </a:pPr>
                <a:r>
                  <a:rPr lang="en-US" sz="1400" b="1">
                    <a:latin typeface="Arial Narrow" pitchFamily="34" charset="0"/>
                  </a:rPr>
                  <a:t>Uniform</a:t>
                </a:r>
              </a:p>
              <a:p>
                <a:pPr>
                  <a:buFontTx/>
                  <a:buChar char="•"/>
                </a:pPr>
                <a:r>
                  <a:rPr lang="en-US" sz="1400" b="1">
                    <a:latin typeface="Arial Narrow" pitchFamily="34" charset="0"/>
                  </a:rPr>
                  <a:t>Even particles in pores can be</a:t>
                </a:r>
                <a:br>
                  <a:rPr lang="en-US" sz="1400" b="1">
                    <a:latin typeface="Arial Narrow" pitchFamily="34" charset="0"/>
                  </a:rPr>
                </a:br>
                <a:r>
                  <a:rPr lang="en-US" sz="1400" b="1">
                    <a:latin typeface="Arial Narrow" pitchFamily="34" charset="0"/>
                  </a:rPr>
                  <a:t>	coated.</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49263" y="239713"/>
            <a:ext cx="7954962" cy="347662"/>
          </a:xfrm>
        </p:spPr>
        <p:txBody>
          <a:bodyPr/>
          <a:lstStyle/>
          <a:p>
            <a:pPr eaLnBrk="1" hangingPunct="1"/>
            <a:r>
              <a:rPr lang="en-US" dirty="0" smtClean="0"/>
              <a:t>ALD: Abrupt Semiconductor Dielectric Boundaries</a:t>
            </a:r>
          </a:p>
        </p:txBody>
      </p:sp>
      <p:sp>
        <p:nvSpPr>
          <p:cNvPr id="27651" name="Slide Number Placeholder 3"/>
          <p:cNvSpPr>
            <a:spLocks noGrp="1"/>
          </p:cNvSpPr>
          <p:nvPr>
            <p:ph type="sldNum" sz="quarter" idx="10"/>
          </p:nvPr>
        </p:nvSpPr>
        <p:spPr>
          <a:noFill/>
        </p:spPr>
        <p:txBody>
          <a:bodyPr/>
          <a:lstStyle/>
          <a:p>
            <a:fld id="{5E64CFE0-F9CD-4F17-958C-81B28AAA9142}" type="slidenum">
              <a:rPr lang="en-US" smtClean="0">
                <a:latin typeface="Arial" pitchFamily="34" charset="0"/>
              </a:rPr>
              <a:pPr/>
              <a:t>9</a:t>
            </a:fld>
            <a:endParaRPr lang="en-US" smtClean="0">
              <a:latin typeface="Arial" pitchFamily="34" charset="0"/>
            </a:endParaRPr>
          </a:p>
        </p:txBody>
      </p:sp>
      <p:sp>
        <p:nvSpPr>
          <p:cNvPr id="5" name="Rectangle 3"/>
          <p:cNvSpPr txBox="1">
            <a:spLocks noChangeArrowheads="1"/>
          </p:cNvSpPr>
          <p:nvPr/>
        </p:nvSpPr>
        <p:spPr bwMode="auto">
          <a:xfrm>
            <a:off x="323851" y="838200"/>
            <a:ext cx="5848350" cy="3342453"/>
          </a:xfrm>
          <a:prstGeom prst="rect">
            <a:avLst/>
          </a:prstGeom>
          <a:noFill/>
          <a:ln w="9525">
            <a:noFill/>
            <a:miter lim="800000"/>
            <a:headEnd/>
            <a:tailEnd/>
          </a:ln>
          <a:effectLst/>
        </p:spPr>
        <p:txBody>
          <a:bodyPr wrap="square">
            <a:spAutoFit/>
          </a:bodyPr>
          <a:lstStyle/>
          <a:p>
            <a:pPr marL="282575" indent="-282575" eaLnBrk="1" hangingPunct="1">
              <a:spcBef>
                <a:spcPct val="10000"/>
              </a:spcBef>
              <a:spcAft>
                <a:spcPct val="10000"/>
              </a:spcAft>
              <a:buClr>
                <a:schemeClr val="tx2"/>
              </a:buClr>
              <a:buFont typeface="Wingdings" pitchFamily="2" charset="2"/>
              <a:buChar char="n"/>
              <a:defRPr/>
            </a:pPr>
            <a:r>
              <a:rPr lang="en-US" kern="0" dirty="0" smtClean="0">
                <a:latin typeface="Comic Sans MS" pitchFamily="66" charset="0"/>
                <a:ea typeface="+mn-ea"/>
                <a:cs typeface="+mn-cs"/>
              </a:rPr>
              <a:t>Semiconductor </a:t>
            </a:r>
            <a:r>
              <a:rPr lang="en-US" kern="0" dirty="0">
                <a:latin typeface="Comic Sans MS" pitchFamily="66" charset="0"/>
                <a:ea typeface="+mn-ea"/>
                <a:cs typeface="+mn-cs"/>
              </a:rPr>
              <a:t>Industry – a clue</a:t>
            </a:r>
          </a:p>
          <a:p>
            <a:pPr marL="685800" lvl="1" indent="-288925" eaLnBrk="1" hangingPunct="1">
              <a:spcBef>
                <a:spcPct val="10000"/>
              </a:spcBef>
              <a:spcAft>
                <a:spcPct val="10000"/>
              </a:spcAft>
              <a:buClr>
                <a:schemeClr val="tx2"/>
              </a:buClr>
              <a:buFontTx/>
              <a:buChar char="–"/>
              <a:defRPr/>
            </a:pPr>
            <a:r>
              <a:rPr lang="en-US" kern="0" dirty="0">
                <a:latin typeface="Comic Sans MS" pitchFamily="66" charset="0"/>
              </a:rPr>
              <a:t>Silicon is reactive but oxide is simple and </a:t>
            </a:r>
            <a:r>
              <a:rPr lang="en-US" kern="0" dirty="0" err="1">
                <a:latin typeface="Comic Sans MS" pitchFamily="66" charset="0"/>
              </a:rPr>
              <a:t>passivates</a:t>
            </a:r>
            <a:r>
              <a:rPr lang="en-US" kern="0" dirty="0">
                <a:latin typeface="Comic Sans MS" pitchFamily="66" charset="0"/>
              </a:rPr>
              <a:t> well (but has a low dielectric constant)</a:t>
            </a:r>
          </a:p>
          <a:p>
            <a:pPr marL="685800" lvl="1" indent="-288925" eaLnBrk="1" hangingPunct="1">
              <a:spcBef>
                <a:spcPct val="10000"/>
              </a:spcBef>
              <a:spcAft>
                <a:spcPct val="10000"/>
              </a:spcAft>
              <a:buClr>
                <a:schemeClr val="tx2"/>
              </a:buClr>
              <a:buFontTx/>
              <a:buChar char="–"/>
              <a:defRPr/>
            </a:pPr>
            <a:r>
              <a:rPr lang="en-US" kern="0" dirty="0">
                <a:latin typeface="Comic Sans MS" pitchFamily="66" charset="0"/>
              </a:rPr>
              <a:t>Gate dielectric oxides are now being used on Si</a:t>
            </a:r>
          </a:p>
          <a:p>
            <a:pPr marL="685800" lvl="1" indent="-288925" eaLnBrk="1" hangingPunct="1">
              <a:spcBef>
                <a:spcPct val="10000"/>
              </a:spcBef>
              <a:spcAft>
                <a:spcPct val="10000"/>
              </a:spcAft>
              <a:buClr>
                <a:schemeClr val="tx2"/>
              </a:buClr>
              <a:defRPr/>
            </a:pPr>
            <a:r>
              <a:rPr lang="en-US" kern="0" dirty="0">
                <a:latin typeface="Comic Sans MS" pitchFamily="66" charset="0"/>
              </a:rPr>
              <a:t>	 metal (and being produced by ALD </a:t>
            </a:r>
          </a:p>
          <a:p>
            <a:pPr marL="685800" lvl="1" indent="-288925" eaLnBrk="1" hangingPunct="1">
              <a:spcBef>
                <a:spcPct val="10000"/>
              </a:spcBef>
              <a:spcAft>
                <a:spcPct val="10000"/>
              </a:spcAft>
              <a:buClr>
                <a:schemeClr val="tx2"/>
              </a:buClr>
              <a:defRPr/>
            </a:pPr>
            <a:r>
              <a:rPr lang="en-US" kern="0" dirty="0">
                <a:latin typeface="Comic Sans MS" pitchFamily="66" charset="0"/>
              </a:rPr>
              <a:t>	</a:t>
            </a:r>
            <a:r>
              <a:rPr lang="en-US" kern="0" dirty="0">
                <a:solidFill>
                  <a:srgbClr val="C00000"/>
                </a:solidFill>
                <a:latin typeface="Comic Sans MS" pitchFamily="66" charset="0"/>
              </a:rPr>
              <a:t>20 m</a:t>
            </a:r>
            <a:r>
              <a:rPr lang="en-US" kern="0" baseline="30000" dirty="0">
                <a:solidFill>
                  <a:srgbClr val="C00000"/>
                </a:solidFill>
                <a:latin typeface="Comic Sans MS" pitchFamily="66" charset="0"/>
              </a:rPr>
              <a:t>2</a:t>
            </a:r>
            <a:r>
              <a:rPr lang="en-US" kern="0" dirty="0">
                <a:solidFill>
                  <a:srgbClr val="C00000"/>
                </a:solidFill>
                <a:latin typeface="Comic Sans MS" pitchFamily="66" charset="0"/>
              </a:rPr>
              <a:t> / batch</a:t>
            </a:r>
            <a:r>
              <a:rPr lang="en-US" kern="0" dirty="0" smtClean="0">
                <a:latin typeface="Comic Sans MS" pitchFamily="66" charset="0"/>
              </a:rPr>
              <a:t>)</a:t>
            </a:r>
            <a:endParaRPr lang="en-US" kern="0" dirty="0">
              <a:latin typeface="Comic Sans MS" pitchFamily="66" charset="0"/>
            </a:endParaRPr>
          </a:p>
        </p:txBody>
      </p:sp>
      <p:pic>
        <p:nvPicPr>
          <p:cNvPr id="27653" name="Picture 4" descr="FFI14E1033f1"/>
          <p:cNvPicPr>
            <a:picLocks noChangeAspect="1" noChangeArrowheads="1"/>
          </p:cNvPicPr>
          <p:nvPr/>
        </p:nvPicPr>
        <p:blipFill>
          <a:blip r:embed="rId2"/>
          <a:srcRect t="38042"/>
          <a:stretch>
            <a:fillRect/>
          </a:stretch>
        </p:blipFill>
        <p:spPr bwMode="auto">
          <a:xfrm>
            <a:off x="6156325" y="1227138"/>
            <a:ext cx="2857500" cy="3363912"/>
          </a:xfrm>
          <a:prstGeom prst="rect">
            <a:avLst/>
          </a:prstGeom>
          <a:noFill/>
          <a:ln w="9525">
            <a:noFill/>
            <a:miter lim="800000"/>
            <a:headEnd/>
            <a:tailEnd/>
          </a:ln>
        </p:spPr>
      </p:pic>
      <p:sp>
        <p:nvSpPr>
          <p:cNvPr id="27654" name="Text Box 5"/>
          <p:cNvSpPr txBox="1">
            <a:spLocks noChangeArrowheads="1"/>
          </p:cNvSpPr>
          <p:nvPr/>
        </p:nvSpPr>
        <p:spPr bwMode="auto">
          <a:xfrm>
            <a:off x="6323013" y="1455738"/>
            <a:ext cx="455612" cy="457200"/>
          </a:xfrm>
          <a:prstGeom prst="rect">
            <a:avLst/>
          </a:prstGeom>
          <a:noFill/>
          <a:ln w="9525">
            <a:noFill/>
            <a:miter lim="800000"/>
            <a:headEnd/>
            <a:tailEnd/>
          </a:ln>
        </p:spPr>
        <p:txBody>
          <a:bodyPr wrap="none">
            <a:spAutoFit/>
          </a:bodyPr>
          <a:lstStyle/>
          <a:p>
            <a:r>
              <a:rPr lang="en-US" sz="2400">
                <a:solidFill>
                  <a:schemeClr val="bg1"/>
                </a:solidFill>
              </a:rPr>
              <a:t>Si</a:t>
            </a:r>
          </a:p>
        </p:txBody>
      </p:sp>
      <p:sp>
        <p:nvSpPr>
          <p:cNvPr id="27655" name="Text Box 6"/>
          <p:cNvSpPr txBox="1">
            <a:spLocks noChangeArrowheads="1"/>
          </p:cNvSpPr>
          <p:nvPr/>
        </p:nvSpPr>
        <p:spPr bwMode="auto">
          <a:xfrm>
            <a:off x="7324725" y="4102100"/>
            <a:ext cx="838200" cy="457200"/>
          </a:xfrm>
          <a:prstGeom prst="rect">
            <a:avLst/>
          </a:prstGeom>
          <a:noFill/>
          <a:ln w="9525">
            <a:noFill/>
            <a:miter lim="800000"/>
            <a:headEnd/>
            <a:tailEnd/>
          </a:ln>
        </p:spPr>
        <p:txBody>
          <a:bodyPr wrap="none">
            <a:spAutoFit/>
          </a:bodyPr>
          <a:lstStyle/>
          <a:p>
            <a:r>
              <a:rPr lang="en-US" sz="2400">
                <a:solidFill>
                  <a:schemeClr val="bg1"/>
                </a:solidFill>
              </a:rPr>
              <a:t>HfO</a:t>
            </a:r>
            <a:r>
              <a:rPr lang="en-US" sz="2400" baseline="-25000">
                <a:solidFill>
                  <a:schemeClr val="bg1"/>
                </a:solidFill>
              </a:rPr>
              <a:t>2</a:t>
            </a:r>
          </a:p>
        </p:txBody>
      </p:sp>
      <p:sp>
        <p:nvSpPr>
          <p:cNvPr id="27656" name="Text Box 7"/>
          <p:cNvSpPr txBox="1">
            <a:spLocks noChangeArrowheads="1"/>
          </p:cNvSpPr>
          <p:nvPr/>
        </p:nvSpPr>
        <p:spPr bwMode="auto">
          <a:xfrm>
            <a:off x="7950200" y="1658938"/>
            <a:ext cx="1031875" cy="457200"/>
          </a:xfrm>
          <a:prstGeom prst="rect">
            <a:avLst/>
          </a:prstGeom>
          <a:noFill/>
          <a:ln w="9525">
            <a:noFill/>
            <a:miter lim="800000"/>
            <a:headEnd/>
            <a:tailEnd/>
          </a:ln>
        </p:spPr>
        <p:txBody>
          <a:bodyPr wrap="none">
            <a:spAutoFit/>
          </a:bodyPr>
          <a:lstStyle/>
          <a:p>
            <a:r>
              <a:rPr lang="en-US" sz="2400">
                <a:solidFill>
                  <a:schemeClr val="bg1"/>
                </a:solidFill>
              </a:rPr>
              <a:t>Epoxy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L-1">
  <a:themeElements>
    <a:clrScheme name="">
      <a:dk1>
        <a:srgbClr val="131313"/>
      </a:dk1>
      <a:lt1>
        <a:srgbClr val="FFFFFF"/>
      </a:lt1>
      <a:dk2>
        <a:srgbClr val="0071BC"/>
      </a:dk2>
      <a:lt2>
        <a:srgbClr val="808080"/>
      </a:lt2>
      <a:accent1>
        <a:srgbClr val="00A650"/>
      </a:accent1>
      <a:accent2>
        <a:srgbClr val="B02A30"/>
      </a:accent2>
      <a:accent3>
        <a:srgbClr val="FFFFFF"/>
      </a:accent3>
      <a:accent4>
        <a:srgbClr val="0E0E0E"/>
      </a:accent4>
      <a:accent5>
        <a:srgbClr val="AAD0B3"/>
      </a:accent5>
      <a:accent6>
        <a:srgbClr val="9F252A"/>
      </a:accent6>
      <a:hlink>
        <a:srgbClr val="00ADEF"/>
      </a:hlink>
      <a:folHlink>
        <a:srgbClr val="693163"/>
      </a:folHlink>
    </a:clrScheme>
    <a:fontScheme name="ANL-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ANL-1 1">
        <a:dk1>
          <a:srgbClr val="131313"/>
        </a:dk1>
        <a:lt1>
          <a:srgbClr val="FFFFFF"/>
        </a:lt1>
        <a:dk2>
          <a:srgbClr val="0071BC"/>
        </a:dk2>
        <a:lt2>
          <a:srgbClr val="808080"/>
        </a:lt2>
        <a:accent1>
          <a:srgbClr val="00A650"/>
        </a:accent1>
        <a:accent2>
          <a:srgbClr val="FFC20E"/>
        </a:accent2>
        <a:accent3>
          <a:srgbClr val="FFFFFF"/>
        </a:accent3>
        <a:accent4>
          <a:srgbClr val="0E0E0E"/>
        </a:accent4>
        <a:accent5>
          <a:srgbClr val="AAD0B3"/>
        </a:accent5>
        <a:accent6>
          <a:srgbClr val="E7B00C"/>
        </a:accent6>
        <a:hlink>
          <a:srgbClr val="00ADEF"/>
        </a:hlink>
        <a:folHlink>
          <a:srgbClr val="6931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ANL 8-16-06</Template>
  <TotalTime>6801</TotalTime>
  <Words>1362</Words>
  <Application>Microsoft PowerPoint</Application>
  <PresentationFormat>On-screen Show (4:3)</PresentationFormat>
  <Paragraphs>389</Paragraphs>
  <Slides>21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ANL-1</vt:lpstr>
      <vt:lpstr>Canvas Drawing</vt:lpstr>
      <vt:lpstr>Promising Directions for Developing Nano-structured Photocathodes</vt:lpstr>
      <vt:lpstr>Outline</vt:lpstr>
      <vt:lpstr>Photocathode Issues</vt:lpstr>
      <vt:lpstr>Atomic Layer Deposition (ALD)</vt:lpstr>
      <vt:lpstr>ALD Reaction Scheme</vt:lpstr>
      <vt:lpstr>ALD Thin Film Materials</vt:lpstr>
      <vt:lpstr>ZnO in Silicon High Aspect Ratio Trench</vt:lpstr>
      <vt:lpstr>Mixed Oxide Deposition: Layer by Layer</vt:lpstr>
      <vt:lpstr>ALD: Abrupt Semiconductor Dielectric Boundaries</vt:lpstr>
      <vt:lpstr>Components of ALD System</vt:lpstr>
      <vt:lpstr>Slide 11</vt:lpstr>
      <vt:lpstr>Anodic Aluminum Oxide  Membrane Properties</vt:lpstr>
      <vt:lpstr>Combining AAO and ALD</vt:lpstr>
      <vt:lpstr>AAO/ALD Electrode Design Incorporating Transparent Conducting Oxide (TCO)</vt:lpstr>
      <vt:lpstr>Enhanced Performance From Radial Charge Collection</vt:lpstr>
      <vt:lpstr>Plasmonic Photocathode Demonstration</vt:lpstr>
      <vt:lpstr>Plasmonic Absorption Enhancement</vt:lpstr>
      <vt:lpstr>Slide 18</vt:lpstr>
      <vt:lpstr>Internal Stripes</vt:lpstr>
      <vt:lpstr>Internal ZnO Stripes Positioning</vt:lpstr>
      <vt:lpstr>Benefits of Argonne Nanostructured PV Technology</vt:lpstr>
    </vt:vector>
  </TitlesOfParts>
  <Company>adminccs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adminccs</dc:creator>
  <cp:lastModifiedBy>Michael J. Pellin</cp:lastModifiedBy>
  <cp:revision>119</cp:revision>
  <dcterms:created xsi:type="dcterms:W3CDTF">2006-03-07T19:24:44Z</dcterms:created>
  <dcterms:modified xsi:type="dcterms:W3CDTF">2009-07-21T13:53:21Z</dcterms:modified>
</cp:coreProperties>
</file>