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0" r:id="rId2"/>
  </p:sldMasterIdLst>
  <p:notesMasterIdLst>
    <p:notesMasterId r:id="rId15"/>
  </p:notesMasterIdLst>
  <p:handoutMasterIdLst>
    <p:handoutMasterId r:id="rId16"/>
  </p:handoutMasterIdLst>
  <p:sldIdLst>
    <p:sldId id="283" r:id="rId3"/>
    <p:sldId id="284" r:id="rId4"/>
    <p:sldId id="443" r:id="rId5"/>
    <p:sldId id="444" r:id="rId6"/>
    <p:sldId id="445" r:id="rId7"/>
    <p:sldId id="442" r:id="rId8"/>
    <p:sldId id="446" r:id="rId9"/>
    <p:sldId id="447" r:id="rId10"/>
    <p:sldId id="448" r:id="rId11"/>
    <p:sldId id="449" r:id="rId12"/>
    <p:sldId id="452" r:id="rId13"/>
    <p:sldId id="451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60093"/>
    <a:srgbClr val="FFCC00"/>
    <a:srgbClr val="00FF00"/>
    <a:srgbClr val="33CCFF"/>
    <a:srgbClr val="FF66CC"/>
    <a:srgbClr val="0066FF"/>
    <a:srgbClr val="0000FF"/>
    <a:srgbClr val="00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1182" autoAdjust="0"/>
  </p:normalViewPr>
  <p:slideViewPr>
    <p:cSldViewPr>
      <p:cViewPr>
        <p:scale>
          <a:sx n="95" d="100"/>
          <a:sy n="95" d="100"/>
        </p:scale>
        <p:origin x="-20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3988"/>
            <a:ext cx="97536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5" tIns="48232" rIns="96465" bIns="48232" numCol="1" anchor="t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160338"/>
            <a:ext cx="31702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5" tIns="48232" rIns="96465" bIns="4823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D2EAE6F-B243-40B1-A2F7-00F34216801F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12800" y="9040813"/>
            <a:ext cx="51212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5" tIns="48232" rIns="96465" bIns="48232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76963" y="9120188"/>
            <a:ext cx="1136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5" tIns="48232" rIns="96465" bIns="482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01EA4CC-F5EE-4FD0-90DB-0B3E52A38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26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5" tIns="48232" rIns="96465" bIns="48232" numCol="1" anchor="t" anchorCtr="0" compatLnSpc="1">
            <a:prstTxWarp prst="textNoShape">
              <a:avLst/>
            </a:prstTxWarp>
          </a:bodyPr>
          <a:lstStyle>
            <a:lvl1pPr>
              <a:defRPr sz="13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5" tIns="48232" rIns="96465" bIns="4823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A30201E-5F55-418D-8545-2BC808AABE2A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5" tIns="48232" rIns="96465" bIns="48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5" tIns="48232" rIns="96465" bIns="48232" numCol="1" anchor="b" anchorCtr="0" compatLnSpc="1">
            <a:prstTxWarp prst="textNoShape">
              <a:avLst/>
            </a:prstTxWarp>
          </a:bodyPr>
          <a:lstStyle>
            <a:lvl1pPr>
              <a:defRPr sz="1300" dirty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5" tIns="48232" rIns="96465" bIns="4823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AE6CDB0-AF17-45B8-8A04-99ADA2F733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317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18CA5-3147-4251-A807-C8B2EB7AD704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DEC10-8DB5-4625-B15B-2CC8BE7A4724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1547C60-1647-424C-B15D-5F219A584EB3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B2E7-C343-44B3-AB64-C43B8551D996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B356-07EE-40CF-B0E4-5A30AB074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2D176-9E6C-488B-B18C-77EC021E356A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F962-3395-4E90-90C7-B189C5864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E6E6-8D72-40DF-A79A-0D6E4CBA9A19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B534-8B86-495A-81DB-1ED2445B0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C19B-8695-4EA8-81C8-32E2D963B818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E35B3-AEA3-446A-848B-515D9DD8A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40DFF-7934-4EA0-B8CE-2048757F792B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CFCF-910C-4FFE-8891-20D72E94C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14EA4-D0C6-4D2F-9539-6B48D714D584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A602-3F82-4896-9400-3640C8D63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5B9D-21FE-49EE-A13E-4F2BA18943D1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FE0A-0395-4290-8B77-71F60FFF6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2FEAA-14FF-4292-98C4-389AAEF7BECC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F001-4C89-425B-B4BB-03F778E4A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A6148-3476-4FB9-A897-3FBE7CF1E0CD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6F89C-4DDF-43C6-87A0-78057BF90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11DB-FFFA-4967-B5E9-BDBE8E2B114E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190BD-BE17-402D-B394-6C8B5E284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6B21-ADBC-4A23-8784-B8EEF60AE629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EA8EA-380D-4056-9BE9-F41D71627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DA3D-AF9B-4762-A749-86124430869C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3D14-C0B9-4503-B2E3-A6A4E333A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AAF7-D368-4BFF-86D9-3E18B7779AAB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58B8-ED82-4805-B6BA-D0E0F684E2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4435-395B-4362-9D67-C19030378C7C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B1F6E-205B-4970-AA40-D31B21607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B2CA-4E2C-411E-A61C-0B81A9B6A170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76DFB-12B8-4A68-A070-70882EFC1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9DBE1-119A-451C-A028-7F35827C1988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267F-E17E-4F71-9B8C-D6DFBC6C5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2C08B-9DB5-4FD4-BBAB-0B4F827304CF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8532-E1A8-4D0B-B79C-D700E223E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7468-9CE7-43BA-8CD9-8EE02E783E5D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56AF-025C-4CAC-B4B8-4A01B1D2E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9A66-6352-488F-993C-010A462B39EF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8590-E251-4504-8BA0-5B8EB210B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DE92F-96CF-4D6C-A187-599B189AF43D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AAFA-2993-454F-AC2F-48761867FE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74DDDAE7-AF9C-4C2C-99E2-FB29FFDA4887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/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64C9FFD8-1373-4CA2-ABF8-E293554C1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2647282-C0E6-4C65-BE2B-24A17715FA4D}" type="datetime1">
              <a:rPr lang="en-US"/>
              <a:pPr>
                <a:defRPr/>
              </a:pPr>
              <a:t>6/30/2012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086DCE1A-6C84-46AF-B46E-AA0424709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6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8839200" cy="1752600"/>
          </a:xfrm>
        </p:spPr>
        <p:txBody>
          <a:bodyPr/>
          <a:lstStyle/>
          <a:p>
            <a:pPr algn="ctr" latinLnBrk="1"/>
            <a:r>
              <a:rPr lang="en-US" sz="3600" dirty="0" smtClean="0"/>
              <a:t>In Situ Measurement Tools</a:t>
            </a:r>
            <a:br>
              <a:rPr lang="en-US" sz="3600" dirty="0" smtClean="0"/>
            </a:br>
            <a:r>
              <a:rPr lang="en-US" sz="2800" dirty="0" smtClean="0"/>
              <a:t>(for Monitoring and Understanding</a:t>
            </a:r>
            <a:br>
              <a:rPr lang="en-US" sz="2800" dirty="0" smtClean="0"/>
            </a:br>
            <a:r>
              <a:rPr lang="en-US" sz="2800" dirty="0" smtClean="0"/>
              <a:t>Photocathode Growth)</a:t>
            </a:r>
            <a:endParaRPr lang="en-US" sz="2800" dirty="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04975" y="6019800"/>
            <a:ext cx="6296025" cy="533400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Second Workshop on Photocathodes: 300-500nm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June 29-30, 2012, Enrico Fermi Institute, University of Chicago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514600" y="4267200"/>
            <a:ext cx="441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Jeffrey W. Elam</a:t>
            </a:r>
          </a:p>
          <a:p>
            <a:pPr algn="ctr"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Argonne National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Reflectivity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 to "View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B534-8B86-495A-81DB-1ED2445B08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08"/>
          <a:stretch/>
        </p:blipFill>
        <p:spPr bwMode="auto">
          <a:xfrm>
            <a:off x="457200" y="1502413"/>
            <a:ext cx="3933825" cy="423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29"/>
          <a:stretch/>
        </p:blipFill>
        <p:spPr bwMode="auto">
          <a:xfrm>
            <a:off x="4536680" y="1524000"/>
            <a:ext cx="4607320" cy="260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5200" y="1026513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ZnO ALD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48225" y="4267200"/>
            <a:ext cx="4143375" cy="224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000" dirty="0" smtClean="0"/>
              <a:t>Sub-ML sensitivity</a:t>
            </a:r>
          </a:p>
          <a:p>
            <a:pPr eaLnBrk="1" hangingPunct="1">
              <a:defRPr/>
            </a:pPr>
            <a:r>
              <a:rPr lang="en-US" sz="2000" dirty="0" smtClean="0"/>
              <a:t>Insensitive </a:t>
            </a:r>
            <a:r>
              <a:rPr lang="en-US" sz="2000" smtClean="0"/>
              <a:t>to temperature</a:t>
            </a:r>
          </a:p>
          <a:p>
            <a:pPr eaLnBrk="1" hangingPunct="1">
              <a:defRPr/>
            </a:pPr>
            <a:r>
              <a:rPr lang="en-US" sz="2000" smtClean="0"/>
              <a:t>Transparent or opaque filsm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Can extract thickness, density</a:t>
            </a:r>
            <a:r>
              <a:rPr lang="en-US" sz="2000" smtClean="0"/>
              <a:t>, roughness …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smtClean="0"/>
              <a:t>Model dependent</a:t>
            </a:r>
          </a:p>
        </p:txBody>
      </p:sp>
    </p:spTree>
    <p:extLst>
      <p:ext uri="{BB962C8B-B14F-4D97-AF65-F5344CB8AC3E}">
        <p14:creationId xmlns:p14="http://schemas.microsoft.com/office/powerpoint/2010/main" val="15867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87363"/>
          </a:xfrm>
        </p:spPr>
        <p:txBody>
          <a:bodyPr/>
          <a:lstStyle/>
          <a:p>
            <a:r>
              <a:rPr lang="en-US" sz="2400" dirty="0" smtClean="0"/>
              <a:t>In Situ X-Ray Absorption Spectroscopy During Pt ALD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90D9F53-C480-4DEB-A09A-C8442ED12BD5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371600"/>
            <a:ext cx="43942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1831975" y="682625"/>
            <a:ext cx="525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400" dirty="0"/>
              <a:t>W. Setthapun et. al., J. Phys. Chem. C, </a:t>
            </a:r>
            <a:r>
              <a:rPr lang="en-US" sz="1400" i="1" dirty="0"/>
              <a:t>114</a:t>
            </a:r>
            <a:r>
              <a:rPr lang="en-US" sz="1400" dirty="0"/>
              <a:t> (21), pp 9758–9771,(2010).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6680200" y="1219200"/>
            <a:ext cx="1303338" cy="4000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Pt Loading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28600" y="1143000"/>
            <a:ext cx="5816600" cy="4191000"/>
            <a:chOff x="228600" y="1143000"/>
            <a:chExt cx="5817358" cy="4191000"/>
          </a:xfrm>
        </p:grpSpPr>
        <p:grpSp>
          <p:nvGrpSpPr>
            <p:cNvPr id="31759" name="Group 39"/>
            <p:cNvGrpSpPr>
              <a:grpSpLocks/>
            </p:cNvGrpSpPr>
            <p:nvPr/>
          </p:nvGrpSpPr>
          <p:grpSpPr bwMode="auto">
            <a:xfrm>
              <a:off x="228600" y="1143000"/>
              <a:ext cx="5817358" cy="4191000"/>
              <a:chOff x="228600" y="1143000"/>
              <a:chExt cx="5817358" cy="4191000"/>
            </a:xfrm>
          </p:grpSpPr>
          <p:grpSp>
            <p:nvGrpSpPr>
              <p:cNvPr id="31761" name="Group 20"/>
              <p:cNvGrpSpPr>
                <a:grpSpLocks/>
              </p:cNvGrpSpPr>
              <p:nvPr/>
            </p:nvGrpSpPr>
            <p:grpSpPr bwMode="auto">
              <a:xfrm>
                <a:off x="228600" y="1447800"/>
                <a:ext cx="4189067" cy="3886200"/>
                <a:chOff x="228600" y="1447800"/>
                <a:chExt cx="4189067" cy="3886200"/>
              </a:xfrm>
            </p:grpSpPr>
            <p:pic>
              <p:nvPicPr>
                <p:cNvPr id="31766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311"/>
                <a:stretch>
                  <a:fillRect/>
                </a:stretch>
              </p:blipFill>
              <p:spPr bwMode="auto">
                <a:xfrm>
                  <a:off x="228600" y="1447800"/>
                  <a:ext cx="4189067" cy="388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67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96" t="35342" b="39333"/>
                <a:stretch>
                  <a:fillRect/>
                </a:stretch>
              </p:blipFill>
              <p:spPr bwMode="auto">
                <a:xfrm>
                  <a:off x="1003845" y="1776225"/>
                  <a:ext cx="1694798" cy="984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1762" name="TextBox 8"/>
              <p:cNvSpPr txBox="1">
                <a:spLocks noChangeArrowheads="1"/>
              </p:cNvSpPr>
              <p:nvPr/>
            </p:nvSpPr>
            <p:spPr bwMode="auto">
              <a:xfrm>
                <a:off x="2156497" y="1143000"/>
                <a:ext cx="1348703" cy="400110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000" b="1" dirty="0">
                    <a:solidFill>
                      <a:srgbClr val="0000FF"/>
                    </a:solidFill>
                  </a:rPr>
                  <a:t>Pt Bonding</a:t>
                </a:r>
              </a:p>
            </p:txBody>
          </p:sp>
          <p:cxnSp>
            <p:nvCxnSpPr>
              <p:cNvPr id="31763" name="Straight Connector 22"/>
              <p:cNvCxnSpPr>
                <a:cxnSpLocks noChangeShapeType="1"/>
              </p:cNvCxnSpPr>
              <p:nvPr/>
            </p:nvCxnSpPr>
            <p:spPr bwMode="auto">
              <a:xfrm rot="10800000" flipV="1">
                <a:off x="4271751" y="1523999"/>
                <a:ext cx="1523078" cy="59141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4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4046509" y="3063817"/>
                <a:ext cx="1992736" cy="1460361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765" name="Rectangle 28"/>
              <p:cNvSpPr>
                <a:spLocks noChangeArrowheads="1"/>
              </p:cNvSpPr>
              <p:nvPr/>
            </p:nvSpPr>
            <p:spPr bwMode="auto">
              <a:xfrm>
                <a:off x="5791200" y="1523999"/>
                <a:ext cx="254758" cy="1273791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60" name="TextBox 18"/>
            <p:cNvSpPr txBox="1">
              <a:spLocks noChangeArrowheads="1"/>
            </p:cNvSpPr>
            <p:nvPr/>
          </p:nvSpPr>
          <p:spPr bwMode="auto">
            <a:xfrm>
              <a:off x="3276600" y="1676400"/>
              <a:ext cx="8027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dirty="0"/>
                <a:t>XANES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191000" y="3711575"/>
            <a:ext cx="3962400" cy="2765425"/>
            <a:chOff x="4191000" y="3711389"/>
            <a:chExt cx="3962400" cy="2765611"/>
          </a:xfrm>
        </p:grpSpPr>
        <p:sp>
          <p:nvSpPr>
            <p:cNvPr id="31754" name="TextBox 13"/>
            <p:cNvSpPr txBox="1">
              <a:spLocks noChangeArrowheads="1"/>
            </p:cNvSpPr>
            <p:nvPr/>
          </p:nvSpPr>
          <p:spPr bwMode="auto">
            <a:xfrm>
              <a:off x="4191000" y="6076890"/>
              <a:ext cx="3837141" cy="40011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FF"/>
                  </a:solidFill>
                </a:rPr>
                <a:t>Nearest Neighbors, Pt Particle Size</a:t>
              </a:r>
            </a:p>
          </p:txBody>
        </p:sp>
        <p:cxnSp>
          <p:nvCxnSpPr>
            <p:cNvPr id="31755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4875397" y="4802205"/>
              <a:ext cx="1443117" cy="1081721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6" name="TextBox 17"/>
            <p:cNvSpPr txBox="1">
              <a:spLocks noChangeArrowheads="1"/>
            </p:cNvSpPr>
            <p:nvPr/>
          </p:nvSpPr>
          <p:spPr bwMode="auto">
            <a:xfrm>
              <a:off x="6175723" y="3733800"/>
              <a:ext cx="7584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dirty="0"/>
                <a:t>EXAFS</a:t>
              </a:r>
            </a:p>
          </p:txBody>
        </p:sp>
        <p:sp>
          <p:nvSpPr>
            <p:cNvPr id="31757" name="Rectangle 34"/>
            <p:cNvSpPr>
              <a:spLocks noChangeArrowheads="1"/>
            </p:cNvSpPr>
            <p:nvPr/>
          </p:nvSpPr>
          <p:spPr bwMode="auto">
            <a:xfrm rot="5400000">
              <a:off x="5729181" y="3416290"/>
              <a:ext cx="914402" cy="1504599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58" name="TextBox 36"/>
            <p:cNvSpPr txBox="1">
              <a:spLocks noChangeArrowheads="1"/>
            </p:cNvSpPr>
            <p:nvPr/>
          </p:nvSpPr>
          <p:spPr bwMode="auto">
            <a:xfrm>
              <a:off x="5434707" y="5360894"/>
              <a:ext cx="27186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00"/>
                  </a:solidFill>
                </a:rPr>
                <a:t>(Fourier Transform, Model)</a:t>
              </a:r>
            </a:p>
          </p:txBody>
        </p:sp>
      </p:grpSp>
      <p:sp>
        <p:nvSpPr>
          <p:cNvPr id="31753" name="Rectangle 38"/>
          <p:cNvSpPr>
            <a:spLocks noChangeArrowheads="1"/>
          </p:cNvSpPr>
          <p:nvPr/>
        </p:nvSpPr>
        <p:spPr bwMode="auto">
          <a:xfrm>
            <a:off x="6705600" y="1763713"/>
            <a:ext cx="1162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Pt L3 edge</a:t>
            </a:r>
          </a:p>
        </p:txBody>
      </p:sp>
    </p:spTree>
    <p:extLst>
      <p:ext uri="{BB962C8B-B14F-4D97-AF65-F5344CB8AC3E}">
        <p14:creationId xmlns:p14="http://schemas.microsoft.com/office/powerpoint/2010/main" val="24192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B534-8B86-495A-81DB-1ED2445B08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326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53386"/>
            <a:ext cx="6019800" cy="230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563562"/>
          </a:xfrm>
        </p:spPr>
        <p:txBody>
          <a:bodyPr/>
          <a:lstStyle/>
          <a:p>
            <a:r>
              <a:rPr lang="en-US" dirty="0" smtClean="0"/>
              <a:t>X-Ray Absorption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2643" y="729826"/>
            <a:ext cx="1036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Pt ALD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77000" y="5133632"/>
            <a:ext cx="2743200" cy="54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smtClean="0">
                <a:solidFill>
                  <a:srgbClr val="000000"/>
                </a:solidFill>
              </a:rPr>
              <a:t>3K </a:t>
            </a:r>
            <a:r>
              <a:rPr lang="en-US" sz="2000" dirty="0">
                <a:solidFill>
                  <a:srgbClr val="000000"/>
                </a:solidFill>
              </a:rPr>
              <a:t>+ Sb </a:t>
            </a:r>
            <a:r>
              <a:rPr lang="en-US" sz="2000">
                <a:solidFill>
                  <a:srgbClr val="000000"/>
                </a:solidFill>
                <a:cs typeface="Calibri"/>
              </a:rPr>
              <a:t>→ </a:t>
            </a:r>
            <a:r>
              <a:rPr lang="en-US" sz="2000" smtClean="0">
                <a:solidFill>
                  <a:srgbClr val="000000"/>
                </a:solidFill>
                <a:cs typeface="Calibri"/>
              </a:rPr>
              <a:t>3K</a:t>
            </a:r>
            <a:r>
              <a:rPr lang="en-US" sz="2000" baseline="30000" dirty="0">
                <a:solidFill>
                  <a:srgbClr val="000000"/>
                </a:solidFill>
                <a:cs typeface="Calibri"/>
              </a:rPr>
              <a:t>+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>
                <a:solidFill>
                  <a:srgbClr val="000000"/>
                </a:solidFill>
                <a:cs typeface="Calibri"/>
              </a:rPr>
              <a:t>+ </a:t>
            </a:r>
            <a:r>
              <a:rPr lang="en-US" sz="2000" smtClean="0">
                <a:solidFill>
                  <a:srgbClr val="000000"/>
                </a:solidFill>
                <a:cs typeface="Calibri"/>
              </a:rPr>
              <a:t>Sb</a:t>
            </a:r>
            <a:r>
              <a:rPr lang="en-US" sz="2000" baseline="30000" smtClean="0">
                <a:solidFill>
                  <a:srgbClr val="000000"/>
                </a:solidFill>
                <a:cs typeface="Calibri"/>
              </a:rPr>
              <a:t>3-</a:t>
            </a:r>
            <a:endParaRPr lang="en-US" sz="20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19188"/>
            <a:ext cx="8305800" cy="40624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Quantum yield (or photocurrent)</a:t>
            </a:r>
          </a:p>
          <a:p>
            <a:pPr lvl="1" eaLnBrk="1" hangingPunct="1">
              <a:defRPr/>
            </a:pPr>
            <a:r>
              <a:rPr lang="en-US" sz="2600" i="1" dirty="0" smtClean="0"/>
              <a:t>Extremely relevant, but insight?...</a:t>
            </a:r>
          </a:p>
          <a:p>
            <a:pPr eaLnBrk="1" hangingPunct="1">
              <a:defRPr/>
            </a:pPr>
            <a:r>
              <a:rPr lang="en-US" sz="2800" dirty="0" smtClean="0"/>
              <a:t>Quartz crystal microbalance</a:t>
            </a:r>
          </a:p>
          <a:p>
            <a:pPr eaLnBrk="1" hangingPunct="1">
              <a:defRPr/>
            </a:pPr>
            <a:r>
              <a:rPr lang="en-US" sz="2800" dirty="0" smtClean="0"/>
              <a:t>Ellipsometry</a:t>
            </a:r>
          </a:p>
          <a:p>
            <a:pPr eaLnBrk="1" hangingPunct="1">
              <a:defRPr/>
            </a:pPr>
            <a:r>
              <a:rPr lang="en-US" sz="2800" dirty="0" smtClean="0"/>
              <a:t>X-ray methods</a:t>
            </a:r>
          </a:p>
          <a:p>
            <a:pPr lvl="1" eaLnBrk="1" hangingPunct="1">
              <a:defRPr/>
            </a:pPr>
            <a:r>
              <a:rPr lang="en-US" sz="2600" dirty="0" smtClean="0"/>
              <a:t>Fluorescence</a:t>
            </a:r>
          </a:p>
          <a:p>
            <a:pPr lvl="1" eaLnBrk="1" hangingPunct="1">
              <a:defRPr/>
            </a:pPr>
            <a:r>
              <a:rPr lang="en-US" sz="2600" dirty="0" smtClean="0"/>
              <a:t>Reflectivity</a:t>
            </a:r>
          </a:p>
          <a:p>
            <a:pPr lvl="1" eaLnBrk="1" hangingPunct="1">
              <a:defRPr/>
            </a:pPr>
            <a:r>
              <a:rPr lang="en-US" sz="2600" dirty="0" smtClean="0"/>
              <a:t>Absorption</a:t>
            </a:r>
            <a:endParaRPr lang="en-US" sz="2600" dirty="0" smtClean="0"/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554693-9ECF-4F31-8C24-108616767B06}" type="slidenum">
              <a:rPr lang="en-US" sz="1100" smtClean="0">
                <a:solidFill>
                  <a:schemeClr val="tx1"/>
                </a:solidFill>
              </a:rPr>
              <a:pPr/>
              <a:t>2</a:t>
            </a:fld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Situ QCM during Atomic Layer Deposition of In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B534-8B86-495A-81DB-1ED2445B08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900612" cy="395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57812" y="1447800"/>
            <a:ext cx="35575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000" dirty="0" smtClean="0"/>
              <a:t>~0.01 ML sensitivity</a:t>
            </a:r>
          </a:p>
          <a:p>
            <a:pPr eaLnBrk="1" hangingPunct="1">
              <a:defRPr/>
            </a:pPr>
            <a:r>
              <a:rPr lang="en-US" sz="2000" dirty="0" smtClean="0"/>
              <a:t>Real time, in situ</a:t>
            </a:r>
          </a:p>
          <a:p>
            <a:pPr eaLnBrk="1" hangingPunct="1">
              <a:defRPr/>
            </a:pPr>
            <a:r>
              <a:rPr lang="en-US" sz="2000" dirty="0" smtClean="0"/>
              <a:t>Directly measures mass (ng/cm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eaLnBrk="1" hangingPunct="1">
              <a:defRPr/>
            </a:pPr>
            <a:r>
              <a:rPr lang="en-US" sz="2000" dirty="0" smtClean="0"/>
              <a:t>Assume density to get film thickness</a:t>
            </a:r>
          </a:p>
          <a:p>
            <a:pPr eaLnBrk="1" hangingPunct="1">
              <a:defRPr/>
            </a:pPr>
            <a:r>
              <a:rPr lang="en-US" sz="2000" dirty="0" smtClean="0"/>
              <a:t>Reveals nucleation and growth regimes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smtClean="0"/>
              <a:t>Sensitive to temperature</a:t>
            </a:r>
          </a:p>
        </p:txBody>
      </p:sp>
    </p:spTree>
    <p:extLst>
      <p:ext uri="{BB962C8B-B14F-4D97-AF65-F5344CB8AC3E}">
        <p14:creationId xmlns:p14="http://schemas.microsoft.com/office/powerpoint/2010/main" val="110416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Island Growth (Volmer-Weber) Monitored by QCM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B534-8B86-495A-81DB-1ED2445B08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112828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519950"/>
            <a:ext cx="3667125" cy="320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0647"/>
            <a:ext cx="3966854" cy="8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95800" y="5029200"/>
            <a:ext cx="421051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smtClean="0"/>
              <a:t>In situ QCM can reveal photocathode growth mode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7388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36601"/>
            <a:ext cx="5562600" cy="411162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In Situ Measurements During ZnO-Al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Alloy </a:t>
            </a:r>
            <a:r>
              <a:rPr lang="en-US" sz="1800" dirty="0" smtClean="0">
                <a:solidFill>
                  <a:schemeClr val="tx1"/>
                </a:solidFill>
              </a:rPr>
              <a:t>ALD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F0900-2CCC-4472-9424-7482BC8B7E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8" y="1071563"/>
            <a:ext cx="4280670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00200" y="52578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QCM shows removal of material during TMA exposures</a:t>
            </a:r>
          </a:p>
          <a:p>
            <a:r>
              <a:rPr lang="en-US" sz="2000" dirty="0" smtClean="0"/>
              <a:t>QMS shows Zn(Me)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during TMA exposures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Etching: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Zn</a:t>
            </a:r>
            <a:r>
              <a:rPr lang="en-US" sz="2000" smtClean="0"/>
              <a:t>O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FF0000"/>
                </a:solidFill>
              </a:rPr>
              <a:t>Al</a:t>
            </a:r>
            <a:r>
              <a:rPr lang="en-US" sz="2000" dirty="0" smtClean="0"/>
              <a:t>(Me)</a:t>
            </a:r>
            <a:r>
              <a:rPr lang="en-US" sz="2000" baseline="-25000" dirty="0"/>
              <a:t>3</a:t>
            </a:r>
            <a:r>
              <a:rPr lang="en-US" sz="2000" dirty="0" smtClean="0"/>
              <a:t> (g) </a:t>
            </a:r>
            <a:r>
              <a:rPr lang="en-US" sz="2000" dirty="0" smtClean="0">
                <a:latin typeface="Calibri"/>
                <a:cs typeface="Calibri"/>
              </a:rPr>
              <a:t>→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Al</a:t>
            </a:r>
            <a:r>
              <a:rPr lang="en-US" sz="2000" dirty="0" smtClean="0"/>
              <a:t>OMe + </a:t>
            </a:r>
            <a:r>
              <a:rPr lang="en-US" sz="2000" dirty="0" smtClean="0">
                <a:solidFill>
                  <a:srgbClr val="0000FF"/>
                </a:solidFill>
              </a:rPr>
              <a:t>Zn</a:t>
            </a:r>
            <a:r>
              <a:rPr lang="en-US" sz="2000" dirty="0" smtClean="0"/>
              <a:t>(Me)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7242" y="1300163"/>
            <a:ext cx="82907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QCM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95800" y="842963"/>
            <a:ext cx="4267200" cy="4267200"/>
            <a:chOff x="4495800" y="685800"/>
            <a:chExt cx="4267200" cy="4267200"/>
          </a:xfrm>
        </p:grpSpPr>
        <p:pic>
          <p:nvPicPr>
            <p:cNvPr id="10957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42672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43127" y="1143000"/>
              <a:ext cx="811441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QMS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066800" y="1338263"/>
            <a:ext cx="123488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285750" indent="-285750" algn="ctr">
              <a:buClr>
                <a:schemeClr val="tx2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/>
              <a:t>QCM Can Reveal Surface Chemical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Sensitivity of QCM Crystals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B534-8B86-495A-81DB-1ED2445B08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8" t="15006" b="14106"/>
          <a:stretch/>
        </p:blipFill>
        <p:spPr bwMode="auto">
          <a:xfrm>
            <a:off x="-381000" y="838200"/>
            <a:ext cx="7036215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7548" y="849868"/>
            <a:ext cx="270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(Assumed density = 3 g/cc)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19800" y="12192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dirty="0" smtClean="0"/>
              <a:t>QCM can be extremely sensitive to temperature</a:t>
            </a:r>
          </a:p>
          <a:p>
            <a:pPr eaLnBrk="1" hangingPunct="1">
              <a:defRPr/>
            </a:pPr>
            <a:r>
              <a:rPr lang="en-US" sz="2400" dirty="0" smtClean="0"/>
              <a:t>Temperature-compensated crystals help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1955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In Situ Spectroscopic Ellipsometry (SE)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B534-8B86-495A-81DB-1ED2445B08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74924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8445" y="833735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TiN ALD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 bwMode="auto">
          <a:xfrm>
            <a:off x="4020416" y="990600"/>
            <a:ext cx="459018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80623"/>
            <a:ext cx="3657600" cy="79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32955" y="3962400"/>
            <a:ext cx="695844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000" dirty="0" smtClean="0"/>
              <a:t>Sub-ML sensitivity</a:t>
            </a:r>
          </a:p>
          <a:p>
            <a:pPr eaLnBrk="1" hangingPunct="1">
              <a:defRPr/>
            </a:pPr>
            <a:r>
              <a:rPr lang="en-US" sz="2000" dirty="0" smtClean="0"/>
              <a:t>Insensitive to temperature</a:t>
            </a:r>
          </a:p>
          <a:p>
            <a:pPr eaLnBrk="1" hangingPunct="1">
              <a:defRPr/>
            </a:pPr>
            <a:r>
              <a:rPr lang="en-US" sz="2000" dirty="0" smtClean="0"/>
              <a:t>Can extract thickness, density, roughness, conductivity…</a:t>
            </a:r>
          </a:p>
          <a:p>
            <a:pPr eaLnBrk="1" hangingPunct="1">
              <a:defRPr/>
            </a:pPr>
            <a:r>
              <a:rPr lang="en-US" sz="2000" smtClean="0"/>
              <a:t>Model dependent</a:t>
            </a:r>
          </a:p>
          <a:p>
            <a:pPr eaLnBrk="1" hangingPunct="1">
              <a:defRPr/>
            </a:pPr>
            <a:r>
              <a:rPr lang="en-US" sz="2000" smtClean="0"/>
              <a:t>Useless for opaque films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2390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of Ellipsometric Data to Obtain Electrical Properties of Film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B534-8B86-495A-81DB-1ED2445B08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066800"/>
            <a:ext cx="3919537" cy="525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810000" cy="8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36813"/>
            <a:ext cx="1779842" cy="12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90600" y="1351342"/>
            <a:ext cx="3124200" cy="234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17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Fluorescence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B534-8B86-495A-81DB-1ED2445B08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7" y="1395845"/>
            <a:ext cx="4284813" cy="317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88703"/>
            <a:ext cx="4495800" cy="7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0273"/>
            <a:ext cx="4066494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1026513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ZnO ALD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Office Them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Office Theme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Office Them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>
            <a:solidFill>
              <a:srgbClr val="000000"/>
            </a:solidFill>
          </a:defRPr>
        </a:defPPr>
      </a:lstStyle>
    </a:txDef>
  </a:objectDefaults>
  <a:extraClrSchemeLst>
    <a:extraClrScheme>
      <a:clrScheme name="Office Theme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15867</TotalTime>
  <Words>374</Words>
  <Application>Microsoft Office PowerPoint</Application>
  <PresentationFormat>On-screen Show (4:3)</PresentationFormat>
  <Paragraphs>80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blue_2003</vt:lpstr>
      <vt:lpstr>1_blue_2003</vt:lpstr>
      <vt:lpstr>In Situ Measurement Tools (for Monitoring and Understanding Photocathode Growth)</vt:lpstr>
      <vt:lpstr>Outline</vt:lpstr>
      <vt:lpstr>In Situ QCM during Atomic Layer Deposition of In2O3</vt:lpstr>
      <vt:lpstr>Island Growth (Volmer-Weber) Monitored by QCM</vt:lpstr>
      <vt:lpstr>In Situ Measurements During ZnO-Al2O3 Alloy ALD</vt:lpstr>
      <vt:lpstr>Temperature Sensitivity of QCM Crystals</vt:lpstr>
      <vt:lpstr>In Situ Spectroscopic Ellipsometry (SE)</vt:lpstr>
      <vt:lpstr>Modeling of Ellipsometric Data to Obtain Electrical Properties of Film</vt:lpstr>
      <vt:lpstr>X-ray Fluorescence</vt:lpstr>
      <vt:lpstr>X-Ray Reflectivity</vt:lpstr>
      <vt:lpstr>In Situ X-Ray Absorption Spectroscopy During Pt ALD</vt:lpstr>
      <vt:lpstr>X-Ray Absorption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Nanostructured Membrane and Porous Catalysts Prepared Using Atomic Layer Deposition</dc:title>
  <dc:creator>jelam</dc:creator>
  <cp:lastModifiedBy>Elam, Jeffrey W.</cp:lastModifiedBy>
  <cp:revision>437</cp:revision>
  <cp:lastPrinted>2012-06-20T09:40:52Z</cp:lastPrinted>
  <dcterms:created xsi:type="dcterms:W3CDTF">2009-10-01T20:02:12Z</dcterms:created>
  <dcterms:modified xsi:type="dcterms:W3CDTF">2012-06-30T14:15:28Z</dcterms:modified>
</cp:coreProperties>
</file>