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doc" ContentType="application/msword"/>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rawings/drawing1.xml" ContentType="application/vnd.openxmlformats-officedocument.drawingml.chartshape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Default Extension="jpeg" ContentType="image/jpeg"/>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theme/themeOverride2.xml" ContentType="application/vnd.openxmlformats-officedocument.themeOverr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Default Extension="xls" ContentType="application/vnd.ms-exce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0" r:id="rId1"/>
  </p:sldMasterIdLst>
  <p:notesMasterIdLst>
    <p:notesMasterId r:id="rId44"/>
  </p:notesMasterIdLst>
  <p:handoutMasterIdLst>
    <p:handoutMasterId r:id="rId45"/>
  </p:handoutMasterIdLst>
  <p:sldIdLst>
    <p:sldId id="458" r:id="rId2"/>
    <p:sldId id="457" r:id="rId3"/>
    <p:sldId id="385" r:id="rId4"/>
    <p:sldId id="404" r:id="rId5"/>
    <p:sldId id="336" r:id="rId6"/>
    <p:sldId id="408" r:id="rId7"/>
    <p:sldId id="409" r:id="rId8"/>
    <p:sldId id="429" r:id="rId9"/>
    <p:sldId id="351" r:id="rId10"/>
    <p:sldId id="260" r:id="rId11"/>
    <p:sldId id="405" r:id="rId12"/>
    <p:sldId id="433" r:id="rId13"/>
    <p:sldId id="261" r:id="rId14"/>
    <p:sldId id="413" r:id="rId15"/>
    <p:sldId id="415" r:id="rId16"/>
    <p:sldId id="352" r:id="rId17"/>
    <p:sldId id="412" r:id="rId18"/>
    <p:sldId id="434" r:id="rId19"/>
    <p:sldId id="435" r:id="rId20"/>
    <p:sldId id="353" r:id="rId21"/>
    <p:sldId id="436" r:id="rId22"/>
    <p:sldId id="437" r:id="rId23"/>
    <p:sldId id="350" r:id="rId24"/>
    <p:sldId id="354" r:id="rId25"/>
    <p:sldId id="370" r:id="rId26"/>
    <p:sldId id="427" r:id="rId27"/>
    <p:sldId id="442" r:id="rId28"/>
    <p:sldId id="444" r:id="rId29"/>
    <p:sldId id="267" r:id="rId30"/>
    <p:sldId id="428" r:id="rId31"/>
    <p:sldId id="449" r:id="rId32"/>
    <p:sldId id="450" r:id="rId33"/>
    <p:sldId id="419" r:id="rId34"/>
    <p:sldId id="423" r:id="rId35"/>
    <p:sldId id="451" r:id="rId36"/>
    <p:sldId id="452" r:id="rId37"/>
    <p:sldId id="453" r:id="rId38"/>
    <p:sldId id="421" r:id="rId39"/>
    <p:sldId id="422" r:id="rId40"/>
    <p:sldId id="461" r:id="rId41"/>
    <p:sldId id="460" r:id="rId42"/>
    <p:sldId id="454"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9966"/>
    <a:srgbClr val="FF5050"/>
    <a:srgbClr val="FF0000"/>
    <a:srgbClr val="99CCFF"/>
    <a:srgbClr val="000000"/>
    <a:srgbClr val="800000"/>
    <a:srgbClr val="CC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224" autoAdjust="0"/>
    <p:restoredTop sz="94660"/>
  </p:normalViewPr>
  <p:slideViewPr>
    <p:cSldViewPr showGuides="1">
      <p:cViewPr varScale="1">
        <p:scale>
          <a:sx n="88" d="100"/>
          <a:sy n="88" d="100"/>
        </p:scale>
        <p:origin x="-1138" y="-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570"/>
    </p:cViewPr>
  </p:sorterViewPr>
  <p:notesViewPr>
    <p:cSldViewPr showGuides="1">
      <p:cViewPr varScale="1">
        <p:scale>
          <a:sx n="97" d="100"/>
          <a:sy n="97" d="100"/>
        </p:scale>
        <p:origin x="-3582" y="-11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oleObject" Target="file:///H:\Kevin\Photoemission%20theory\Cu%20calc%20for%20Dave.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https://webmail.bnl.gov/exchange/smedley/Inbox/Emailing:%20K2CsSb%20DOS.xls.EML/K2CsSb%20DOS.xls/C58EA28C-18C0-4a97-9AF2-036E93DDAFB3/K2CsSb%20DOS.xls?attach=1"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scatterChart>
        <c:scatterStyle val="smoothMarker"/>
        <c:ser>
          <c:idx val="0"/>
          <c:order val="0"/>
          <c:spPr>
            <a:ln>
              <a:solidFill>
                <a:srgbClr val="FF0000"/>
              </a:solidFill>
            </a:ln>
          </c:spPr>
          <c:marker>
            <c:symbol val="none"/>
          </c:marker>
          <c:xVal>
            <c:numRef>
              <c:f>Main!$A$9:$A$19</c:f>
              <c:numCache>
                <c:formatCode>General</c:formatCode>
                <c:ptCount val="11"/>
                <c:pt idx="0">
                  <c:v>190</c:v>
                </c:pt>
                <c:pt idx="1">
                  <c:v>200</c:v>
                </c:pt>
                <c:pt idx="2">
                  <c:v>210</c:v>
                </c:pt>
                <c:pt idx="3">
                  <c:v>220</c:v>
                </c:pt>
                <c:pt idx="4">
                  <c:v>230</c:v>
                </c:pt>
                <c:pt idx="5">
                  <c:v>240</c:v>
                </c:pt>
                <c:pt idx="6">
                  <c:v>250</c:v>
                </c:pt>
                <c:pt idx="7">
                  <c:v>260</c:v>
                </c:pt>
                <c:pt idx="8">
                  <c:v>270</c:v>
                </c:pt>
                <c:pt idx="9">
                  <c:v>280</c:v>
                </c:pt>
                <c:pt idx="10">
                  <c:v>290</c:v>
                </c:pt>
              </c:numCache>
            </c:numRef>
          </c:xVal>
          <c:yVal>
            <c:numRef>
              <c:f>Main!$AB$9:$AB$19</c:f>
              <c:numCache>
                <c:formatCode>0.00</c:formatCode>
                <c:ptCount val="11"/>
                <c:pt idx="0">
                  <c:v>0.32478305219557402</c:v>
                </c:pt>
                <c:pt idx="1">
                  <c:v>0.36192255230979148</c:v>
                </c:pt>
                <c:pt idx="2">
                  <c:v>0.38354327045358816</c:v>
                </c:pt>
                <c:pt idx="3">
                  <c:v>0.39322954878105482</c:v>
                </c:pt>
                <c:pt idx="4">
                  <c:v>0.38785832469209292</c:v>
                </c:pt>
                <c:pt idx="5">
                  <c:v>0.37834397742876225</c:v>
                </c:pt>
                <c:pt idx="6">
                  <c:v>0.36103095033208882</c:v>
                </c:pt>
                <c:pt idx="7">
                  <c:v>0.34187019055371126</c:v>
                </c:pt>
                <c:pt idx="8">
                  <c:v>0.3347411727375183</c:v>
                </c:pt>
                <c:pt idx="9">
                  <c:v>0.32978586949538585</c:v>
                </c:pt>
                <c:pt idx="10">
                  <c:v>0.33088081862189678</c:v>
                </c:pt>
              </c:numCache>
            </c:numRef>
          </c:yVal>
          <c:smooth val="1"/>
        </c:ser>
        <c:axId val="84788352"/>
        <c:axId val="86738048"/>
      </c:scatterChart>
      <c:valAx>
        <c:axId val="84788352"/>
        <c:scaling>
          <c:orientation val="minMax"/>
          <c:max val="300"/>
          <c:min val="180"/>
        </c:scaling>
        <c:axPos val="b"/>
        <c:title>
          <c:tx>
            <c:rich>
              <a:bodyPr/>
              <a:lstStyle/>
              <a:p>
                <a:pPr>
                  <a:defRPr/>
                </a:pPr>
                <a:r>
                  <a:rPr lang="en-US"/>
                  <a:t>Wavelength (nm)</a:t>
                </a:r>
              </a:p>
            </c:rich>
          </c:tx>
          <c:layout/>
        </c:title>
        <c:numFmt formatCode="General" sourceLinked="1"/>
        <c:majorTickMark val="in"/>
        <c:tickLblPos val="nextTo"/>
        <c:spPr>
          <a:ln>
            <a:solidFill>
              <a:sysClr val="windowText" lastClr="000000"/>
            </a:solidFill>
          </a:ln>
        </c:spPr>
        <c:crossAx val="86738048"/>
        <c:crosses val="autoZero"/>
        <c:crossBetween val="midCat"/>
      </c:valAx>
      <c:valAx>
        <c:axId val="86738048"/>
        <c:scaling>
          <c:orientation val="minMax"/>
          <c:max val="0.4"/>
          <c:min val="0.30000000000000032"/>
        </c:scaling>
        <c:axPos val="l"/>
        <c:title>
          <c:tx>
            <c:rich>
              <a:bodyPr rot="-5400000" vert="horz"/>
              <a:lstStyle/>
              <a:p>
                <a:pPr>
                  <a:defRPr/>
                </a:pPr>
                <a:r>
                  <a:rPr lang="en-US"/>
                  <a:t>Reflectivity</a:t>
                </a:r>
              </a:p>
            </c:rich>
          </c:tx>
          <c:layout/>
        </c:title>
        <c:numFmt formatCode="0.00" sourceLinked="1"/>
        <c:majorTickMark val="in"/>
        <c:tickLblPos val="nextTo"/>
        <c:spPr>
          <a:ln>
            <a:solidFill>
              <a:sysClr val="windowText" lastClr="000000"/>
            </a:solidFill>
          </a:ln>
        </c:spPr>
        <c:crossAx val="84788352"/>
        <c:crosses val="autoZero"/>
        <c:crossBetween val="midCat"/>
      </c:valAx>
      <c:spPr>
        <a:ln>
          <a:solidFill>
            <a:schemeClr val="tx1"/>
          </a:solidFill>
        </a:ln>
      </c:spPr>
    </c:plotArea>
    <c:plotVisOnly val="1"/>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a:pPr>
            <a:r>
              <a:rPr lang="en-US" dirty="0"/>
              <a:t>K</a:t>
            </a:r>
            <a:r>
              <a:rPr lang="en-US" baseline="-25000" dirty="0"/>
              <a:t>2</a:t>
            </a:r>
            <a:r>
              <a:rPr lang="en-US" dirty="0"/>
              <a:t>CsSb DOS</a:t>
            </a:r>
          </a:p>
        </c:rich>
      </c:tx>
      <c:layout>
        <c:manualLayout>
          <c:xMode val="edge"/>
          <c:yMode val="edge"/>
          <c:x val="0.43951165371809131"/>
          <c:y val="1.9575856443719487E-2"/>
        </c:manualLayout>
      </c:layout>
      <c:spPr>
        <a:noFill/>
        <a:ln w="25400">
          <a:noFill/>
        </a:ln>
      </c:spPr>
    </c:title>
    <c:plotArea>
      <c:layout>
        <c:manualLayout>
          <c:layoutTarget val="inner"/>
          <c:xMode val="edge"/>
          <c:yMode val="edge"/>
          <c:x val="0.12834010621036421"/>
          <c:y val="0.12234910277324652"/>
          <c:w val="0.84961404796653472"/>
          <c:h val="0.77161500815660899"/>
        </c:manualLayout>
      </c:layout>
      <c:scatterChart>
        <c:scatterStyle val="smoothMarker"/>
        <c:ser>
          <c:idx val="0"/>
          <c:order val="0"/>
          <c:spPr>
            <a:ln w="38100">
              <a:solidFill>
                <a:srgbClr val="FF0000"/>
              </a:solidFill>
              <a:prstDash val="solid"/>
            </a:ln>
          </c:spPr>
          <c:marker>
            <c:symbol val="none"/>
          </c:marker>
          <c:xVal>
            <c:numRef>
              <c:f>'[K2CsSb DOS.xls]K2CsSb DOS'!$A$1:$A$526</c:f>
              <c:numCache>
                <c:formatCode>0.00E+00</c:formatCode>
                <c:ptCount val="526"/>
                <c:pt idx="0">
                  <c:v>-7.21</c:v>
                </c:pt>
                <c:pt idx="1">
                  <c:v>-7.1599999999999975</c:v>
                </c:pt>
                <c:pt idx="2">
                  <c:v>-7.13</c:v>
                </c:pt>
                <c:pt idx="3">
                  <c:v>-7.1</c:v>
                </c:pt>
                <c:pt idx="4">
                  <c:v>-7.07</c:v>
                </c:pt>
                <c:pt idx="5">
                  <c:v>-7.04</c:v>
                </c:pt>
                <c:pt idx="6">
                  <c:v>-7.01</c:v>
                </c:pt>
                <c:pt idx="7">
                  <c:v>-6.98</c:v>
                </c:pt>
                <c:pt idx="8">
                  <c:v>-6.95</c:v>
                </c:pt>
                <c:pt idx="9">
                  <c:v>-6.92</c:v>
                </c:pt>
                <c:pt idx="10">
                  <c:v>-6.89</c:v>
                </c:pt>
                <c:pt idx="11">
                  <c:v>-6.8599999999999985</c:v>
                </c:pt>
                <c:pt idx="12">
                  <c:v>-6.83</c:v>
                </c:pt>
                <c:pt idx="13">
                  <c:v>-6.79</c:v>
                </c:pt>
                <c:pt idx="14">
                  <c:v>-6.76</c:v>
                </c:pt>
                <c:pt idx="15">
                  <c:v>-6.73</c:v>
                </c:pt>
                <c:pt idx="16">
                  <c:v>-6.7</c:v>
                </c:pt>
                <c:pt idx="17">
                  <c:v>-6.67</c:v>
                </c:pt>
                <c:pt idx="18">
                  <c:v>-6.64</c:v>
                </c:pt>
                <c:pt idx="19">
                  <c:v>-6.6099999999999985</c:v>
                </c:pt>
                <c:pt idx="20">
                  <c:v>-6.58</c:v>
                </c:pt>
                <c:pt idx="21">
                  <c:v>-6.55</c:v>
                </c:pt>
                <c:pt idx="22">
                  <c:v>-6.52</c:v>
                </c:pt>
                <c:pt idx="23">
                  <c:v>-6.49</c:v>
                </c:pt>
                <c:pt idx="24">
                  <c:v>-6.46</c:v>
                </c:pt>
                <c:pt idx="25">
                  <c:v>-6.4300000000000024</c:v>
                </c:pt>
                <c:pt idx="26">
                  <c:v>-6.4</c:v>
                </c:pt>
                <c:pt idx="27">
                  <c:v>-6.37</c:v>
                </c:pt>
                <c:pt idx="28">
                  <c:v>-6.33</c:v>
                </c:pt>
                <c:pt idx="29">
                  <c:v>-6.3</c:v>
                </c:pt>
                <c:pt idx="30">
                  <c:v>-6.2700000000000014</c:v>
                </c:pt>
                <c:pt idx="31">
                  <c:v>-6.24</c:v>
                </c:pt>
                <c:pt idx="32">
                  <c:v>-6.21</c:v>
                </c:pt>
                <c:pt idx="33">
                  <c:v>-6.18</c:v>
                </c:pt>
                <c:pt idx="34">
                  <c:v>-6.1499999999999995</c:v>
                </c:pt>
                <c:pt idx="35">
                  <c:v>-6.1199999999999966</c:v>
                </c:pt>
                <c:pt idx="36">
                  <c:v>-6.09</c:v>
                </c:pt>
                <c:pt idx="37">
                  <c:v>-6.06</c:v>
                </c:pt>
                <c:pt idx="38">
                  <c:v>-6.03</c:v>
                </c:pt>
                <c:pt idx="39">
                  <c:v>-6</c:v>
                </c:pt>
                <c:pt idx="40">
                  <c:v>-5.9700000000000024</c:v>
                </c:pt>
                <c:pt idx="41">
                  <c:v>-5.94</c:v>
                </c:pt>
                <c:pt idx="42">
                  <c:v>-5.91</c:v>
                </c:pt>
                <c:pt idx="43">
                  <c:v>-5.87</c:v>
                </c:pt>
                <c:pt idx="44">
                  <c:v>-5.84</c:v>
                </c:pt>
                <c:pt idx="45">
                  <c:v>-5.81</c:v>
                </c:pt>
                <c:pt idx="46">
                  <c:v>-5.78</c:v>
                </c:pt>
                <c:pt idx="47">
                  <c:v>-5.75</c:v>
                </c:pt>
                <c:pt idx="48">
                  <c:v>-5.72</c:v>
                </c:pt>
                <c:pt idx="49">
                  <c:v>-5.6899999999999995</c:v>
                </c:pt>
                <c:pt idx="50">
                  <c:v>-5.6599999999999975</c:v>
                </c:pt>
                <c:pt idx="51">
                  <c:v>-5.63</c:v>
                </c:pt>
                <c:pt idx="52">
                  <c:v>-5.6</c:v>
                </c:pt>
                <c:pt idx="53">
                  <c:v>-5.57</c:v>
                </c:pt>
                <c:pt idx="54">
                  <c:v>-5.54</c:v>
                </c:pt>
                <c:pt idx="55">
                  <c:v>-5.51</c:v>
                </c:pt>
                <c:pt idx="56">
                  <c:v>-5.48</c:v>
                </c:pt>
                <c:pt idx="57">
                  <c:v>-5.45</c:v>
                </c:pt>
                <c:pt idx="58">
                  <c:v>-5.41</c:v>
                </c:pt>
                <c:pt idx="59">
                  <c:v>-5.38</c:v>
                </c:pt>
                <c:pt idx="60">
                  <c:v>-5.35</c:v>
                </c:pt>
                <c:pt idx="61">
                  <c:v>-5.3199999999999985</c:v>
                </c:pt>
                <c:pt idx="62">
                  <c:v>-5.29</c:v>
                </c:pt>
                <c:pt idx="63">
                  <c:v>-5.26</c:v>
                </c:pt>
                <c:pt idx="64">
                  <c:v>-5.23</c:v>
                </c:pt>
                <c:pt idx="65">
                  <c:v>-5.2</c:v>
                </c:pt>
                <c:pt idx="66">
                  <c:v>-5.17</c:v>
                </c:pt>
                <c:pt idx="67">
                  <c:v>-5.14</c:v>
                </c:pt>
                <c:pt idx="68">
                  <c:v>-5.1099999999999985</c:v>
                </c:pt>
                <c:pt idx="69">
                  <c:v>-5.08</c:v>
                </c:pt>
                <c:pt idx="70">
                  <c:v>-5.05</c:v>
                </c:pt>
                <c:pt idx="71">
                  <c:v>-5.0199999999999996</c:v>
                </c:pt>
                <c:pt idx="72">
                  <c:v>-4.9800000000000004</c:v>
                </c:pt>
                <c:pt idx="73">
                  <c:v>-4.95</c:v>
                </c:pt>
                <c:pt idx="74">
                  <c:v>-4.92</c:v>
                </c:pt>
                <c:pt idx="75">
                  <c:v>-4.8899999999999997</c:v>
                </c:pt>
                <c:pt idx="76">
                  <c:v>-4.8599999999999985</c:v>
                </c:pt>
                <c:pt idx="77">
                  <c:v>-4.83</c:v>
                </c:pt>
                <c:pt idx="78">
                  <c:v>-4.8</c:v>
                </c:pt>
                <c:pt idx="79">
                  <c:v>-4.7699999999999996</c:v>
                </c:pt>
                <c:pt idx="80">
                  <c:v>-4.74</c:v>
                </c:pt>
                <c:pt idx="81">
                  <c:v>-4.71</c:v>
                </c:pt>
                <c:pt idx="82">
                  <c:v>-4.68</c:v>
                </c:pt>
                <c:pt idx="83">
                  <c:v>-4.6499999999999995</c:v>
                </c:pt>
                <c:pt idx="84">
                  <c:v>-4.6199999999999966</c:v>
                </c:pt>
                <c:pt idx="85">
                  <c:v>-4.59</c:v>
                </c:pt>
                <c:pt idx="86">
                  <c:v>-4.5599999999999996</c:v>
                </c:pt>
                <c:pt idx="87">
                  <c:v>-4.5199999999999996</c:v>
                </c:pt>
                <c:pt idx="88">
                  <c:v>-4.49</c:v>
                </c:pt>
                <c:pt idx="89">
                  <c:v>-4.46</c:v>
                </c:pt>
                <c:pt idx="90">
                  <c:v>-4.4300000000000024</c:v>
                </c:pt>
                <c:pt idx="91">
                  <c:v>-4.4000000000000004</c:v>
                </c:pt>
                <c:pt idx="92">
                  <c:v>-4.37</c:v>
                </c:pt>
                <c:pt idx="93">
                  <c:v>-4.34</c:v>
                </c:pt>
                <c:pt idx="94">
                  <c:v>-4.3099999999999996</c:v>
                </c:pt>
                <c:pt idx="95">
                  <c:v>-4.28</c:v>
                </c:pt>
                <c:pt idx="96">
                  <c:v>-4.25</c:v>
                </c:pt>
                <c:pt idx="97">
                  <c:v>-4.22</c:v>
                </c:pt>
                <c:pt idx="98">
                  <c:v>-4.1899999999999995</c:v>
                </c:pt>
                <c:pt idx="99">
                  <c:v>-4.1599999999999975</c:v>
                </c:pt>
                <c:pt idx="100">
                  <c:v>-4.13</c:v>
                </c:pt>
                <c:pt idx="101">
                  <c:v>-4.0999999999999996</c:v>
                </c:pt>
                <c:pt idx="102">
                  <c:v>-4.0599999999999996</c:v>
                </c:pt>
                <c:pt idx="103">
                  <c:v>-4.03</c:v>
                </c:pt>
                <c:pt idx="104">
                  <c:v>-4</c:v>
                </c:pt>
                <c:pt idx="105">
                  <c:v>-3.9699999999999998</c:v>
                </c:pt>
                <c:pt idx="106">
                  <c:v>-3.94</c:v>
                </c:pt>
                <c:pt idx="107">
                  <c:v>-3.9099999999999997</c:v>
                </c:pt>
                <c:pt idx="108">
                  <c:v>-3.88</c:v>
                </c:pt>
                <c:pt idx="109">
                  <c:v>-3.8499999999999988</c:v>
                </c:pt>
                <c:pt idx="110">
                  <c:v>-3.82</c:v>
                </c:pt>
                <c:pt idx="111">
                  <c:v>-3.79</c:v>
                </c:pt>
                <c:pt idx="112">
                  <c:v>-3.7600000000000002</c:v>
                </c:pt>
                <c:pt idx="113">
                  <c:v>-3.73</c:v>
                </c:pt>
                <c:pt idx="114">
                  <c:v>-3.7</c:v>
                </c:pt>
                <c:pt idx="115">
                  <c:v>-3.67</c:v>
                </c:pt>
                <c:pt idx="116">
                  <c:v>-3.64</c:v>
                </c:pt>
                <c:pt idx="117">
                  <c:v>-3.6</c:v>
                </c:pt>
                <c:pt idx="118">
                  <c:v>-3.57</c:v>
                </c:pt>
                <c:pt idx="119">
                  <c:v>-3.54</c:v>
                </c:pt>
                <c:pt idx="120">
                  <c:v>-3.51</c:v>
                </c:pt>
                <c:pt idx="121">
                  <c:v>-3.48</c:v>
                </c:pt>
                <c:pt idx="122">
                  <c:v>-3.4499999999999997</c:v>
                </c:pt>
                <c:pt idx="123">
                  <c:v>-3.42</c:v>
                </c:pt>
                <c:pt idx="124">
                  <c:v>-3.3899999999999997</c:v>
                </c:pt>
                <c:pt idx="125">
                  <c:v>-3.36</c:v>
                </c:pt>
                <c:pt idx="126">
                  <c:v>-3.3299999999999987</c:v>
                </c:pt>
                <c:pt idx="127">
                  <c:v>-3.3</c:v>
                </c:pt>
                <c:pt idx="128">
                  <c:v>-3.27</c:v>
                </c:pt>
                <c:pt idx="129">
                  <c:v>-3.24</c:v>
                </c:pt>
                <c:pt idx="130">
                  <c:v>-3.21</c:v>
                </c:pt>
                <c:pt idx="131">
                  <c:v>-3.18</c:v>
                </c:pt>
                <c:pt idx="132">
                  <c:v>-3.14</c:v>
                </c:pt>
                <c:pt idx="133">
                  <c:v>-3.11</c:v>
                </c:pt>
                <c:pt idx="134">
                  <c:v>-3.08</c:v>
                </c:pt>
                <c:pt idx="135">
                  <c:v>-3.05</c:v>
                </c:pt>
                <c:pt idx="136">
                  <c:v>-3.02</c:v>
                </c:pt>
                <c:pt idx="137">
                  <c:v>-2.9899999999999998</c:v>
                </c:pt>
                <c:pt idx="138">
                  <c:v>-2.96</c:v>
                </c:pt>
                <c:pt idx="139">
                  <c:v>-2.9299999999999997</c:v>
                </c:pt>
                <c:pt idx="140">
                  <c:v>-2.9</c:v>
                </c:pt>
                <c:pt idx="141">
                  <c:v>-2.8699999999999997</c:v>
                </c:pt>
                <c:pt idx="142">
                  <c:v>-2.84</c:v>
                </c:pt>
                <c:pt idx="143">
                  <c:v>-2.8099999999999987</c:v>
                </c:pt>
                <c:pt idx="144">
                  <c:v>-2.7800000000000002</c:v>
                </c:pt>
                <c:pt idx="145">
                  <c:v>-2.75</c:v>
                </c:pt>
                <c:pt idx="146">
                  <c:v>-2.72</c:v>
                </c:pt>
                <c:pt idx="147">
                  <c:v>-2.68</c:v>
                </c:pt>
                <c:pt idx="148">
                  <c:v>-2.65</c:v>
                </c:pt>
                <c:pt idx="149">
                  <c:v>-2.62</c:v>
                </c:pt>
                <c:pt idx="150">
                  <c:v>-2.59</c:v>
                </c:pt>
                <c:pt idx="151">
                  <c:v>-2.56</c:v>
                </c:pt>
                <c:pt idx="152">
                  <c:v>-2.5299999999999998</c:v>
                </c:pt>
                <c:pt idx="153">
                  <c:v>-2.5</c:v>
                </c:pt>
                <c:pt idx="154">
                  <c:v>-2.4699999999999998</c:v>
                </c:pt>
                <c:pt idx="155">
                  <c:v>-2.44</c:v>
                </c:pt>
                <c:pt idx="156">
                  <c:v>-2.4099999999999997</c:v>
                </c:pt>
                <c:pt idx="157">
                  <c:v>-2.38</c:v>
                </c:pt>
                <c:pt idx="158">
                  <c:v>-2.3499999999999988</c:v>
                </c:pt>
                <c:pt idx="159">
                  <c:v>-2.3199999999999967</c:v>
                </c:pt>
                <c:pt idx="160">
                  <c:v>-2.29</c:v>
                </c:pt>
                <c:pt idx="161">
                  <c:v>-2.25</c:v>
                </c:pt>
                <c:pt idx="162">
                  <c:v>-2.2200000000000002</c:v>
                </c:pt>
                <c:pt idx="163">
                  <c:v>-2.19</c:v>
                </c:pt>
                <c:pt idx="164">
                  <c:v>-2.16</c:v>
                </c:pt>
                <c:pt idx="165">
                  <c:v>-2.13</c:v>
                </c:pt>
                <c:pt idx="166">
                  <c:v>-2.1</c:v>
                </c:pt>
                <c:pt idx="167">
                  <c:v>-2.0699999999999998</c:v>
                </c:pt>
                <c:pt idx="168">
                  <c:v>-2.04</c:v>
                </c:pt>
                <c:pt idx="169">
                  <c:v>-2.0099999999999998</c:v>
                </c:pt>
                <c:pt idx="170">
                  <c:v>-1.9800000000000044</c:v>
                </c:pt>
                <c:pt idx="171">
                  <c:v>-1.950000000000004</c:v>
                </c:pt>
                <c:pt idx="172">
                  <c:v>-1.9200000000000021</c:v>
                </c:pt>
                <c:pt idx="173">
                  <c:v>-1.8900000000000001</c:v>
                </c:pt>
                <c:pt idx="174">
                  <c:v>-1.86</c:v>
                </c:pt>
                <c:pt idx="175">
                  <c:v>-1.83</c:v>
                </c:pt>
                <c:pt idx="176">
                  <c:v>-1.7900000000000007</c:v>
                </c:pt>
                <c:pt idx="177">
                  <c:v>-1.7600000000000007</c:v>
                </c:pt>
                <c:pt idx="178">
                  <c:v>-1.7300000000000006</c:v>
                </c:pt>
                <c:pt idx="179">
                  <c:v>-1.7000000000000006</c:v>
                </c:pt>
                <c:pt idx="180">
                  <c:v>-1.6700000000000021</c:v>
                </c:pt>
                <c:pt idx="181">
                  <c:v>-1.6400000000000001</c:v>
                </c:pt>
                <c:pt idx="182">
                  <c:v>-1.61</c:v>
                </c:pt>
                <c:pt idx="183">
                  <c:v>-1.58</c:v>
                </c:pt>
                <c:pt idx="184">
                  <c:v>-1.55</c:v>
                </c:pt>
                <c:pt idx="185">
                  <c:v>-1.52</c:v>
                </c:pt>
                <c:pt idx="186">
                  <c:v>-1.49</c:v>
                </c:pt>
                <c:pt idx="187">
                  <c:v>-1.46</c:v>
                </c:pt>
                <c:pt idx="188">
                  <c:v>-1.43</c:v>
                </c:pt>
                <c:pt idx="189">
                  <c:v>-1.4</c:v>
                </c:pt>
                <c:pt idx="190">
                  <c:v>-1.37</c:v>
                </c:pt>
                <c:pt idx="191">
                  <c:v>-1.33</c:v>
                </c:pt>
                <c:pt idx="192">
                  <c:v>-1.3</c:v>
                </c:pt>
                <c:pt idx="193">
                  <c:v>-1.27</c:v>
                </c:pt>
                <c:pt idx="194">
                  <c:v>-1.24</c:v>
                </c:pt>
                <c:pt idx="195">
                  <c:v>-1.21</c:v>
                </c:pt>
                <c:pt idx="196">
                  <c:v>-1.1800000000000046</c:v>
                </c:pt>
                <c:pt idx="197">
                  <c:v>-1.1499999999999948</c:v>
                </c:pt>
                <c:pt idx="198">
                  <c:v>-1.1200000000000001</c:v>
                </c:pt>
                <c:pt idx="199">
                  <c:v>-1.0900000000000001</c:v>
                </c:pt>
                <c:pt idx="200">
                  <c:v>-1.06</c:v>
                </c:pt>
                <c:pt idx="201">
                  <c:v>-1.03</c:v>
                </c:pt>
                <c:pt idx="202">
                  <c:v>-0.997</c:v>
                </c:pt>
                <c:pt idx="203">
                  <c:v>-0.96700000000000064</c:v>
                </c:pt>
                <c:pt idx="204">
                  <c:v>-0.93600000000000005</c:v>
                </c:pt>
                <c:pt idx="205">
                  <c:v>-0.90500000000000003</c:v>
                </c:pt>
                <c:pt idx="206">
                  <c:v>-0.87500000000000244</c:v>
                </c:pt>
                <c:pt idx="207">
                  <c:v>-0.84400000000000064</c:v>
                </c:pt>
                <c:pt idx="208">
                  <c:v>-0.81299999999999994</c:v>
                </c:pt>
                <c:pt idx="209">
                  <c:v>-0.78300000000000003</c:v>
                </c:pt>
                <c:pt idx="210">
                  <c:v>-0.75200000000000256</c:v>
                </c:pt>
                <c:pt idx="211">
                  <c:v>-0.72100000000000064</c:v>
                </c:pt>
                <c:pt idx="212">
                  <c:v>-0.69000000000000072</c:v>
                </c:pt>
                <c:pt idx="213">
                  <c:v>-0.66000000000000303</c:v>
                </c:pt>
                <c:pt idx="214">
                  <c:v>-0.62900000000000256</c:v>
                </c:pt>
                <c:pt idx="215">
                  <c:v>-0.59800000000000031</c:v>
                </c:pt>
                <c:pt idx="216">
                  <c:v>-0.56799999999999995</c:v>
                </c:pt>
                <c:pt idx="217">
                  <c:v>-0.53700000000000003</c:v>
                </c:pt>
                <c:pt idx="218">
                  <c:v>-0.50600000000000001</c:v>
                </c:pt>
                <c:pt idx="219">
                  <c:v>-0.47600000000000031</c:v>
                </c:pt>
                <c:pt idx="220">
                  <c:v>-0.44500000000000017</c:v>
                </c:pt>
                <c:pt idx="221">
                  <c:v>-0.41400000000000031</c:v>
                </c:pt>
                <c:pt idx="222">
                  <c:v>-0.38400000000000134</c:v>
                </c:pt>
                <c:pt idx="223">
                  <c:v>-0.35300000000000031</c:v>
                </c:pt>
                <c:pt idx="224">
                  <c:v>-0.32200000000000134</c:v>
                </c:pt>
                <c:pt idx="225">
                  <c:v>-0.29200000000000031</c:v>
                </c:pt>
                <c:pt idx="226">
                  <c:v>-0.26100000000000001</c:v>
                </c:pt>
                <c:pt idx="227">
                  <c:v>-0.23</c:v>
                </c:pt>
                <c:pt idx="228">
                  <c:v>-0.2</c:v>
                </c:pt>
                <c:pt idx="229">
                  <c:v>-0.16900000000000021</c:v>
                </c:pt>
                <c:pt idx="230">
                  <c:v>-0.13800000000000001</c:v>
                </c:pt>
                <c:pt idx="231">
                  <c:v>-0.10800000000000012</c:v>
                </c:pt>
                <c:pt idx="232">
                  <c:v>-7.700000000000011E-2</c:v>
                </c:pt>
                <c:pt idx="233">
                  <c:v>-4.6300000000000029E-2</c:v>
                </c:pt>
                <c:pt idx="234">
                  <c:v>-1.5599999999999998E-2</c:v>
                </c:pt>
                <c:pt idx="235">
                  <c:v>1.4999999999999998E-2</c:v>
                </c:pt>
                <c:pt idx="236">
                  <c:v>4.5700000000000032E-2</c:v>
                </c:pt>
                <c:pt idx="237">
                  <c:v>7.6400000000000023E-2</c:v>
                </c:pt>
                <c:pt idx="238">
                  <c:v>0.10700000000000012</c:v>
                </c:pt>
                <c:pt idx="239">
                  <c:v>0.13800000000000001</c:v>
                </c:pt>
                <c:pt idx="240">
                  <c:v>0.1680000000000002</c:v>
                </c:pt>
                <c:pt idx="241">
                  <c:v>0.1990000000000002</c:v>
                </c:pt>
                <c:pt idx="242">
                  <c:v>0.23</c:v>
                </c:pt>
                <c:pt idx="243">
                  <c:v>0.26</c:v>
                </c:pt>
                <c:pt idx="244">
                  <c:v>0.29100000000000031</c:v>
                </c:pt>
                <c:pt idx="245">
                  <c:v>0.32200000000000134</c:v>
                </c:pt>
                <c:pt idx="246">
                  <c:v>0.35200000000000031</c:v>
                </c:pt>
                <c:pt idx="247">
                  <c:v>0.38300000000000134</c:v>
                </c:pt>
                <c:pt idx="248">
                  <c:v>0.41400000000000031</c:v>
                </c:pt>
                <c:pt idx="249">
                  <c:v>0.44400000000000017</c:v>
                </c:pt>
                <c:pt idx="250">
                  <c:v>0.47500000000000031</c:v>
                </c:pt>
                <c:pt idx="251">
                  <c:v>0.50600000000000001</c:v>
                </c:pt>
                <c:pt idx="252">
                  <c:v>0.53700000000000003</c:v>
                </c:pt>
                <c:pt idx="253">
                  <c:v>0.56699999999999995</c:v>
                </c:pt>
                <c:pt idx="254">
                  <c:v>0.59800000000000031</c:v>
                </c:pt>
                <c:pt idx="255">
                  <c:v>0.62900000000000256</c:v>
                </c:pt>
                <c:pt idx="256">
                  <c:v>0.65900000000000303</c:v>
                </c:pt>
                <c:pt idx="257">
                  <c:v>0.69000000000000072</c:v>
                </c:pt>
                <c:pt idx="258">
                  <c:v>0.72100000000000064</c:v>
                </c:pt>
                <c:pt idx="259">
                  <c:v>0.75100000000000255</c:v>
                </c:pt>
                <c:pt idx="260">
                  <c:v>0.78200000000000003</c:v>
                </c:pt>
                <c:pt idx="261">
                  <c:v>0.81299999999999994</c:v>
                </c:pt>
                <c:pt idx="262">
                  <c:v>0.84300000000000064</c:v>
                </c:pt>
                <c:pt idx="263">
                  <c:v>0.87400000000000233</c:v>
                </c:pt>
                <c:pt idx="264">
                  <c:v>0.90500000000000003</c:v>
                </c:pt>
                <c:pt idx="265">
                  <c:v>0.93500000000000005</c:v>
                </c:pt>
                <c:pt idx="266">
                  <c:v>0.96600000000000064</c:v>
                </c:pt>
                <c:pt idx="267">
                  <c:v>0.997</c:v>
                </c:pt>
                <c:pt idx="268">
                  <c:v>1.03</c:v>
                </c:pt>
                <c:pt idx="269">
                  <c:v>1.06</c:v>
                </c:pt>
                <c:pt idx="270">
                  <c:v>1.0900000000000001</c:v>
                </c:pt>
                <c:pt idx="271">
                  <c:v>1.1200000000000001</c:v>
                </c:pt>
                <c:pt idx="272">
                  <c:v>1.1499999999999948</c:v>
                </c:pt>
                <c:pt idx="273">
                  <c:v>1.1800000000000046</c:v>
                </c:pt>
                <c:pt idx="274">
                  <c:v>1.21</c:v>
                </c:pt>
                <c:pt idx="275">
                  <c:v>1.24</c:v>
                </c:pt>
                <c:pt idx="276">
                  <c:v>1.27</c:v>
                </c:pt>
                <c:pt idx="277">
                  <c:v>1.3</c:v>
                </c:pt>
                <c:pt idx="278">
                  <c:v>1.33</c:v>
                </c:pt>
                <c:pt idx="279">
                  <c:v>1.36</c:v>
                </c:pt>
                <c:pt idx="280">
                  <c:v>1.4</c:v>
                </c:pt>
                <c:pt idx="281">
                  <c:v>1.43</c:v>
                </c:pt>
                <c:pt idx="282">
                  <c:v>1.46</c:v>
                </c:pt>
                <c:pt idx="283">
                  <c:v>1.49</c:v>
                </c:pt>
                <c:pt idx="284">
                  <c:v>1.52</c:v>
                </c:pt>
                <c:pt idx="285">
                  <c:v>1.55</c:v>
                </c:pt>
                <c:pt idx="286">
                  <c:v>1.58</c:v>
                </c:pt>
                <c:pt idx="287">
                  <c:v>1.61</c:v>
                </c:pt>
                <c:pt idx="288">
                  <c:v>1.6400000000000001</c:v>
                </c:pt>
                <c:pt idx="289">
                  <c:v>1.6700000000000021</c:v>
                </c:pt>
                <c:pt idx="290">
                  <c:v>1.7000000000000006</c:v>
                </c:pt>
                <c:pt idx="291">
                  <c:v>1.7300000000000006</c:v>
                </c:pt>
                <c:pt idx="292">
                  <c:v>1.7600000000000007</c:v>
                </c:pt>
                <c:pt idx="293">
                  <c:v>1.7900000000000007</c:v>
                </c:pt>
                <c:pt idx="294">
                  <c:v>1.82</c:v>
                </c:pt>
                <c:pt idx="295">
                  <c:v>1.86</c:v>
                </c:pt>
                <c:pt idx="296">
                  <c:v>1.8900000000000001</c:v>
                </c:pt>
                <c:pt idx="297">
                  <c:v>1.9200000000000021</c:v>
                </c:pt>
                <c:pt idx="298">
                  <c:v>1.950000000000004</c:v>
                </c:pt>
                <c:pt idx="299">
                  <c:v>1.9800000000000044</c:v>
                </c:pt>
                <c:pt idx="300">
                  <c:v>2.0099999999999998</c:v>
                </c:pt>
                <c:pt idx="301">
                  <c:v>2.04</c:v>
                </c:pt>
                <c:pt idx="302">
                  <c:v>2.0699999999999998</c:v>
                </c:pt>
                <c:pt idx="303">
                  <c:v>2.1</c:v>
                </c:pt>
                <c:pt idx="304">
                  <c:v>2.13</c:v>
                </c:pt>
                <c:pt idx="305">
                  <c:v>2.16</c:v>
                </c:pt>
                <c:pt idx="306">
                  <c:v>2.19</c:v>
                </c:pt>
                <c:pt idx="307">
                  <c:v>2.2200000000000002</c:v>
                </c:pt>
                <c:pt idx="308">
                  <c:v>2.25</c:v>
                </c:pt>
                <c:pt idx="309">
                  <c:v>2.2799999999999998</c:v>
                </c:pt>
                <c:pt idx="310">
                  <c:v>2.3199999999999967</c:v>
                </c:pt>
                <c:pt idx="311">
                  <c:v>2.3499999999999988</c:v>
                </c:pt>
                <c:pt idx="312">
                  <c:v>2.38</c:v>
                </c:pt>
                <c:pt idx="313">
                  <c:v>2.4099999999999997</c:v>
                </c:pt>
                <c:pt idx="314">
                  <c:v>2.44</c:v>
                </c:pt>
                <c:pt idx="315">
                  <c:v>2.4699999999999998</c:v>
                </c:pt>
                <c:pt idx="316">
                  <c:v>2.5</c:v>
                </c:pt>
                <c:pt idx="317">
                  <c:v>2.5299999999999998</c:v>
                </c:pt>
                <c:pt idx="318">
                  <c:v>2.56</c:v>
                </c:pt>
                <c:pt idx="319">
                  <c:v>2.59</c:v>
                </c:pt>
                <c:pt idx="320">
                  <c:v>2.62</c:v>
                </c:pt>
                <c:pt idx="321">
                  <c:v>2.65</c:v>
                </c:pt>
                <c:pt idx="322">
                  <c:v>2.68</c:v>
                </c:pt>
                <c:pt idx="323">
                  <c:v>2.71</c:v>
                </c:pt>
                <c:pt idx="324">
                  <c:v>2.75</c:v>
                </c:pt>
                <c:pt idx="325">
                  <c:v>2.7800000000000002</c:v>
                </c:pt>
                <c:pt idx="326">
                  <c:v>2.8099999999999987</c:v>
                </c:pt>
                <c:pt idx="327">
                  <c:v>2.84</c:v>
                </c:pt>
                <c:pt idx="328">
                  <c:v>2.8699999999999997</c:v>
                </c:pt>
                <c:pt idx="329">
                  <c:v>2.9</c:v>
                </c:pt>
                <c:pt idx="330">
                  <c:v>2.9299999999999997</c:v>
                </c:pt>
                <c:pt idx="331">
                  <c:v>2.96</c:v>
                </c:pt>
                <c:pt idx="332">
                  <c:v>2.9899999999999998</c:v>
                </c:pt>
                <c:pt idx="333">
                  <c:v>3.02</c:v>
                </c:pt>
                <c:pt idx="334">
                  <c:v>3.05</c:v>
                </c:pt>
                <c:pt idx="335">
                  <c:v>3.08</c:v>
                </c:pt>
                <c:pt idx="336">
                  <c:v>3.11</c:v>
                </c:pt>
                <c:pt idx="337">
                  <c:v>3.14</c:v>
                </c:pt>
                <c:pt idx="338">
                  <c:v>3.17</c:v>
                </c:pt>
                <c:pt idx="339">
                  <c:v>3.21</c:v>
                </c:pt>
                <c:pt idx="340">
                  <c:v>3.24</c:v>
                </c:pt>
                <c:pt idx="341">
                  <c:v>3.27</c:v>
                </c:pt>
                <c:pt idx="342">
                  <c:v>3.3</c:v>
                </c:pt>
                <c:pt idx="343">
                  <c:v>3.3299999999999987</c:v>
                </c:pt>
                <c:pt idx="344">
                  <c:v>3.36</c:v>
                </c:pt>
                <c:pt idx="345">
                  <c:v>3.3899999999999997</c:v>
                </c:pt>
                <c:pt idx="346">
                  <c:v>3.42</c:v>
                </c:pt>
                <c:pt idx="347">
                  <c:v>3.4499999999999997</c:v>
                </c:pt>
                <c:pt idx="348">
                  <c:v>3.48</c:v>
                </c:pt>
                <c:pt idx="349">
                  <c:v>3.51</c:v>
                </c:pt>
                <c:pt idx="350">
                  <c:v>3.54</c:v>
                </c:pt>
                <c:pt idx="351">
                  <c:v>3.57</c:v>
                </c:pt>
                <c:pt idx="352">
                  <c:v>3.6</c:v>
                </c:pt>
                <c:pt idx="353">
                  <c:v>3.63</c:v>
                </c:pt>
                <c:pt idx="354">
                  <c:v>3.67</c:v>
                </c:pt>
                <c:pt idx="355">
                  <c:v>3.7</c:v>
                </c:pt>
                <c:pt idx="356">
                  <c:v>3.73</c:v>
                </c:pt>
                <c:pt idx="357">
                  <c:v>3.7600000000000002</c:v>
                </c:pt>
                <c:pt idx="358">
                  <c:v>3.79</c:v>
                </c:pt>
                <c:pt idx="359">
                  <c:v>3.82</c:v>
                </c:pt>
                <c:pt idx="360">
                  <c:v>3.8499999999999988</c:v>
                </c:pt>
                <c:pt idx="361">
                  <c:v>3.88</c:v>
                </c:pt>
                <c:pt idx="362">
                  <c:v>3.9099999999999997</c:v>
                </c:pt>
                <c:pt idx="363">
                  <c:v>3.94</c:v>
                </c:pt>
                <c:pt idx="364">
                  <c:v>3.9699999999999998</c:v>
                </c:pt>
                <c:pt idx="365">
                  <c:v>4</c:v>
                </c:pt>
                <c:pt idx="366">
                  <c:v>4.03</c:v>
                </c:pt>
                <c:pt idx="367">
                  <c:v>4.0599999999999996</c:v>
                </c:pt>
                <c:pt idx="368">
                  <c:v>4.09</c:v>
                </c:pt>
                <c:pt idx="369">
                  <c:v>4.13</c:v>
                </c:pt>
                <c:pt idx="370">
                  <c:v>4.1599999999999975</c:v>
                </c:pt>
                <c:pt idx="371">
                  <c:v>4.1899999999999995</c:v>
                </c:pt>
                <c:pt idx="372">
                  <c:v>4.22</c:v>
                </c:pt>
                <c:pt idx="373">
                  <c:v>4.25</c:v>
                </c:pt>
                <c:pt idx="374">
                  <c:v>4.28</c:v>
                </c:pt>
                <c:pt idx="375">
                  <c:v>4.3099999999999996</c:v>
                </c:pt>
                <c:pt idx="376">
                  <c:v>4.34</c:v>
                </c:pt>
                <c:pt idx="377">
                  <c:v>4.37</c:v>
                </c:pt>
                <c:pt idx="378">
                  <c:v>4.4000000000000004</c:v>
                </c:pt>
                <c:pt idx="379">
                  <c:v>4.4300000000000024</c:v>
                </c:pt>
                <c:pt idx="380">
                  <c:v>4.46</c:v>
                </c:pt>
                <c:pt idx="381">
                  <c:v>4.49</c:v>
                </c:pt>
                <c:pt idx="382">
                  <c:v>4.5199999999999996</c:v>
                </c:pt>
                <c:pt idx="383">
                  <c:v>4.55</c:v>
                </c:pt>
                <c:pt idx="384">
                  <c:v>4.59</c:v>
                </c:pt>
                <c:pt idx="385">
                  <c:v>4.6199999999999966</c:v>
                </c:pt>
                <c:pt idx="386">
                  <c:v>4.6499999999999995</c:v>
                </c:pt>
                <c:pt idx="387">
                  <c:v>4.68</c:v>
                </c:pt>
                <c:pt idx="388">
                  <c:v>4.71</c:v>
                </c:pt>
                <c:pt idx="389">
                  <c:v>4.74</c:v>
                </c:pt>
                <c:pt idx="390">
                  <c:v>4.7699999999999996</c:v>
                </c:pt>
                <c:pt idx="391">
                  <c:v>4.8</c:v>
                </c:pt>
                <c:pt idx="392">
                  <c:v>4.83</c:v>
                </c:pt>
                <c:pt idx="393">
                  <c:v>4.8599999999999985</c:v>
                </c:pt>
                <c:pt idx="394">
                  <c:v>4.8899999999999997</c:v>
                </c:pt>
                <c:pt idx="395">
                  <c:v>4.92</c:v>
                </c:pt>
                <c:pt idx="396">
                  <c:v>4.95</c:v>
                </c:pt>
                <c:pt idx="397">
                  <c:v>4.9800000000000004</c:v>
                </c:pt>
                <c:pt idx="398">
                  <c:v>5.0199999999999996</c:v>
                </c:pt>
                <c:pt idx="399">
                  <c:v>5.05</c:v>
                </c:pt>
                <c:pt idx="400">
                  <c:v>5.08</c:v>
                </c:pt>
                <c:pt idx="401">
                  <c:v>5.1099999999999985</c:v>
                </c:pt>
                <c:pt idx="402">
                  <c:v>5.14</c:v>
                </c:pt>
                <c:pt idx="403">
                  <c:v>5.17</c:v>
                </c:pt>
                <c:pt idx="404">
                  <c:v>5.2</c:v>
                </c:pt>
                <c:pt idx="405">
                  <c:v>5.23</c:v>
                </c:pt>
                <c:pt idx="406">
                  <c:v>5.26</c:v>
                </c:pt>
                <c:pt idx="407">
                  <c:v>5.29</c:v>
                </c:pt>
                <c:pt idx="408">
                  <c:v>5.3199999999999985</c:v>
                </c:pt>
                <c:pt idx="409">
                  <c:v>5.35</c:v>
                </c:pt>
                <c:pt idx="410">
                  <c:v>5.38</c:v>
                </c:pt>
                <c:pt idx="411">
                  <c:v>5.41</c:v>
                </c:pt>
                <c:pt idx="412">
                  <c:v>5.44</c:v>
                </c:pt>
                <c:pt idx="413">
                  <c:v>5.48</c:v>
                </c:pt>
                <c:pt idx="414">
                  <c:v>5.51</c:v>
                </c:pt>
                <c:pt idx="415">
                  <c:v>5.54</c:v>
                </c:pt>
                <c:pt idx="416">
                  <c:v>5.57</c:v>
                </c:pt>
                <c:pt idx="417">
                  <c:v>5.6</c:v>
                </c:pt>
                <c:pt idx="418">
                  <c:v>5.63</c:v>
                </c:pt>
                <c:pt idx="419">
                  <c:v>5.6599999999999975</c:v>
                </c:pt>
                <c:pt idx="420">
                  <c:v>5.6899999999999995</c:v>
                </c:pt>
                <c:pt idx="421">
                  <c:v>5.72</c:v>
                </c:pt>
                <c:pt idx="422">
                  <c:v>5.75</c:v>
                </c:pt>
                <c:pt idx="423">
                  <c:v>5.78</c:v>
                </c:pt>
                <c:pt idx="424">
                  <c:v>5.81</c:v>
                </c:pt>
                <c:pt idx="425">
                  <c:v>5.84</c:v>
                </c:pt>
                <c:pt idx="426">
                  <c:v>5.87</c:v>
                </c:pt>
                <c:pt idx="427">
                  <c:v>5.9</c:v>
                </c:pt>
                <c:pt idx="428">
                  <c:v>5.94</c:v>
                </c:pt>
                <c:pt idx="429">
                  <c:v>5.9700000000000024</c:v>
                </c:pt>
                <c:pt idx="430">
                  <c:v>6</c:v>
                </c:pt>
                <c:pt idx="431">
                  <c:v>6.03</c:v>
                </c:pt>
                <c:pt idx="432">
                  <c:v>6.06</c:v>
                </c:pt>
                <c:pt idx="433">
                  <c:v>6.09</c:v>
                </c:pt>
                <c:pt idx="434">
                  <c:v>6.1199999999999966</c:v>
                </c:pt>
                <c:pt idx="435">
                  <c:v>6.1499999999999995</c:v>
                </c:pt>
                <c:pt idx="436">
                  <c:v>6.18</c:v>
                </c:pt>
                <c:pt idx="437">
                  <c:v>6.21</c:v>
                </c:pt>
                <c:pt idx="438">
                  <c:v>6.24</c:v>
                </c:pt>
                <c:pt idx="439">
                  <c:v>6.2700000000000014</c:v>
                </c:pt>
                <c:pt idx="440">
                  <c:v>6.3</c:v>
                </c:pt>
                <c:pt idx="441">
                  <c:v>6.33</c:v>
                </c:pt>
                <c:pt idx="442">
                  <c:v>6.3599999999999985</c:v>
                </c:pt>
                <c:pt idx="443">
                  <c:v>6.4</c:v>
                </c:pt>
                <c:pt idx="444">
                  <c:v>6.4300000000000024</c:v>
                </c:pt>
                <c:pt idx="445">
                  <c:v>6.46</c:v>
                </c:pt>
                <c:pt idx="446">
                  <c:v>6.49</c:v>
                </c:pt>
                <c:pt idx="447">
                  <c:v>6.52</c:v>
                </c:pt>
                <c:pt idx="448">
                  <c:v>6.55</c:v>
                </c:pt>
                <c:pt idx="449">
                  <c:v>6.58</c:v>
                </c:pt>
                <c:pt idx="450">
                  <c:v>6.6099999999999985</c:v>
                </c:pt>
                <c:pt idx="451">
                  <c:v>6.64</c:v>
                </c:pt>
                <c:pt idx="452">
                  <c:v>6.67</c:v>
                </c:pt>
                <c:pt idx="453">
                  <c:v>6.7</c:v>
                </c:pt>
                <c:pt idx="454">
                  <c:v>6.73</c:v>
                </c:pt>
                <c:pt idx="455">
                  <c:v>6.76</c:v>
                </c:pt>
                <c:pt idx="456">
                  <c:v>6.79</c:v>
                </c:pt>
                <c:pt idx="457">
                  <c:v>6.8199999999999985</c:v>
                </c:pt>
                <c:pt idx="458">
                  <c:v>6.8599999999999985</c:v>
                </c:pt>
                <c:pt idx="459">
                  <c:v>6.89</c:v>
                </c:pt>
                <c:pt idx="460">
                  <c:v>6.92</c:v>
                </c:pt>
                <c:pt idx="461">
                  <c:v>6.95</c:v>
                </c:pt>
                <c:pt idx="462">
                  <c:v>6.98</c:v>
                </c:pt>
                <c:pt idx="463">
                  <c:v>7.01</c:v>
                </c:pt>
                <c:pt idx="464">
                  <c:v>7.04</c:v>
                </c:pt>
                <c:pt idx="465">
                  <c:v>7.07</c:v>
                </c:pt>
                <c:pt idx="466">
                  <c:v>7.1</c:v>
                </c:pt>
                <c:pt idx="467">
                  <c:v>7.13</c:v>
                </c:pt>
                <c:pt idx="468">
                  <c:v>7.1599999999999975</c:v>
                </c:pt>
                <c:pt idx="469">
                  <c:v>7.1899999999999995</c:v>
                </c:pt>
                <c:pt idx="470">
                  <c:v>7.22</c:v>
                </c:pt>
                <c:pt idx="471">
                  <c:v>7.25</c:v>
                </c:pt>
                <c:pt idx="472">
                  <c:v>7.28</c:v>
                </c:pt>
                <c:pt idx="473">
                  <c:v>7.3199999999999985</c:v>
                </c:pt>
                <c:pt idx="474">
                  <c:v>7.35</c:v>
                </c:pt>
                <c:pt idx="475">
                  <c:v>7.38</c:v>
                </c:pt>
                <c:pt idx="476">
                  <c:v>7.41</c:v>
                </c:pt>
                <c:pt idx="477">
                  <c:v>7.44</c:v>
                </c:pt>
                <c:pt idx="478">
                  <c:v>7.4700000000000024</c:v>
                </c:pt>
                <c:pt idx="479">
                  <c:v>7.5</c:v>
                </c:pt>
                <c:pt idx="480">
                  <c:v>7.53</c:v>
                </c:pt>
                <c:pt idx="481">
                  <c:v>7.56</c:v>
                </c:pt>
                <c:pt idx="482">
                  <c:v>7.59</c:v>
                </c:pt>
                <c:pt idx="483">
                  <c:v>7.6199999999999966</c:v>
                </c:pt>
                <c:pt idx="484">
                  <c:v>7.6499999999999995</c:v>
                </c:pt>
                <c:pt idx="485">
                  <c:v>7.68</c:v>
                </c:pt>
                <c:pt idx="486">
                  <c:v>7.71</c:v>
                </c:pt>
                <c:pt idx="487">
                  <c:v>7.75</c:v>
                </c:pt>
                <c:pt idx="488">
                  <c:v>7.78</c:v>
                </c:pt>
                <c:pt idx="489">
                  <c:v>7.81</c:v>
                </c:pt>
                <c:pt idx="490">
                  <c:v>7.84</c:v>
                </c:pt>
                <c:pt idx="491">
                  <c:v>7.87</c:v>
                </c:pt>
                <c:pt idx="492">
                  <c:v>7.9</c:v>
                </c:pt>
                <c:pt idx="493">
                  <c:v>7.9300000000000024</c:v>
                </c:pt>
                <c:pt idx="494">
                  <c:v>7.96</c:v>
                </c:pt>
                <c:pt idx="495">
                  <c:v>7.99</c:v>
                </c:pt>
                <c:pt idx="496">
                  <c:v>8.02</c:v>
                </c:pt>
                <c:pt idx="497">
                  <c:v>8.0500000000000007</c:v>
                </c:pt>
                <c:pt idx="498">
                  <c:v>8.08</c:v>
                </c:pt>
                <c:pt idx="499">
                  <c:v>8.11</c:v>
                </c:pt>
                <c:pt idx="500">
                  <c:v>8.1399999999999988</c:v>
                </c:pt>
                <c:pt idx="501">
                  <c:v>8.17</c:v>
                </c:pt>
                <c:pt idx="502">
                  <c:v>8.2100000000000009</c:v>
                </c:pt>
                <c:pt idx="503">
                  <c:v>8.2399999999999984</c:v>
                </c:pt>
                <c:pt idx="504">
                  <c:v>8.27</c:v>
                </c:pt>
                <c:pt idx="505">
                  <c:v>8.3000000000000007</c:v>
                </c:pt>
                <c:pt idx="506">
                  <c:v>8.33</c:v>
                </c:pt>
                <c:pt idx="507">
                  <c:v>8.3600000000000048</c:v>
                </c:pt>
                <c:pt idx="508">
                  <c:v>8.39</c:v>
                </c:pt>
                <c:pt idx="509">
                  <c:v>8.42</c:v>
                </c:pt>
                <c:pt idx="510">
                  <c:v>8.4500000000000028</c:v>
                </c:pt>
                <c:pt idx="511">
                  <c:v>8.48</c:v>
                </c:pt>
                <c:pt idx="512">
                  <c:v>8.51</c:v>
                </c:pt>
                <c:pt idx="513">
                  <c:v>8.5400000000000009</c:v>
                </c:pt>
                <c:pt idx="514">
                  <c:v>8.57</c:v>
                </c:pt>
                <c:pt idx="515">
                  <c:v>8.6</c:v>
                </c:pt>
                <c:pt idx="516">
                  <c:v>8.629999999999999</c:v>
                </c:pt>
                <c:pt idx="517">
                  <c:v>8.67</c:v>
                </c:pt>
                <c:pt idx="518">
                  <c:v>8.7000000000000011</c:v>
                </c:pt>
                <c:pt idx="519">
                  <c:v>8.7299999999999986</c:v>
                </c:pt>
                <c:pt idx="520">
                  <c:v>8.76</c:v>
                </c:pt>
                <c:pt idx="521">
                  <c:v>8.7900000000000009</c:v>
                </c:pt>
                <c:pt idx="522">
                  <c:v>8.82</c:v>
                </c:pt>
                <c:pt idx="523">
                  <c:v>8.8500000000000068</c:v>
                </c:pt>
                <c:pt idx="524">
                  <c:v>8.8800000000000008</c:v>
                </c:pt>
                <c:pt idx="525">
                  <c:v>8.91</c:v>
                </c:pt>
              </c:numCache>
            </c:numRef>
          </c:xVal>
          <c:yVal>
            <c:numRef>
              <c:f>'[K2CsSb DOS.xls]K2CsSb DOS'!$B$1:$B$526</c:f>
              <c:numCache>
                <c:formatCode>0.00E+00</c:formatCode>
                <c:ptCount val="526"/>
                <c:pt idx="0">
                  <c:v>0.13400000000000001</c:v>
                </c:pt>
                <c:pt idx="1">
                  <c:v>0.11500000000000006</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9.6200000000000053E-3</c:v>
                </c:pt>
                <c:pt idx="194">
                  <c:v>2.8799999999999999E-2</c:v>
                </c:pt>
                <c:pt idx="195">
                  <c:v>4.8100000000000004E-2</c:v>
                </c:pt>
                <c:pt idx="196">
                  <c:v>6.7300000000000124E-2</c:v>
                </c:pt>
                <c:pt idx="197">
                  <c:v>9.6200000000000049E-2</c:v>
                </c:pt>
                <c:pt idx="198">
                  <c:v>0.15400000000000041</c:v>
                </c:pt>
                <c:pt idx="199">
                  <c:v>0.21200000000000024</c:v>
                </c:pt>
                <c:pt idx="200">
                  <c:v>0.25</c:v>
                </c:pt>
                <c:pt idx="201">
                  <c:v>0.28800000000000031</c:v>
                </c:pt>
                <c:pt idx="202">
                  <c:v>0.35600000000000032</c:v>
                </c:pt>
                <c:pt idx="203">
                  <c:v>0.36500000000000032</c:v>
                </c:pt>
                <c:pt idx="204">
                  <c:v>0.35600000000000032</c:v>
                </c:pt>
                <c:pt idx="205">
                  <c:v>0.33700000000000152</c:v>
                </c:pt>
                <c:pt idx="206">
                  <c:v>0.28800000000000031</c:v>
                </c:pt>
                <c:pt idx="207">
                  <c:v>0.24000000000000021</c:v>
                </c:pt>
                <c:pt idx="208">
                  <c:v>0.21200000000000024</c:v>
                </c:pt>
                <c:pt idx="209">
                  <c:v>0.18300000000000041</c:v>
                </c:pt>
                <c:pt idx="210">
                  <c:v>0.14400000000000004</c:v>
                </c:pt>
                <c:pt idx="211">
                  <c:v>0.10600000000000002</c:v>
                </c:pt>
                <c:pt idx="212">
                  <c:v>8.6500000000000063E-2</c:v>
                </c:pt>
                <c:pt idx="213">
                  <c:v>6.7300000000000124E-2</c:v>
                </c:pt>
                <c:pt idx="214">
                  <c:v>0.10600000000000002</c:v>
                </c:pt>
                <c:pt idx="215">
                  <c:v>0.15400000000000041</c:v>
                </c:pt>
                <c:pt idx="216">
                  <c:v>0.19200000000000009</c:v>
                </c:pt>
                <c:pt idx="217">
                  <c:v>0.24000000000000021</c:v>
                </c:pt>
                <c:pt idx="218">
                  <c:v>0.32700000000000135</c:v>
                </c:pt>
                <c:pt idx="219">
                  <c:v>0.42300000000000032</c:v>
                </c:pt>
                <c:pt idx="220">
                  <c:v>0.5870000000000003</c:v>
                </c:pt>
                <c:pt idx="221">
                  <c:v>0.63500000000000256</c:v>
                </c:pt>
                <c:pt idx="222">
                  <c:v>0.65400000000000302</c:v>
                </c:pt>
                <c:pt idx="223">
                  <c:v>0.73100000000000065</c:v>
                </c:pt>
                <c:pt idx="224">
                  <c:v>0.69200000000000061</c:v>
                </c:pt>
                <c:pt idx="225">
                  <c:v>0.5870000000000003</c:v>
                </c:pt>
                <c:pt idx="226">
                  <c:v>0.5</c:v>
                </c:pt>
                <c:pt idx="227">
                  <c:v>0.47100000000000031</c:v>
                </c:pt>
                <c:pt idx="228">
                  <c:v>0.45200000000000001</c:v>
                </c:pt>
                <c:pt idx="229">
                  <c:v>0.34600000000000036</c:v>
                </c:pt>
                <c:pt idx="230">
                  <c:v>0.29800000000000032</c:v>
                </c:pt>
                <c:pt idx="231">
                  <c:v>0.23100000000000001</c:v>
                </c:pt>
                <c:pt idx="232">
                  <c:v>0.18300000000000041</c:v>
                </c:pt>
                <c:pt idx="233">
                  <c:v>0.17300000000000001</c:v>
                </c:pt>
                <c:pt idx="234">
                  <c:v>9.6200000000000049E-2</c:v>
                </c:pt>
                <c:pt idx="235">
                  <c:v>4.8100000000000004E-2</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1.9199999999999998E-2</c:v>
                </c:pt>
                <c:pt idx="289">
                  <c:v>1.9199999999999998E-2</c:v>
                </c:pt>
                <c:pt idx="290">
                  <c:v>1.9199999999999998E-2</c:v>
                </c:pt>
                <c:pt idx="291">
                  <c:v>1.9199999999999998E-2</c:v>
                </c:pt>
                <c:pt idx="292">
                  <c:v>1.9199999999999998E-2</c:v>
                </c:pt>
                <c:pt idx="293">
                  <c:v>1.9199999999999998E-2</c:v>
                </c:pt>
                <c:pt idx="294">
                  <c:v>1.9199999999999998E-2</c:v>
                </c:pt>
                <c:pt idx="295">
                  <c:v>3.8500000000000006E-2</c:v>
                </c:pt>
                <c:pt idx="296">
                  <c:v>3.8500000000000006E-2</c:v>
                </c:pt>
                <c:pt idx="297">
                  <c:v>3.8500000000000006E-2</c:v>
                </c:pt>
                <c:pt idx="298">
                  <c:v>3.8500000000000006E-2</c:v>
                </c:pt>
                <c:pt idx="299">
                  <c:v>3.8500000000000006E-2</c:v>
                </c:pt>
                <c:pt idx="300">
                  <c:v>3.8500000000000006E-2</c:v>
                </c:pt>
                <c:pt idx="301">
                  <c:v>4.8100000000000004E-2</c:v>
                </c:pt>
                <c:pt idx="302">
                  <c:v>5.7700000000000133E-2</c:v>
                </c:pt>
                <c:pt idx="303">
                  <c:v>5.7700000000000133E-2</c:v>
                </c:pt>
                <c:pt idx="304">
                  <c:v>5.7700000000000133E-2</c:v>
                </c:pt>
                <c:pt idx="305">
                  <c:v>5.7700000000000133E-2</c:v>
                </c:pt>
                <c:pt idx="306">
                  <c:v>5.7700000000000133E-2</c:v>
                </c:pt>
                <c:pt idx="307">
                  <c:v>5.7700000000000133E-2</c:v>
                </c:pt>
                <c:pt idx="308">
                  <c:v>5.7700000000000133E-2</c:v>
                </c:pt>
                <c:pt idx="309">
                  <c:v>6.7300000000000124E-2</c:v>
                </c:pt>
                <c:pt idx="310">
                  <c:v>8.6500000000000063E-2</c:v>
                </c:pt>
                <c:pt idx="311">
                  <c:v>9.6200000000000049E-2</c:v>
                </c:pt>
                <c:pt idx="312">
                  <c:v>0.10600000000000002</c:v>
                </c:pt>
                <c:pt idx="313">
                  <c:v>0.11500000000000006</c:v>
                </c:pt>
                <c:pt idx="314">
                  <c:v>0.125</c:v>
                </c:pt>
                <c:pt idx="315">
                  <c:v>0.14400000000000004</c:v>
                </c:pt>
                <c:pt idx="316">
                  <c:v>0.16300000000000009</c:v>
                </c:pt>
                <c:pt idx="317">
                  <c:v>0.19200000000000009</c:v>
                </c:pt>
                <c:pt idx="318">
                  <c:v>0.20200000000000001</c:v>
                </c:pt>
                <c:pt idx="319">
                  <c:v>0.21200000000000024</c:v>
                </c:pt>
                <c:pt idx="320">
                  <c:v>0.24000000000000021</c:v>
                </c:pt>
                <c:pt idx="321">
                  <c:v>0.24000000000000021</c:v>
                </c:pt>
                <c:pt idx="322">
                  <c:v>0.26900000000000002</c:v>
                </c:pt>
                <c:pt idx="323">
                  <c:v>0.27900000000000008</c:v>
                </c:pt>
                <c:pt idx="324">
                  <c:v>0.28800000000000031</c:v>
                </c:pt>
                <c:pt idx="325">
                  <c:v>0.28800000000000031</c:v>
                </c:pt>
                <c:pt idx="326">
                  <c:v>0.28800000000000031</c:v>
                </c:pt>
                <c:pt idx="327">
                  <c:v>0.28800000000000031</c:v>
                </c:pt>
                <c:pt idx="328">
                  <c:v>0.30800000000000038</c:v>
                </c:pt>
                <c:pt idx="329">
                  <c:v>0.31700000000000134</c:v>
                </c:pt>
                <c:pt idx="330">
                  <c:v>0.31700000000000134</c:v>
                </c:pt>
                <c:pt idx="331">
                  <c:v>0.30800000000000038</c:v>
                </c:pt>
                <c:pt idx="332">
                  <c:v>0.27900000000000008</c:v>
                </c:pt>
                <c:pt idx="333">
                  <c:v>0.26900000000000002</c:v>
                </c:pt>
                <c:pt idx="334">
                  <c:v>0.26900000000000002</c:v>
                </c:pt>
                <c:pt idx="335">
                  <c:v>0.26900000000000002</c:v>
                </c:pt>
                <c:pt idx="336">
                  <c:v>0.26</c:v>
                </c:pt>
                <c:pt idx="337">
                  <c:v>0.24000000000000021</c:v>
                </c:pt>
                <c:pt idx="338">
                  <c:v>0.22100000000000009</c:v>
                </c:pt>
                <c:pt idx="339">
                  <c:v>0.23100000000000001</c:v>
                </c:pt>
                <c:pt idx="340">
                  <c:v>0.26</c:v>
                </c:pt>
                <c:pt idx="341">
                  <c:v>0.26900000000000002</c:v>
                </c:pt>
                <c:pt idx="342">
                  <c:v>0.25</c:v>
                </c:pt>
                <c:pt idx="343">
                  <c:v>0.24000000000000021</c:v>
                </c:pt>
                <c:pt idx="344">
                  <c:v>0.24000000000000021</c:v>
                </c:pt>
                <c:pt idx="345">
                  <c:v>0.24000000000000021</c:v>
                </c:pt>
                <c:pt idx="346">
                  <c:v>0.24000000000000021</c:v>
                </c:pt>
                <c:pt idx="347">
                  <c:v>0.24000000000000021</c:v>
                </c:pt>
                <c:pt idx="348">
                  <c:v>0.26</c:v>
                </c:pt>
                <c:pt idx="349">
                  <c:v>0.27900000000000008</c:v>
                </c:pt>
                <c:pt idx="350">
                  <c:v>0.27900000000000008</c:v>
                </c:pt>
                <c:pt idx="351">
                  <c:v>0.27900000000000008</c:v>
                </c:pt>
                <c:pt idx="352">
                  <c:v>0.28800000000000031</c:v>
                </c:pt>
                <c:pt idx="353">
                  <c:v>0.29800000000000032</c:v>
                </c:pt>
                <c:pt idx="354">
                  <c:v>0.31700000000000134</c:v>
                </c:pt>
                <c:pt idx="355">
                  <c:v>0.34600000000000036</c:v>
                </c:pt>
                <c:pt idx="356">
                  <c:v>0.41300000000000031</c:v>
                </c:pt>
                <c:pt idx="357">
                  <c:v>0.44200000000000017</c:v>
                </c:pt>
                <c:pt idx="358">
                  <c:v>0.45200000000000001</c:v>
                </c:pt>
                <c:pt idx="359">
                  <c:v>0.44200000000000017</c:v>
                </c:pt>
                <c:pt idx="360">
                  <c:v>0.42300000000000032</c:v>
                </c:pt>
                <c:pt idx="361">
                  <c:v>0.38500000000000134</c:v>
                </c:pt>
                <c:pt idx="362">
                  <c:v>0.33700000000000152</c:v>
                </c:pt>
                <c:pt idx="363">
                  <c:v>0.31700000000000134</c:v>
                </c:pt>
                <c:pt idx="364">
                  <c:v>0.30800000000000038</c:v>
                </c:pt>
                <c:pt idx="365">
                  <c:v>0.32700000000000135</c:v>
                </c:pt>
                <c:pt idx="366">
                  <c:v>0.32700000000000135</c:v>
                </c:pt>
                <c:pt idx="367">
                  <c:v>0.32700000000000135</c:v>
                </c:pt>
                <c:pt idx="368">
                  <c:v>0.33700000000000152</c:v>
                </c:pt>
                <c:pt idx="369">
                  <c:v>0.35600000000000032</c:v>
                </c:pt>
                <c:pt idx="370">
                  <c:v>0.38500000000000134</c:v>
                </c:pt>
                <c:pt idx="371">
                  <c:v>0.43300000000000038</c:v>
                </c:pt>
                <c:pt idx="372">
                  <c:v>0.46200000000000002</c:v>
                </c:pt>
                <c:pt idx="373">
                  <c:v>0.48100000000000032</c:v>
                </c:pt>
                <c:pt idx="374">
                  <c:v>0.44200000000000017</c:v>
                </c:pt>
                <c:pt idx="375">
                  <c:v>0.41300000000000031</c:v>
                </c:pt>
                <c:pt idx="376">
                  <c:v>0.35600000000000032</c:v>
                </c:pt>
                <c:pt idx="377">
                  <c:v>0.31700000000000134</c:v>
                </c:pt>
                <c:pt idx="378">
                  <c:v>0.27900000000000008</c:v>
                </c:pt>
                <c:pt idx="379">
                  <c:v>0.26900000000000002</c:v>
                </c:pt>
                <c:pt idx="380">
                  <c:v>0.24000000000000021</c:v>
                </c:pt>
                <c:pt idx="381">
                  <c:v>0.22100000000000009</c:v>
                </c:pt>
                <c:pt idx="382">
                  <c:v>0.19200000000000009</c:v>
                </c:pt>
                <c:pt idx="383">
                  <c:v>0.16300000000000009</c:v>
                </c:pt>
                <c:pt idx="384">
                  <c:v>0.15400000000000041</c:v>
                </c:pt>
                <c:pt idx="385">
                  <c:v>0.16300000000000009</c:v>
                </c:pt>
                <c:pt idx="386">
                  <c:v>0.14400000000000004</c:v>
                </c:pt>
                <c:pt idx="387">
                  <c:v>0.13500000000000001</c:v>
                </c:pt>
                <c:pt idx="388">
                  <c:v>0.13500000000000001</c:v>
                </c:pt>
                <c:pt idx="389">
                  <c:v>0.16300000000000009</c:v>
                </c:pt>
                <c:pt idx="390">
                  <c:v>0.18300000000000041</c:v>
                </c:pt>
                <c:pt idx="391">
                  <c:v>0.19200000000000009</c:v>
                </c:pt>
                <c:pt idx="392">
                  <c:v>0.16300000000000009</c:v>
                </c:pt>
                <c:pt idx="393">
                  <c:v>0.14400000000000004</c:v>
                </c:pt>
                <c:pt idx="394">
                  <c:v>0.13500000000000001</c:v>
                </c:pt>
                <c:pt idx="395">
                  <c:v>0.10600000000000002</c:v>
                </c:pt>
                <c:pt idx="396">
                  <c:v>9.6200000000000049E-2</c:v>
                </c:pt>
                <c:pt idx="397">
                  <c:v>9.6200000000000049E-2</c:v>
                </c:pt>
                <c:pt idx="398">
                  <c:v>0.11500000000000006</c:v>
                </c:pt>
                <c:pt idx="399">
                  <c:v>0.11500000000000006</c:v>
                </c:pt>
                <c:pt idx="400">
                  <c:v>0.11500000000000006</c:v>
                </c:pt>
                <c:pt idx="401">
                  <c:v>0.13500000000000001</c:v>
                </c:pt>
                <c:pt idx="402">
                  <c:v>0.13500000000000001</c:v>
                </c:pt>
                <c:pt idx="403">
                  <c:v>0.16300000000000009</c:v>
                </c:pt>
                <c:pt idx="404">
                  <c:v>0.18300000000000041</c:v>
                </c:pt>
                <c:pt idx="405">
                  <c:v>0.20200000000000001</c:v>
                </c:pt>
                <c:pt idx="406">
                  <c:v>0.21200000000000024</c:v>
                </c:pt>
                <c:pt idx="407">
                  <c:v>0.23100000000000001</c:v>
                </c:pt>
                <c:pt idx="408">
                  <c:v>0.25</c:v>
                </c:pt>
                <c:pt idx="409">
                  <c:v>0.27900000000000008</c:v>
                </c:pt>
                <c:pt idx="410">
                  <c:v>0.26900000000000002</c:v>
                </c:pt>
                <c:pt idx="411">
                  <c:v>0.26</c:v>
                </c:pt>
                <c:pt idx="412">
                  <c:v>0.24000000000000021</c:v>
                </c:pt>
                <c:pt idx="413">
                  <c:v>0.25</c:v>
                </c:pt>
                <c:pt idx="414">
                  <c:v>0.27900000000000008</c:v>
                </c:pt>
                <c:pt idx="415">
                  <c:v>0.29800000000000032</c:v>
                </c:pt>
                <c:pt idx="416">
                  <c:v>0.31700000000000134</c:v>
                </c:pt>
                <c:pt idx="417">
                  <c:v>0.33700000000000152</c:v>
                </c:pt>
                <c:pt idx="418">
                  <c:v>0.36500000000000032</c:v>
                </c:pt>
                <c:pt idx="419">
                  <c:v>0.37500000000000117</c:v>
                </c:pt>
                <c:pt idx="420">
                  <c:v>0.39400000000000152</c:v>
                </c:pt>
                <c:pt idx="421">
                  <c:v>0.39400000000000152</c:v>
                </c:pt>
                <c:pt idx="422">
                  <c:v>0.36500000000000032</c:v>
                </c:pt>
                <c:pt idx="423">
                  <c:v>0.33700000000000152</c:v>
                </c:pt>
                <c:pt idx="424">
                  <c:v>0.29800000000000032</c:v>
                </c:pt>
                <c:pt idx="425">
                  <c:v>0.26900000000000002</c:v>
                </c:pt>
                <c:pt idx="426">
                  <c:v>0.23100000000000001</c:v>
                </c:pt>
                <c:pt idx="427">
                  <c:v>0.22100000000000009</c:v>
                </c:pt>
                <c:pt idx="428">
                  <c:v>0.26</c:v>
                </c:pt>
                <c:pt idx="429">
                  <c:v>0.29800000000000032</c:v>
                </c:pt>
                <c:pt idx="430">
                  <c:v>0.35600000000000032</c:v>
                </c:pt>
                <c:pt idx="431">
                  <c:v>0.38500000000000134</c:v>
                </c:pt>
                <c:pt idx="432">
                  <c:v>0.42300000000000032</c:v>
                </c:pt>
                <c:pt idx="433">
                  <c:v>0.41300000000000031</c:v>
                </c:pt>
                <c:pt idx="434">
                  <c:v>0.38500000000000134</c:v>
                </c:pt>
                <c:pt idx="435">
                  <c:v>0.36500000000000032</c:v>
                </c:pt>
                <c:pt idx="436">
                  <c:v>0.37500000000000117</c:v>
                </c:pt>
                <c:pt idx="437">
                  <c:v>0.35600000000000032</c:v>
                </c:pt>
                <c:pt idx="438">
                  <c:v>0.34600000000000036</c:v>
                </c:pt>
                <c:pt idx="439">
                  <c:v>0.35600000000000032</c:v>
                </c:pt>
                <c:pt idx="440">
                  <c:v>0.36500000000000032</c:v>
                </c:pt>
                <c:pt idx="441">
                  <c:v>0.38500000000000134</c:v>
                </c:pt>
                <c:pt idx="442">
                  <c:v>0.43300000000000038</c:v>
                </c:pt>
                <c:pt idx="443">
                  <c:v>0.47100000000000031</c:v>
                </c:pt>
                <c:pt idx="444">
                  <c:v>0.48100000000000032</c:v>
                </c:pt>
                <c:pt idx="445">
                  <c:v>0.49000000000000032</c:v>
                </c:pt>
                <c:pt idx="446">
                  <c:v>0.48100000000000032</c:v>
                </c:pt>
                <c:pt idx="447">
                  <c:v>0.45200000000000001</c:v>
                </c:pt>
                <c:pt idx="448">
                  <c:v>0.43300000000000038</c:v>
                </c:pt>
                <c:pt idx="449">
                  <c:v>0.39400000000000152</c:v>
                </c:pt>
                <c:pt idx="450">
                  <c:v>0.38500000000000134</c:v>
                </c:pt>
                <c:pt idx="451">
                  <c:v>0.34600000000000036</c:v>
                </c:pt>
                <c:pt idx="452">
                  <c:v>0.29800000000000032</c:v>
                </c:pt>
                <c:pt idx="453">
                  <c:v>0.26900000000000002</c:v>
                </c:pt>
                <c:pt idx="454">
                  <c:v>0.27900000000000008</c:v>
                </c:pt>
                <c:pt idx="455">
                  <c:v>0.25</c:v>
                </c:pt>
                <c:pt idx="456">
                  <c:v>0.25</c:v>
                </c:pt>
                <c:pt idx="457">
                  <c:v>0.23100000000000001</c:v>
                </c:pt>
                <c:pt idx="458">
                  <c:v>0.23100000000000001</c:v>
                </c:pt>
                <c:pt idx="459">
                  <c:v>0.22100000000000009</c:v>
                </c:pt>
                <c:pt idx="460">
                  <c:v>0.20200000000000001</c:v>
                </c:pt>
                <c:pt idx="461">
                  <c:v>0.17300000000000001</c:v>
                </c:pt>
                <c:pt idx="462">
                  <c:v>0.14400000000000004</c:v>
                </c:pt>
                <c:pt idx="463">
                  <c:v>0.125</c:v>
                </c:pt>
                <c:pt idx="464">
                  <c:v>0.10600000000000002</c:v>
                </c:pt>
                <c:pt idx="465">
                  <c:v>0.13500000000000001</c:v>
                </c:pt>
                <c:pt idx="466">
                  <c:v>0.15400000000000041</c:v>
                </c:pt>
                <c:pt idx="467">
                  <c:v>0.17300000000000001</c:v>
                </c:pt>
                <c:pt idx="468">
                  <c:v>0.18300000000000041</c:v>
                </c:pt>
                <c:pt idx="469">
                  <c:v>0.20200000000000001</c:v>
                </c:pt>
                <c:pt idx="470">
                  <c:v>0.23100000000000001</c:v>
                </c:pt>
                <c:pt idx="471">
                  <c:v>0.26</c:v>
                </c:pt>
                <c:pt idx="472">
                  <c:v>0.30800000000000038</c:v>
                </c:pt>
                <c:pt idx="473">
                  <c:v>0.35600000000000032</c:v>
                </c:pt>
                <c:pt idx="474">
                  <c:v>0.36500000000000032</c:v>
                </c:pt>
                <c:pt idx="475">
                  <c:v>0.35600000000000032</c:v>
                </c:pt>
                <c:pt idx="476">
                  <c:v>0.31700000000000134</c:v>
                </c:pt>
                <c:pt idx="477">
                  <c:v>0.27900000000000008</c:v>
                </c:pt>
                <c:pt idx="478">
                  <c:v>0.26</c:v>
                </c:pt>
                <c:pt idx="479">
                  <c:v>0.26</c:v>
                </c:pt>
                <c:pt idx="480">
                  <c:v>0.26900000000000002</c:v>
                </c:pt>
                <c:pt idx="481">
                  <c:v>0.30800000000000038</c:v>
                </c:pt>
                <c:pt idx="482">
                  <c:v>0.34600000000000036</c:v>
                </c:pt>
                <c:pt idx="483">
                  <c:v>0.41300000000000031</c:v>
                </c:pt>
                <c:pt idx="484">
                  <c:v>0.44200000000000017</c:v>
                </c:pt>
                <c:pt idx="485">
                  <c:v>0.45200000000000001</c:v>
                </c:pt>
                <c:pt idx="486">
                  <c:v>0.5</c:v>
                </c:pt>
                <c:pt idx="487">
                  <c:v>0.53800000000000003</c:v>
                </c:pt>
                <c:pt idx="488">
                  <c:v>0.60600000000000065</c:v>
                </c:pt>
                <c:pt idx="489">
                  <c:v>0.68300000000000061</c:v>
                </c:pt>
                <c:pt idx="490">
                  <c:v>0.73100000000000065</c:v>
                </c:pt>
                <c:pt idx="491">
                  <c:v>0.79800000000000004</c:v>
                </c:pt>
                <c:pt idx="492">
                  <c:v>0.77900000000000258</c:v>
                </c:pt>
                <c:pt idx="493">
                  <c:v>0.71200000000000063</c:v>
                </c:pt>
                <c:pt idx="494">
                  <c:v>0.66300000000000303</c:v>
                </c:pt>
                <c:pt idx="495">
                  <c:v>0.60600000000000065</c:v>
                </c:pt>
                <c:pt idx="496">
                  <c:v>0.52900000000000003</c:v>
                </c:pt>
                <c:pt idx="497">
                  <c:v>0.5</c:v>
                </c:pt>
                <c:pt idx="498">
                  <c:v>0.51900000000000002</c:v>
                </c:pt>
                <c:pt idx="499">
                  <c:v>0.52900000000000003</c:v>
                </c:pt>
                <c:pt idx="500">
                  <c:v>0.51900000000000002</c:v>
                </c:pt>
                <c:pt idx="501">
                  <c:v>0.5</c:v>
                </c:pt>
                <c:pt idx="502">
                  <c:v>0.56699999999999995</c:v>
                </c:pt>
                <c:pt idx="503">
                  <c:v>0.5870000000000003</c:v>
                </c:pt>
                <c:pt idx="504">
                  <c:v>0.59600000000000031</c:v>
                </c:pt>
                <c:pt idx="505">
                  <c:v>0.57700000000000062</c:v>
                </c:pt>
                <c:pt idx="506">
                  <c:v>0.53800000000000003</c:v>
                </c:pt>
                <c:pt idx="507">
                  <c:v>0.45200000000000001</c:v>
                </c:pt>
                <c:pt idx="508">
                  <c:v>0.34600000000000036</c:v>
                </c:pt>
                <c:pt idx="509">
                  <c:v>0.32700000000000135</c:v>
                </c:pt>
                <c:pt idx="510">
                  <c:v>0.28800000000000031</c:v>
                </c:pt>
                <c:pt idx="511">
                  <c:v>0.27900000000000008</c:v>
                </c:pt>
                <c:pt idx="512">
                  <c:v>0.31700000000000134</c:v>
                </c:pt>
                <c:pt idx="513">
                  <c:v>0.33700000000000152</c:v>
                </c:pt>
                <c:pt idx="514">
                  <c:v>0.35600000000000032</c:v>
                </c:pt>
                <c:pt idx="515">
                  <c:v>0.39400000000000152</c:v>
                </c:pt>
                <c:pt idx="516">
                  <c:v>0.38500000000000134</c:v>
                </c:pt>
                <c:pt idx="517">
                  <c:v>0.37500000000000117</c:v>
                </c:pt>
                <c:pt idx="518">
                  <c:v>0.36500000000000032</c:v>
                </c:pt>
                <c:pt idx="519">
                  <c:v>0.35600000000000032</c:v>
                </c:pt>
                <c:pt idx="520">
                  <c:v>0.33700000000000152</c:v>
                </c:pt>
                <c:pt idx="521">
                  <c:v>0.31700000000000134</c:v>
                </c:pt>
                <c:pt idx="522">
                  <c:v>0.29800000000000032</c:v>
                </c:pt>
                <c:pt idx="523">
                  <c:v>0.29800000000000032</c:v>
                </c:pt>
                <c:pt idx="524">
                  <c:v>0.31700000000000134</c:v>
                </c:pt>
                <c:pt idx="525">
                  <c:v>0.32700000000000135</c:v>
                </c:pt>
              </c:numCache>
            </c:numRef>
          </c:yVal>
          <c:smooth val="1"/>
        </c:ser>
        <c:ser>
          <c:idx val="1"/>
          <c:order val="1"/>
          <c:marker>
            <c:symbol val="none"/>
          </c:marker>
          <c:xVal>
            <c:numRef>
              <c:f>'[K2CsSb DOS.xls]K2CsSb DOS'!$D$1:$D$2</c:f>
              <c:numCache>
                <c:formatCode>General</c:formatCode>
                <c:ptCount val="2"/>
                <c:pt idx="0">
                  <c:v>2.1</c:v>
                </c:pt>
                <c:pt idx="1">
                  <c:v>2.1</c:v>
                </c:pt>
              </c:numCache>
            </c:numRef>
          </c:xVal>
          <c:yVal>
            <c:numRef>
              <c:f>'[K2CsSb DOS.xls]K2CsSb DOS'!$E$1:$E$2</c:f>
              <c:numCache>
                <c:formatCode>General</c:formatCode>
                <c:ptCount val="2"/>
                <c:pt idx="0">
                  <c:v>0</c:v>
                </c:pt>
                <c:pt idx="1">
                  <c:v>0.8</c:v>
                </c:pt>
              </c:numCache>
            </c:numRef>
          </c:yVal>
          <c:smooth val="1"/>
        </c:ser>
        <c:axId val="86814080"/>
        <c:axId val="86828544"/>
      </c:scatterChart>
      <c:valAx>
        <c:axId val="86814080"/>
        <c:scaling>
          <c:orientation val="minMax"/>
          <c:min val="-3"/>
        </c:scaling>
        <c:axPos val="b"/>
        <c:title>
          <c:tx>
            <c:rich>
              <a:bodyPr/>
              <a:lstStyle/>
              <a:p>
                <a:pPr>
                  <a:defRPr/>
                </a:pPr>
                <a:r>
                  <a:rPr lang="en-US"/>
                  <a:t>eV</a:t>
                </a:r>
              </a:p>
            </c:rich>
          </c:tx>
          <c:layout>
            <c:manualLayout>
              <c:xMode val="edge"/>
              <c:yMode val="edge"/>
              <c:x val="0.53496115427302993"/>
              <c:y val="0.94453507340946163"/>
            </c:manualLayout>
          </c:layout>
          <c:spPr>
            <a:noFill/>
            <a:ln w="25400">
              <a:noFill/>
            </a:ln>
          </c:spPr>
        </c:title>
        <c:numFmt formatCode="0" sourceLinked="0"/>
        <c:tickLblPos val="nextTo"/>
        <c:spPr>
          <a:ln w="3175">
            <a:solidFill>
              <a:srgbClr val="000000"/>
            </a:solidFill>
            <a:prstDash val="solid"/>
          </a:ln>
        </c:spPr>
        <c:txPr>
          <a:bodyPr rot="0" vert="horz"/>
          <a:lstStyle/>
          <a:p>
            <a:pPr>
              <a:defRPr/>
            </a:pPr>
            <a:endParaRPr lang="en-US"/>
          </a:p>
        </c:txPr>
        <c:crossAx val="86828544"/>
        <c:crosses val="autoZero"/>
        <c:crossBetween val="midCat"/>
      </c:valAx>
      <c:valAx>
        <c:axId val="86828544"/>
        <c:scaling>
          <c:orientation val="minMax"/>
          <c:min val="0"/>
        </c:scaling>
        <c:axPos val="l"/>
        <c:majorGridlines>
          <c:spPr>
            <a:ln w="3175">
              <a:solidFill>
                <a:srgbClr val="000000"/>
              </a:solidFill>
              <a:prstDash val="solid"/>
            </a:ln>
          </c:spPr>
        </c:majorGridlines>
        <c:title>
          <c:tx>
            <c:rich>
              <a:bodyPr/>
              <a:lstStyle/>
              <a:p>
                <a:pPr>
                  <a:defRPr/>
                </a:pPr>
                <a:r>
                  <a:rPr lang="en-US"/>
                  <a:t>States/eV</a:t>
                </a:r>
              </a:p>
            </c:rich>
          </c:tx>
          <c:layout>
            <c:manualLayout>
              <c:xMode val="edge"/>
              <c:yMode val="edge"/>
              <c:x val="1.2208657047724751E-2"/>
              <c:y val="0.45513866231647637"/>
            </c:manualLayout>
          </c:layout>
          <c:spPr>
            <a:noFill/>
            <a:ln w="25400">
              <a:noFill/>
            </a:ln>
          </c:spPr>
        </c:title>
        <c:numFmt formatCode="#,##0.0" sourceLinked="0"/>
        <c:tickLblPos val="nextTo"/>
        <c:spPr>
          <a:ln w="3175">
            <a:solidFill>
              <a:srgbClr val="000000"/>
            </a:solidFill>
            <a:prstDash val="solid"/>
          </a:ln>
        </c:spPr>
        <c:txPr>
          <a:bodyPr rot="0" vert="horz"/>
          <a:lstStyle/>
          <a:p>
            <a:pPr>
              <a:defRPr/>
            </a:pPr>
            <a:endParaRPr lang="en-US"/>
          </a:p>
        </c:txPr>
        <c:crossAx val="86814080"/>
        <c:crossesAt val="-3"/>
        <c:crossBetween val="midCat"/>
      </c:valAx>
      <c:spPr>
        <a:noFill/>
        <a:ln w="12700">
          <a:solidFill>
            <a:srgbClr val="808080"/>
          </a:solidFill>
          <a:prstDash val="solid"/>
        </a:ln>
      </c:spPr>
    </c:plotArea>
    <c:plotVisOnly val="1"/>
    <c:dispBlanksAs val="gap"/>
  </c:chart>
  <c:spPr>
    <a:noFill/>
    <a:ln w="9525">
      <a:noFill/>
    </a:ln>
  </c:spPr>
  <c:txPr>
    <a:bodyPr/>
    <a:lstStyle/>
    <a:p>
      <a:pPr>
        <a:defRPr sz="1600" b="0" i="0" u="none" strike="noStrike" baseline="0">
          <a:solidFill>
            <a:srgbClr val="000000"/>
          </a:solidFill>
          <a:latin typeface="Arial"/>
          <a:ea typeface="Arial"/>
          <a:cs typeface="Arial"/>
        </a:defRPr>
      </a:pPr>
      <a:endParaRPr lang="en-US"/>
    </a:p>
  </c:txPr>
  <c:externalData r:id="rId2"/>
  <c:userShapes r:id="rId3"/>
</c:chartSpace>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1.wmf"/><Relationship Id="rId7" Type="http://schemas.openxmlformats.org/officeDocument/2006/relationships/image" Target="../media/image55.wmf"/><Relationship Id="rId2" Type="http://schemas.openxmlformats.org/officeDocument/2006/relationships/image" Target="../media/image50.wmf"/><Relationship Id="rId1" Type="http://schemas.openxmlformats.org/officeDocument/2006/relationships/image" Target="../media/image49.wmf"/><Relationship Id="rId6" Type="http://schemas.openxmlformats.org/officeDocument/2006/relationships/image" Target="../media/image54.wmf"/><Relationship Id="rId5" Type="http://schemas.openxmlformats.org/officeDocument/2006/relationships/image" Target="../media/image53.wmf"/><Relationship Id="rId4" Type="http://schemas.openxmlformats.org/officeDocument/2006/relationships/image" Target="../media/image52.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5" Type="http://schemas.openxmlformats.org/officeDocument/2006/relationships/image" Target="../media/image26.wmf"/><Relationship Id="rId4" Type="http://schemas.openxmlformats.org/officeDocument/2006/relationships/image" Target="../media/image2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image" Target="../media/image34.wmf"/><Relationship Id="rId7" Type="http://schemas.openxmlformats.org/officeDocument/2006/relationships/image" Target="../media/image38.wmf"/><Relationship Id="rId2" Type="http://schemas.openxmlformats.org/officeDocument/2006/relationships/image" Target="../media/image33.wmf"/><Relationship Id="rId1" Type="http://schemas.openxmlformats.org/officeDocument/2006/relationships/image" Target="../media/image32.wmf"/><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5" Type="http://schemas.openxmlformats.org/officeDocument/2006/relationships/image" Target="../media/image46.wmf"/><Relationship Id="rId4" Type="http://schemas.openxmlformats.org/officeDocument/2006/relationships/image" Target="../media/image4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drawing1.xml><?xml version="1.0" encoding="utf-8"?>
<c:userShapes xmlns:c="http://schemas.openxmlformats.org/drawingml/2006/chart">
  <cdr:relSizeAnchor xmlns:cdr="http://schemas.openxmlformats.org/drawingml/2006/chartDrawing">
    <cdr:from>
      <cdr:x>0.18608</cdr:x>
      <cdr:y>0.19009</cdr:y>
    </cdr:from>
    <cdr:to>
      <cdr:x>0.38378</cdr:x>
      <cdr:y>0.2614</cdr:y>
    </cdr:to>
    <cdr:sp macro="" textlink="">
      <cdr:nvSpPr>
        <cdr:cNvPr id="2049" name="Text Box 1"/>
        <cdr:cNvSpPr txBox="1">
          <a:spLocks xmlns:a="http://schemas.openxmlformats.org/drawingml/2006/main" noChangeArrowheads="1"/>
        </cdr:cNvSpPr>
      </cdr:nvSpPr>
      <cdr:spPr bwMode="auto">
        <a:xfrm xmlns:a="http://schemas.openxmlformats.org/drawingml/2006/main">
          <a:off x="1596956" y="1109886"/>
          <a:ext cx="1696628" cy="416409"/>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1600" b="0" i="0" u="none" strike="noStrike" baseline="0">
              <a:solidFill>
                <a:srgbClr val="000000"/>
              </a:solidFill>
              <a:latin typeface="Arial"/>
              <a:cs typeface="Arial"/>
            </a:rPr>
            <a:t>Filled States</a:t>
          </a:r>
        </a:p>
      </cdr:txBody>
    </cdr:sp>
  </cdr:relSizeAnchor>
  <cdr:relSizeAnchor xmlns:cdr="http://schemas.openxmlformats.org/drawingml/2006/chartDrawing">
    <cdr:from>
      <cdr:x>0.52808</cdr:x>
      <cdr:y>0.39009</cdr:y>
    </cdr:from>
    <cdr:to>
      <cdr:x>0.7409</cdr:x>
      <cdr:y>0.46084</cdr:y>
    </cdr:to>
    <cdr:sp macro="" textlink="">
      <cdr:nvSpPr>
        <cdr:cNvPr id="2050" name="Text Box 2"/>
        <cdr:cNvSpPr txBox="1">
          <a:spLocks xmlns:a="http://schemas.openxmlformats.org/drawingml/2006/main" noChangeArrowheads="1"/>
        </cdr:cNvSpPr>
      </cdr:nvSpPr>
      <cdr:spPr bwMode="auto">
        <a:xfrm xmlns:a="http://schemas.openxmlformats.org/drawingml/2006/main">
          <a:off x="4532008" y="2277651"/>
          <a:ext cx="1826397" cy="413130"/>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1600" b="0" i="0" u="none" strike="noStrike" baseline="0">
              <a:solidFill>
                <a:srgbClr val="000000"/>
              </a:solidFill>
              <a:latin typeface="Arial"/>
              <a:cs typeface="Arial"/>
            </a:rPr>
            <a:t>Empty States</a:t>
          </a:r>
        </a:p>
      </cdr:txBody>
    </cdr:sp>
  </cdr:relSizeAnchor>
  <cdr:relSizeAnchor xmlns:cdr="http://schemas.openxmlformats.org/drawingml/2006/chartDrawing">
    <cdr:from>
      <cdr:x>0.28633</cdr:x>
      <cdr:y>0.80359</cdr:y>
    </cdr:from>
    <cdr:to>
      <cdr:x>0.45322</cdr:x>
      <cdr:y>0.87434</cdr:y>
    </cdr:to>
    <cdr:sp macro="" textlink="">
      <cdr:nvSpPr>
        <cdr:cNvPr id="2051" name="Text Box 3"/>
        <cdr:cNvSpPr txBox="1">
          <a:spLocks xmlns:a="http://schemas.openxmlformats.org/drawingml/2006/main" noChangeArrowheads="1"/>
        </cdr:cNvSpPr>
      </cdr:nvSpPr>
      <cdr:spPr bwMode="auto">
        <a:xfrm xmlns:a="http://schemas.openxmlformats.org/drawingml/2006/main">
          <a:off x="2457304" y="4692006"/>
          <a:ext cx="1432281" cy="413130"/>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1600" b="0" i="0" u="none" strike="noStrike" baseline="0">
              <a:solidFill>
                <a:srgbClr val="000000"/>
              </a:solidFill>
              <a:latin typeface="Arial"/>
              <a:cs typeface="Arial"/>
            </a:rPr>
            <a:t>Band Gap</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4EE6352-FC91-400B-A8FF-B5AC55B1A3F8}" type="datetimeFigureOut">
              <a:rPr lang="en-US" smtClean="0"/>
              <a:pPr/>
              <a:t>6/29/2012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BDBCC8D-3387-4539-86EB-6C292413CAF7}"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3BDB2C82-E177-436C-96BB-249E75835C18}" type="datetimeFigureOut">
              <a:rPr lang="en-US"/>
              <a:pPr>
                <a:defRPr/>
              </a:pPr>
              <a:t>6/29/2012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1A53AF02-67DA-4E99-96D5-3812694AC6A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03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D15736-5762-4849-8541-D00274B073DA}" type="slidenum">
              <a:rPr lang="en-US" smtClean="0"/>
              <a:pPr fontAlgn="base">
                <a:spcBef>
                  <a:spcPct val="0"/>
                </a:spcBef>
                <a:spcAft>
                  <a:spcPct val="0"/>
                </a:spcAft>
                <a:defRPr/>
              </a:pPr>
              <a:t>11</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2EFE6B-A331-4690-BDD2-F1CE331E1224}" type="slidenum">
              <a:rPr lang="en-US" smtClean="0"/>
              <a:pPr fontAlgn="base">
                <a:spcBef>
                  <a:spcPct val="0"/>
                </a:spcBef>
                <a:spcAft>
                  <a:spcPct val="0"/>
                </a:spcAft>
                <a:defRPr/>
              </a:pPr>
              <a:t>13</a:t>
            </a:fld>
            <a:endParaRPr lang="en-US" smtClean="0"/>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52691C-8133-46E5-867A-FB01233451D4}" type="slidenum">
              <a:rPr lang="en-US" smtClean="0"/>
              <a:pPr fontAlgn="base">
                <a:spcBef>
                  <a:spcPct val="0"/>
                </a:spcBef>
                <a:spcAft>
                  <a:spcPct val="0"/>
                </a:spcAft>
                <a:defRPr/>
              </a:pPr>
              <a:t>17</a:t>
            </a:fld>
            <a:endParaRPr lang="en-US" smtClean="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C9DB72-6E5D-4D16-B522-DEA1036886BF}"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96F749-4B65-45FD-8977-F7061B5F0081}" type="slidenum">
              <a:rPr lang="en-US" smtClean="0"/>
              <a:pPr fontAlgn="base">
                <a:spcBef>
                  <a:spcPct val="0"/>
                </a:spcBef>
                <a:spcAft>
                  <a:spcPct val="0"/>
                </a:spcAft>
                <a:defRPr/>
              </a:pPr>
              <a:t>29</a:t>
            </a:fld>
            <a:endParaRPr lang="en-US" smtClean="0"/>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8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C9DB72-6E5D-4D16-B522-DEA1036886BF}"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41A9F8C-F72C-4440-ABAA-913792E94322}" type="slidenum">
              <a:rPr lang="en-US"/>
              <a:pPr>
                <a:defRPr/>
              </a:pPr>
              <a:t>33</a:t>
            </a:fld>
            <a:endParaRPr lang="en-US"/>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B1861F7-1C49-4756-97F4-F07943287B04}" type="slidenum">
              <a:rPr lang="en-US" smtClean="0"/>
              <a:pPr>
                <a:defRPr/>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5BFFDE-5490-403E-B654-765BB4B2E05B}" type="slidenum">
              <a:rPr lang="en-US" smtClean="0"/>
              <a:pPr fontAlgn="base">
                <a:spcBef>
                  <a:spcPct val="0"/>
                </a:spcBef>
                <a:spcAft>
                  <a:spcPct val="0"/>
                </a:spcAft>
                <a:defRPr/>
              </a:pPr>
              <a:t>38</a:t>
            </a:fld>
            <a:endParaRPr lang="en-US" smtClean="0"/>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80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64E3F0-26E3-4D32-BA19-606572CB6FD5}" type="slidenum">
              <a:rPr lang="en-US" smtClean="0"/>
              <a:pPr fontAlgn="base">
                <a:spcBef>
                  <a:spcPct val="0"/>
                </a:spcBef>
                <a:spcAft>
                  <a:spcPct val="0"/>
                </a:spcAft>
                <a:defRPr/>
              </a:pPr>
              <a:t>39</a:t>
            </a:fld>
            <a:endParaRPr lang="en-US" smtClean="0"/>
          </a:p>
        </p:txBody>
      </p:sp>
      <p:sp>
        <p:nvSpPr>
          <p:cNvPr id="1290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90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42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53AF02-67DA-4E99-96D5-3812694AC6A2}" type="slidenum">
              <a:rPr lang="en-US" smtClean="0"/>
              <a:pPr>
                <a:defRPr/>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E8ECC7-AE00-4B82-82C0-630B8D55301D}" type="slidenum">
              <a:rPr lang="en-US" smtClean="0"/>
              <a:pPr fontAlgn="base">
                <a:spcBef>
                  <a:spcPct val="0"/>
                </a:spcBef>
                <a:spcAft>
                  <a:spcPct val="0"/>
                </a:spcAft>
                <a:defRPr/>
              </a:pPr>
              <a:t>10</a:t>
            </a:fld>
            <a:endParaRPr lang="en-US" smtClean="0"/>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smtClean="0"/>
            </a:lvl1pPr>
          </a:lstStyle>
          <a:p>
            <a:pPr>
              <a:defRPr/>
            </a:pPr>
            <a:fld id="{BCE63BC2-DF12-4D95-9D07-33E9968A0153}" type="datetime1">
              <a:rPr lang="en-US"/>
              <a:pPr>
                <a:defRPr/>
              </a:pPr>
              <a:t>6/29/2012</a:t>
            </a:fld>
            <a:endParaRPr lang="en-US"/>
          </a:p>
        </p:txBody>
      </p:sp>
      <p:sp>
        <p:nvSpPr>
          <p:cNvPr id="5" name="Rectangle 5"/>
          <p:cNvSpPr>
            <a:spLocks noGrp="1" noChangeArrowheads="1"/>
          </p:cNvSpPr>
          <p:nvPr>
            <p:ph type="ftr" sz="quarter" idx="11"/>
          </p:nvPr>
        </p:nvSpPr>
        <p:spPr>
          <a:xfrm>
            <a:off x="5867400" y="6248400"/>
            <a:ext cx="2895600" cy="476250"/>
          </a:xfrm>
          <a:prstGeom prst="rect">
            <a:avLst/>
          </a:prstGeom>
        </p:spPr>
        <p:txBody>
          <a:bodyPr/>
          <a:lstStyle>
            <a:lvl1pPr>
              <a:defRPr dirty="0">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ADCA46C7-6990-4DE0-953E-D3666EA92BB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smtClean="0"/>
            </a:lvl1pPr>
          </a:lstStyle>
          <a:p>
            <a:pPr>
              <a:defRPr/>
            </a:pPr>
            <a:fld id="{688C2358-4211-4137-826F-D290BC34A39E}" type="datetime1">
              <a:rPr lang="en-US"/>
              <a:pPr>
                <a:defRPr/>
              </a:pPr>
              <a:t>6/29/2012</a:t>
            </a:fld>
            <a:endParaRPr lang="en-US"/>
          </a:p>
        </p:txBody>
      </p:sp>
      <p:sp>
        <p:nvSpPr>
          <p:cNvPr id="5" name="Rectangle 5"/>
          <p:cNvSpPr>
            <a:spLocks noGrp="1" noChangeArrowheads="1"/>
          </p:cNvSpPr>
          <p:nvPr>
            <p:ph type="ftr" sz="quarter" idx="11"/>
          </p:nvPr>
        </p:nvSpPr>
        <p:spPr>
          <a:xfrm>
            <a:off x="5867400" y="6248400"/>
            <a:ext cx="2895600" cy="476250"/>
          </a:xfrm>
          <a:prstGeom prst="rect">
            <a:avLst/>
          </a:prstGeom>
        </p:spPr>
        <p:txBody>
          <a:bodyPr/>
          <a:lstStyle>
            <a:lvl1pPr>
              <a:defRPr smtClean="0">
                <a:latin typeface="Arial" charset="0"/>
              </a:defRPr>
            </a:lvl1pPr>
          </a:lstStyle>
          <a:p>
            <a:pPr>
              <a:defRPr/>
            </a:pPr>
            <a:r>
              <a:rPr lang="en-US"/>
              <a:t>Triveni Rao, USPAS 2011, Hampton VA</a:t>
            </a:r>
          </a:p>
        </p:txBody>
      </p:sp>
      <p:sp>
        <p:nvSpPr>
          <p:cNvPr id="6" name="Rectangle 6"/>
          <p:cNvSpPr>
            <a:spLocks noGrp="1" noChangeArrowheads="1"/>
          </p:cNvSpPr>
          <p:nvPr>
            <p:ph type="sldNum" sz="quarter" idx="12"/>
          </p:nvPr>
        </p:nvSpPr>
        <p:spPr/>
        <p:txBody>
          <a:bodyPr/>
          <a:lstStyle>
            <a:lvl1pPr>
              <a:defRPr smtClean="0"/>
            </a:lvl1pPr>
          </a:lstStyle>
          <a:p>
            <a:pPr>
              <a:defRPr/>
            </a:pPr>
            <a:fld id="{8F41D5AE-B4F3-446A-918D-4E9A34A7D25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smtClean="0"/>
            </a:lvl1pPr>
          </a:lstStyle>
          <a:p>
            <a:pPr>
              <a:defRPr/>
            </a:pPr>
            <a:fld id="{FF2D895A-75B4-49A1-B822-B8C0BD587EE3}" type="datetime1">
              <a:rPr lang="en-US"/>
              <a:pPr>
                <a:defRPr/>
              </a:pPr>
              <a:t>6/29/2012</a:t>
            </a:fld>
            <a:endParaRPr lang="en-US"/>
          </a:p>
        </p:txBody>
      </p:sp>
      <p:sp>
        <p:nvSpPr>
          <p:cNvPr id="5" name="Rectangle 5"/>
          <p:cNvSpPr>
            <a:spLocks noGrp="1" noChangeArrowheads="1"/>
          </p:cNvSpPr>
          <p:nvPr>
            <p:ph type="ftr" sz="quarter" idx="11"/>
          </p:nvPr>
        </p:nvSpPr>
        <p:spPr>
          <a:xfrm>
            <a:off x="5867400" y="6248400"/>
            <a:ext cx="2895600" cy="476250"/>
          </a:xfrm>
          <a:prstGeom prst="rect">
            <a:avLst/>
          </a:prstGeom>
        </p:spPr>
        <p:txBody>
          <a:bodyPr/>
          <a:lstStyle>
            <a:lvl1pPr>
              <a:defRPr smtClean="0">
                <a:latin typeface="Arial" charset="0"/>
              </a:defRPr>
            </a:lvl1pPr>
          </a:lstStyle>
          <a:p>
            <a:pPr>
              <a:defRPr/>
            </a:pPr>
            <a:r>
              <a:rPr lang="en-US"/>
              <a:t>Triveni Rao, USPAS 2011, Hampton VA</a:t>
            </a:r>
          </a:p>
        </p:txBody>
      </p:sp>
      <p:sp>
        <p:nvSpPr>
          <p:cNvPr id="6" name="Rectangle 6"/>
          <p:cNvSpPr>
            <a:spLocks noGrp="1" noChangeArrowheads="1"/>
          </p:cNvSpPr>
          <p:nvPr>
            <p:ph type="sldNum" sz="quarter" idx="12"/>
          </p:nvPr>
        </p:nvSpPr>
        <p:spPr/>
        <p:txBody>
          <a:bodyPr/>
          <a:lstStyle>
            <a:lvl1pPr>
              <a:defRPr smtClean="0"/>
            </a:lvl1pPr>
          </a:lstStyle>
          <a:p>
            <a:pPr>
              <a:defRPr/>
            </a:pPr>
            <a:fld id="{19962CF0-CE02-412A-B93D-E5EDD3096F4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p:txBody>
          <a:bodyPr/>
          <a:lstStyle>
            <a:lvl1pPr>
              <a:defRPr/>
            </a:lvl1pPr>
          </a:lstStyle>
          <a:p>
            <a:pPr>
              <a:defRPr/>
            </a:pPr>
            <a:fld id="{BA480CAF-A5AA-4FBE-9882-F53DC20C2220}" type="datetime1">
              <a:rPr lang="en-US"/>
              <a:pPr>
                <a:defRPr/>
              </a:pPr>
              <a:t>6/29/2012</a:t>
            </a:fld>
            <a:endParaRPr lang="en-US"/>
          </a:p>
        </p:txBody>
      </p:sp>
      <p:sp>
        <p:nvSpPr>
          <p:cNvPr id="6" name="Rectangle 70"/>
          <p:cNvSpPr>
            <a:spLocks noGrp="1" noChangeArrowheads="1"/>
          </p:cNvSpPr>
          <p:nvPr>
            <p:ph type="ftr" sz="quarter" idx="11"/>
          </p:nvPr>
        </p:nvSpPr>
        <p:spPr>
          <a:xfrm>
            <a:off x="5867400" y="6248400"/>
            <a:ext cx="2895600" cy="476250"/>
          </a:xfrm>
          <a:prstGeom prst="rect">
            <a:avLst/>
          </a:prstGeom>
        </p:spPr>
        <p:txBody>
          <a:bodyPr/>
          <a:lstStyle>
            <a:lvl1pPr>
              <a:defRPr>
                <a:latin typeface="Arial" charset="0"/>
              </a:defRPr>
            </a:lvl1pPr>
          </a:lstStyle>
          <a:p>
            <a:pPr>
              <a:defRPr/>
            </a:pPr>
            <a:r>
              <a:rPr lang="en-US"/>
              <a:t>Triveni Rao, USPAS 2011, Hampton VA</a:t>
            </a:r>
          </a:p>
        </p:txBody>
      </p:sp>
      <p:sp>
        <p:nvSpPr>
          <p:cNvPr id="7" name="Rectangle 71"/>
          <p:cNvSpPr>
            <a:spLocks noGrp="1" noChangeArrowheads="1"/>
          </p:cNvSpPr>
          <p:nvPr>
            <p:ph type="sldNum" sz="quarter" idx="12"/>
          </p:nvPr>
        </p:nvSpPr>
        <p:spPr/>
        <p:txBody>
          <a:bodyPr/>
          <a:lstStyle>
            <a:lvl1pPr>
              <a:defRPr/>
            </a:lvl1pPr>
          </a:lstStyle>
          <a:p>
            <a:pPr>
              <a:defRPr/>
            </a:pPr>
            <a:fld id="{E72AF146-2DEF-473A-8806-03C30B5B3DB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a:xfrm>
            <a:off x="6553200" y="6245225"/>
            <a:ext cx="2133600" cy="476250"/>
          </a:xfrm>
        </p:spPr>
        <p:txBody>
          <a:bodyPr/>
          <a:lstStyle>
            <a:lvl1pPr>
              <a:defRPr/>
            </a:lvl1pPr>
          </a:lstStyle>
          <a:p>
            <a:pPr>
              <a:defRPr/>
            </a:pPr>
            <a:fld id="{747620D0-8EC4-4D6C-99E5-C72DE14E3F2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smtClean="0"/>
            </a:lvl1pPr>
          </a:lstStyle>
          <a:p>
            <a:pPr>
              <a:defRPr/>
            </a:pPr>
            <a:fld id="{1CF0E9FE-0507-435B-AAEE-CBA06D1A2184}" type="datetime1">
              <a:rPr lang="en-US"/>
              <a:pPr>
                <a:defRPr/>
              </a:pPr>
              <a:t>6/29/2012</a:t>
            </a:fld>
            <a:endParaRPr lang="en-US"/>
          </a:p>
        </p:txBody>
      </p:sp>
      <p:sp>
        <p:nvSpPr>
          <p:cNvPr id="5" name="Rectangle 5"/>
          <p:cNvSpPr>
            <a:spLocks noGrp="1" noChangeArrowheads="1"/>
          </p:cNvSpPr>
          <p:nvPr>
            <p:ph type="ftr" sz="quarter" idx="11"/>
          </p:nvPr>
        </p:nvSpPr>
        <p:spPr>
          <a:xfrm>
            <a:off x="5867400" y="6248400"/>
            <a:ext cx="2895600" cy="476250"/>
          </a:xfrm>
          <a:prstGeom prst="rect">
            <a:avLst/>
          </a:prstGeom>
        </p:spPr>
        <p:txBody>
          <a:bodyPr/>
          <a:lstStyle>
            <a:lvl1pPr>
              <a:defRPr dirty="0">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E3AF06CF-6703-4BFF-9D2B-D256E3551E0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smtClean="0"/>
            </a:lvl1pPr>
          </a:lstStyle>
          <a:p>
            <a:pPr>
              <a:defRPr/>
            </a:pPr>
            <a:fld id="{DA6C84AA-111E-4018-A17F-01083754560D}" type="datetime1">
              <a:rPr lang="en-US"/>
              <a:pPr>
                <a:defRPr/>
              </a:pPr>
              <a:t>6/29/2012</a:t>
            </a:fld>
            <a:endParaRPr lang="en-US"/>
          </a:p>
        </p:txBody>
      </p:sp>
      <p:sp>
        <p:nvSpPr>
          <p:cNvPr id="5" name="Rectangle 5"/>
          <p:cNvSpPr>
            <a:spLocks noGrp="1" noChangeArrowheads="1"/>
          </p:cNvSpPr>
          <p:nvPr>
            <p:ph type="ftr" sz="quarter" idx="11"/>
          </p:nvPr>
        </p:nvSpPr>
        <p:spPr>
          <a:xfrm>
            <a:off x="5867400" y="6248400"/>
            <a:ext cx="2895600" cy="476250"/>
          </a:xfrm>
          <a:prstGeom prst="rect">
            <a:avLst/>
          </a:prstGeom>
        </p:spPr>
        <p:txBody>
          <a:bodyPr/>
          <a:lstStyle>
            <a:lvl1pPr>
              <a:defRPr dirty="0">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97557AC3-C8CB-485A-B2A4-B9A17DCDD36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38200"/>
            <a:ext cx="40386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smtClean="0"/>
            </a:lvl1pPr>
          </a:lstStyle>
          <a:p>
            <a:pPr>
              <a:defRPr/>
            </a:pPr>
            <a:fld id="{79AAFC61-E3B9-44ED-8857-4A628DAEA559}" type="datetime1">
              <a:rPr lang="en-US"/>
              <a:pPr>
                <a:defRPr/>
              </a:pPr>
              <a:t>6/29/2012</a:t>
            </a:fld>
            <a:endParaRPr lang="en-US"/>
          </a:p>
        </p:txBody>
      </p:sp>
      <p:sp>
        <p:nvSpPr>
          <p:cNvPr id="6" name="Footer Placeholder 5"/>
          <p:cNvSpPr>
            <a:spLocks noGrp="1" noChangeArrowheads="1"/>
          </p:cNvSpPr>
          <p:nvPr>
            <p:ph type="ftr" sz="quarter" idx="11"/>
          </p:nvPr>
        </p:nvSpPr>
        <p:spPr>
          <a:xfrm>
            <a:off x="5867400" y="6248400"/>
            <a:ext cx="2895600" cy="476250"/>
          </a:xfrm>
          <a:prstGeom prst="rect">
            <a:avLst/>
          </a:prstGeom>
        </p:spPr>
        <p:txBody>
          <a:bodyPr/>
          <a:lstStyle>
            <a:lvl1pPr>
              <a:defRPr dirty="0">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F0609C75-16FD-458B-96C1-AAED083E1A1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smtClean="0"/>
            </a:lvl1pPr>
          </a:lstStyle>
          <a:p>
            <a:pPr>
              <a:defRPr/>
            </a:pPr>
            <a:fld id="{A85D6785-72F2-486C-9506-075FD7D40576}" type="datetime1">
              <a:rPr lang="en-US"/>
              <a:pPr>
                <a:defRPr/>
              </a:pPr>
              <a:t>6/29/2012</a:t>
            </a:fld>
            <a:endParaRPr lang="en-US"/>
          </a:p>
        </p:txBody>
      </p:sp>
      <p:sp>
        <p:nvSpPr>
          <p:cNvPr id="8" name="Rectangle 5"/>
          <p:cNvSpPr>
            <a:spLocks noGrp="1" noChangeArrowheads="1"/>
          </p:cNvSpPr>
          <p:nvPr>
            <p:ph type="ftr" sz="quarter" idx="11"/>
          </p:nvPr>
        </p:nvSpPr>
        <p:spPr>
          <a:xfrm>
            <a:off x="5867400" y="6248400"/>
            <a:ext cx="2895600" cy="476250"/>
          </a:xfrm>
          <a:prstGeom prst="rect">
            <a:avLst/>
          </a:prstGeom>
        </p:spPr>
        <p:txBody>
          <a:bodyPr/>
          <a:lstStyle>
            <a:lvl1pPr>
              <a:defRPr dirty="0">
                <a:latin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vl1pPr>
          </a:lstStyle>
          <a:p>
            <a:pPr>
              <a:defRPr/>
            </a:pPr>
            <a:fld id="{B4159477-6648-4147-BD66-5AC75DF136D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smtClean="0"/>
            </a:lvl1pPr>
          </a:lstStyle>
          <a:p>
            <a:pPr>
              <a:defRPr/>
            </a:pPr>
            <a:fld id="{E2130CF9-0436-4E8F-B3B4-CBB49890AE13}" type="datetime1">
              <a:rPr lang="en-US"/>
              <a:pPr>
                <a:defRPr/>
              </a:pPr>
              <a:t>6/29/2012</a:t>
            </a:fld>
            <a:endParaRPr lang="en-US"/>
          </a:p>
        </p:txBody>
      </p:sp>
      <p:sp>
        <p:nvSpPr>
          <p:cNvPr id="4" name="Rectangle 5"/>
          <p:cNvSpPr>
            <a:spLocks noGrp="1" noChangeArrowheads="1"/>
          </p:cNvSpPr>
          <p:nvPr>
            <p:ph type="ftr" sz="quarter" idx="11"/>
          </p:nvPr>
        </p:nvSpPr>
        <p:spPr>
          <a:xfrm>
            <a:off x="5867400" y="6248400"/>
            <a:ext cx="2895600" cy="476250"/>
          </a:xfrm>
          <a:prstGeom prst="rect">
            <a:avLst/>
          </a:prstGeom>
        </p:spPr>
        <p:txBody>
          <a:bodyPr/>
          <a:lstStyle>
            <a:lvl1pPr>
              <a:defRPr dirty="0">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vl1pPr>
          </a:lstStyle>
          <a:p>
            <a:pPr>
              <a:defRPr/>
            </a:pPr>
            <a:fld id="{04F90926-4A65-4C66-9420-0F993094C58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vl1pPr>
          </a:lstStyle>
          <a:p>
            <a:pPr>
              <a:defRPr/>
            </a:pPr>
            <a:fld id="{8BE8869F-DC8D-452A-9407-4311F6C1AF92}" type="datetime1">
              <a:rPr lang="en-US"/>
              <a:pPr>
                <a:defRPr/>
              </a:pPr>
              <a:t>6/29/2012</a:t>
            </a:fld>
            <a:endParaRPr lang="en-US"/>
          </a:p>
        </p:txBody>
      </p:sp>
      <p:sp>
        <p:nvSpPr>
          <p:cNvPr id="3" name="Rectangle 5"/>
          <p:cNvSpPr>
            <a:spLocks noGrp="1" noChangeArrowheads="1"/>
          </p:cNvSpPr>
          <p:nvPr>
            <p:ph type="ftr" sz="quarter" idx="11"/>
          </p:nvPr>
        </p:nvSpPr>
        <p:spPr>
          <a:xfrm>
            <a:off x="5867400" y="6248400"/>
            <a:ext cx="2895600" cy="476250"/>
          </a:xfrm>
          <a:prstGeom prst="rect">
            <a:avLst/>
          </a:prstGeom>
        </p:spPr>
        <p:txBody>
          <a:bodyPr/>
          <a:lstStyle>
            <a:lvl1pPr>
              <a:defRPr dirty="0">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vl1pPr>
          </a:lstStyle>
          <a:p>
            <a:pPr>
              <a:defRPr/>
            </a:pPr>
            <a:fld id="{4FADEACC-20EF-4E60-A136-638ABCFBF02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smtClean="0"/>
            </a:lvl1pPr>
          </a:lstStyle>
          <a:p>
            <a:pPr>
              <a:defRPr/>
            </a:pPr>
            <a:fld id="{ACAA3CBC-64B5-48B8-BA0D-5C9D64845B7D}" type="datetime1">
              <a:rPr lang="en-US"/>
              <a:pPr>
                <a:defRPr/>
              </a:pPr>
              <a:t>6/29/2012</a:t>
            </a:fld>
            <a:endParaRPr lang="en-US"/>
          </a:p>
        </p:txBody>
      </p:sp>
      <p:sp>
        <p:nvSpPr>
          <p:cNvPr id="6" name="Footer Placeholder 5"/>
          <p:cNvSpPr>
            <a:spLocks noGrp="1" noChangeArrowheads="1"/>
          </p:cNvSpPr>
          <p:nvPr>
            <p:ph type="ftr" sz="quarter" idx="11"/>
          </p:nvPr>
        </p:nvSpPr>
        <p:spPr>
          <a:xfrm>
            <a:off x="5867400" y="6248400"/>
            <a:ext cx="2895600" cy="476250"/>
          </a:xfrm>
          <a:prstGeom prst="rect">
            <a:avLst/>
          </a:prstGeom>
        </p:spPr>
        <p:txBody>
          <a:bodyPr/>
          <a:lstStyle>
            <a:lvl1pPr>
              <a:defRPr smtClean="0">
                <a:latin typeface="Arial" charset="0"/>
              </a:defRPr>
            </a:lvl1pPr>
          </a:lstStyle>
          <a:p>
            <a:pPr>
              <a:defRPr/>
            </a:pPr>
            <a:r>
              <a:rPr lang="en-US"/>
              <a:t>Triveni Rao, USPAS 2011, Hampton VA</a:t>
            </a:r>
          </a:p>
        </p:txBody>
      </p:sp>
      <p:sp>
        <p:nvSpPr>
          <p:cNvPr id="7" name="Rectangle 6"/>
          <p:cNvSpPr>
            <a:spLocks noGrp="1" noChangeArrowheads="1"/>
          </p:cNvSpPr>
          <p:nvPr>
            <p:ph type="sldNum" sz="quarter" idx="12"/>
          </p:nvPr>
        </p:nvSpPr>
        <p:spPr/>
        <p:txBody>
          <a:bodyPr/>
          <a:lstStyle>
            <a:lvl1pPr>
              <a:defRPr smtClean="0"/>
            </a:lvl1pPr>
          </a:lstStyle>
          <a:p>
            <a:pPr>
              <a:defRPr/>
            </a:pPr>
            <a:fld id="{4089721E-E4B9-4921-9BF9-D84DB700DD9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smtClean="0"/>
            </a:lvl1pPr>
          </a:lstStyle>
          <a:p>
            <a:pPr>
              <a:defRPr/>
            </a:pPr>
            <a:fld id="{3FE7CE71-A871-4F59-ACF9-AD03FC48DCDF}" type="datetime1">
              <a:rPr lang="en-US"/>
              <a:pPr>
                <a:defRPr/>
              </a:pPr>
              <a:t>6/29/2012</a:t>
            </a:fld>
            <a:endParaRPr lang="en-US"/>
          </a:p>
        </p:txBody>
      </p:sp>
      <p:sp>
        <p:nvSpPr>
          <p:cNvPr id="6" name="Footer Placeholder 5"/>
          <p:cNvSpPr>
            <a:spLocks noGrp="1" noChangeArrowheads="1"/>
          </p:cNvSpPr>
          <p:nvPr>
            <p:ph type="ftr" sz="quarter" idx="11"/>
          </p:nvPr>
        </p:nvSpPr>
        <p:spPr>
          <a:xfrm>
            <a:off x="5867400" y="6248400"/>
            <a:ext cx="2895600" cy="476250"/>
          </a:xfrm>
          <a:prstGeom prst="rect">
            <a:avLst/>
          </a:prstGeom>
        </p:spPr>
        <p:txBody>
          <a:bodyPr/>
          <a:lstStyle>
            <a:lvl1pPr>
              <a:defRPr smtClean="0">
                <a:latin typeface="Arial" charset="0"/>
              </a:defRPr>
            </a:lvl1pPr>
          </a:lstStyle>
          <a:p>
            <a:pPr>
              <a:defRPr/>
            </a:pPr>
            <a:r>
              <a:rPr lang="en-US"/>
              <a:t>Triveni Rao, USPAS 2011, Hampton VA</a:t>
            </a:r>
          </a:p>
        </p:txBody>
      </p:sp>
      <p:sp>
        <p:nvSpPr>
          <p:cNvPr id="7" name="Rectangle 6"/>
          <p:cNvSpPr>
            <a:spLocks noGrp="1" noChangeArrowheads="1"/>
          </p:cNvSpPr>
          <p:nvPr>
            <p:ph type="sldNum" sz="quarter" idx="12"/>
          </p:nvPr>
        </p:nvSpPr>
        <p:spPr/>
        <p:txBody>
          <a:bodyPr/>
          <a:lstStyle>
            <a:lvl1pPr>
              <a:defRPr smtClean="0"/>
            </a:lvl1pPr>
          </a:lstStyle>
          <a:p>
            <a:pPr>
              <a:defRPr/>
            </a:pPr>
            <a:fld id="{E9065DFF-9159-4A33-B823-2E6C9C64145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50000">
              <a:schemeClr val="accent1">
                <a:shade val="67500"/>
                <a:satMod val="115000"/>
              </a:schemeClr>
            </a:gs>
            <a:gs pos="100000">
              <a:schemeClr val="accent1">
                <a:shade val="100000"/>
                <a:satMod val="115000"/>
              </a:schemeClr>
            </a:gs>
          </a:gsLst>
          <a:lin ang="5400000" scaled="0"/>
          <a:tileRect/>
        </a:gra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457200" y="76200"/>
            <a:ext cx="8229600" cy="563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6867" name="Rectangle 3"/>
          <p:cNvSpPr>
            <a:spLocks noGrp="1" noChangeArrowheads="1"/>
          </p:cNvSpPr>
          <p:nvPr>
            <p:ph type="body" idx="1"/>
          </p:nvPr>
        </p:nvSpPr>
        <p:spPr bwMode="auto">
          <a:xfrm>
            <a:off x="457200" y="762000"/>
            <a:ext cx="8229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532" name="Rectangle 4"/>
          <p:cNvSpPr>
            <a:spLocks noGrp="1" noChangeArrowheads="1"/>
          </p:cNvSpPr>
          <p:nvPr>
            <p:ph type="dt" sz="half" idx="2"/>
          </p:nvPr>
        </p:nvSpPr>
        <p:spPr bwMode="auto">
          <a:xfrm>
            <a:off x="762000" y="6248400"/>
            <a:ext cx="3048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smtClean="0">
                <a:latin typeface="Arial" pitchFamily="34" charset="0"/>
              </a:defRPr>
            </a:lvl1pPr>
          </a:lstStyle>
          <a:p>
            <a:pPr>
              <a:defRPr/>
            </a:pPr>
            <a:fld id="{CA8955AF-8B52-4E68-ACC6-807EF3BA83CB}" type="datetime1">
              <a:rPr lang="en-US"/>
              <a:pPr>
                <a:defRPr/>
              </a:pPr>
              <a:t>6/29/2012</a:t>
            </a:fld>
            <a:endParaRPr lang="en-US"/>
          </a:p>
        </p:txBody>
      </p:sp>
      <p:sp>
        <p:nvSpPr>
          <p:cNvPr id="22534" name="Rectangle 6"/>
          <p:cNvSpPr>
            <a:spLocks noGrp="1" noChangeArrowheads="1"/>
          </p:cNvSpPr>
          <p:nvPr>
            <p:ph type="sldNum" sz="quarter" idx="4"/>
          </p:nvPr>
        </p:nvSpPr>
        <p:spPr bwMode="auto">
          <a:xfrm>
            <a:off x="3657600" y="62484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Arial" pitchFamily="34" charset="0"/>
              </a:defRPr>
            </a:lvl1pPr>
          </a:lstStyle>
          <a:p>
            <a:pPr>
              <a:defRPr/>
            </a:pPr>
            <a:fld id="{983C0E9A-F25D-4E28-B9DE-DB2A95A10F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Lst>
  <p:hf sldNum="0" hdr="0" dt="0"/>
  <p:txStyles>
    <p:titleStyle>
      <a:lvl1pPr algn="ctr" rtl="0" fontAlgn="base">
        <a:spcBef>
          <a:spcPct val="0"/>
        </a:spcBef>
        <a:spcAft>
          <a:spcPct val="0"/>
        </a:spcAft>
        <a:defRPr sz="3200">
          <a:solidFill>
            <a:srgbClr val="FFFF00"/>
          </a:solidFill>
          <a:latin typeface="+mj-lt"/>
          <a:ea typeface="+mj-ea"/>
          <a:cs typeface="+mj-cs"/>
        </a:defRPr>
      </a:lvl1pPr>
      <a:lvl2pPr algn="ctr" rtl="0" fontAlgn="base">
        <a:spcBef>
          <a:spcPct val="0"/>
        </a:spcBef>
        <a:spcAft>
          <a:spcPct val="0"/>
        </a:spcAft>
        <a:defRPr sz="3200">
          <a:solidFill>
            <a:srgbClr val="FFFF00"/>
          </a:solidFill>
          <a:latin typeface="Arial" pitchFamily="34" charset="0"/>
        </a:defRPr>
      </a:lvl2pPr>
      <a:lvl3pPr algn="ctr" rtl="0" fontAlgn="base">
        <a:spcBef>
          <a:spcPct val="0"/>
        </a:spcBef>
        <a:spcAft>
          <a:spcPct val="0"/>
        </a:spcAft>
        <a:defRPr sz="3200">
          <a:solidFill>
            <a:srgbClr val="FFFF00"/>
          </a:solidFill>
          <a:latin typeface="Arial" pitchFamily="34" charset="0"/>
        </a:defRPr>
      </a:lvl3pPr>
      <a:lvl4pPr algn="ctr" rtl="0" fontAlgn="base">
        <a:spcBef>
          <a:spcPct val="0"/>
        </a:spcBef>
        <a:spcAft>
          <a:spcPct val="0"/>
        </a:spcAft>
        <a:defRPr sz="3200">
          <a:solidFill>
            <a:srgbClr val="FFFF00"/>
          </a:solidFill>
          <a:latin typeface="Arial" pitchFamily="34" charset="0"/>
        </a:defRPr>
      </a:lvl4pPr>
      <a:lvl5pPr algn="ctr" rtl="0" fontAlgn="base">
        <a:spcBef>
          <a:spcPct val="0"/>
        </a:spcBef>
        <a:spcAft>
          <a:spcPct val="0"/>
        </a:spcAft>
        <a:defRPr sz="3200">
          <a:solidFill>
            <a:srgbClr val="FFFF00"/>
          </a:solidFill>
          <a:latin typeface="Arial" pitchFamily="34" charset="0"/>
        </a:defRPr>
      </a:lvl5pPr>
      <a:lvl6pPr marL="457200" algn="ctr" rtl="0" eaLnBrk="1" fontAlgn="base" hangingPunct="1">
        <a:spcBef>
          <a:spcPct val="0"/>
        </a:spcBef>
        <a:spcAft>
          <a:spcPct val="0"/>
        </a:spcAft>
        <a:defRPr sz="3600">
          <a:solidFill>
            <a:schemeClr val="tx2"/>
          </a:solidFill>
          <a:latin typeface="Arial" pitchFamily="34" charset="0"/>
        </a:defRPr>
      </a:lvl6pPr>
      <a:lvl7pPr marL="914400" algn="ctr" rtl="0" eaLnBrk="1" fontAlgn="base" hangingPunct="1">
        <a:spcBef>
          <a:spcPct val="0"/>
        </a:spcBef>
        <a:spcAft>
          <a:spcPct val="0"/>
        </a:spcAft>
        <a:defRPr sz="3600">
          <a:solidFill>
            <a:schemeClr val="tx2"/>
          </a:solidFill>
          <a:latin typeface="Arial" pitchFamily="34" charset="0"/>
        </a:defRPr>
      </a:lvl7pPr>
      <a:lvl8pPr marL="1371600" algn="ctr" rtl="0" eaLnBrk="1" fontAlgn="base" hangingPunct="1">
        <a:spcBef>
          <a:spcPct val="0"/>
        </a:spcBef>
        <a:spcAft>
          <a:spcPct val="0"/>
        </a:spcAft>
        <a:defRPr sz="3600">
          <a:solidFill>
            <a:schemeClr val="tx2"/>
          </a:solidFill>
          <a:latin typeface="Arial" pitchFamily="34" charset="0"/>
        </a:defRPr>
      </a:lvl8pPr>
      <a:lvl9pPr marL="1828800" algn="ctr" rtl="0" eaLnBrk="1" fontAlgn="base" hangingPunct="1">
        <a:spcBef>
          <a:spcPct val="0"/>
        </a:spcBef>
        <a:spcAft>
          <a:spcPct val="0"/>
        </a:spcAft>
        <a:defRPr sz="3600">
          <a:solidFill>
            <a:schemeClr val="tx2"/>
          </a:solidFill>
          <a:latin typeface="Arial" pitchFamily="34"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oleObject" Target="../embeddings/Microsoft_Office_Excel_97-2003_Worksheet2.xls"/><Relationship Id="rId4" Type="http://schemas.openxmlformats.org/officeDocument/2006/relationships/oleObject" Target="../embeddings/Microsoft_Office_Excel_97-2003_Worksheet1.xls"/></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15.xml"/><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7.wmf"/><Relationship Id="rId5" Type="http://schemas.openxmlformats.org/officeDocument/2006/relationships/oleObject" Target="../embeddings/oleObject8.bin"/><Relationship Id="rId10" Type="http://schemas.openxmlformats.org/officeDocument/2006/relationships/oleObject" Target="../embeddings/oleObject11.bin"/><Relationship Id="rId4" Type="http://schemas.openxmlformats.org/officeDocument/2006/relationships/oleObject" Target="../embeddings/oleObject7.bin"/><Relationship Id="rId9" Type="http://schemas.openxmlformats.org/officeDocument/2006/relationships/image" Target="../media/image28.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oleObject12.bin"/></Relationships>
</file>

<file path=ppt/slides/_rels/slide18.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uspas.fnal.gov/materials/12UTA/UTA_Cathode.s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emf"/><Relationship Id="rId13" Type="http://schemas.openxmlformats.org/officeDocument/2006/relationships/image" Target="../media/image41.wmf"/><Relationship Id="rId3" Type="http://schemas.openxmlformats.org/officeDocument/2006/relationships/notesSlide" Target="../notesSlides/notesSlide19.xml"/><Relationship Id="rId7" Type="http://schemas.openxmlformats.org/officeDocument/2006/relationships/oleObject" Target="../embeddings/oleObject16.bin"/><Relationship Id="rId12"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5.bin"/><Relationship Id="rId11" Type="http://schemas.openxmlformats.org/officeDocument/2006/relationships/oleObject" Target="../embeddings/oleObject18.bin"/><Relationship Id="rId5" Type="http://schemas.openxmlformats.org/officeDocument/2006/relationships/oleObject" Target="../embeddings/oleObject14.bin"/><Relationship Id="rId10" Type="http://schemas.openxmlformats.org/officeDocument/2006/relationships/oleObject" Target="../embeddings/oleObject17.bin"/><Relationship Id="rId4" Type="http://schemas.openxmlformats.org/officeDocument/2006/relationships/oleObject" Target="../embeddings/oleObject13.bin"/><Relationship Id="rId9" Type="http://schemas.openxmlformats.org/officeDocument/2006/relationships/oleObject" Target="../embeddings/Microsoft_Office_Word_97_-_2003_Document3.doc"/></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notesSlide" Target="../notesSlides/notesSlide20.xml"/><Relationship Id="rId7" Type="http://schemas.openxmlformats.org/officeDocument/2006/relationships/oleObject" Target="../embeddings/oleObject23.bin"/><Relationship Id="rId2" Type="http://schemas.openxmlformats.org/officeDocument/2006/relationships/slideLayout" Target="../slideLayouts/slideLayout12.xml"/><Relationship Id="rId1" Type="http://schemas.openxmlformats.org/officeDocument/2006/relationships/vmlDrawing" Target="../drawings/vmlDrawing8.vml"/><Relationship Id="rId6" Type="http://schemas.openxmlformats.org/officeDocument/2006/relationships/oleObject" Target="../embeddings/oleObject22.bin"/><Relationship Id="rId5" Type="http://schemas.openxmlformats.org/officeDocument/2006/relationships/oleObject" Target="../embeddings/oleObject21.bin"/><Relationship Id="rId4" Type="http://schemas.openxmlformats.org/officeDocument/2006/relationships/oleObject" Target="../embeddings/oleObject20.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oleObject" Target="../embeddings/oleObject26.bin"/><Relationship Id="rId4" Type="http://schemas.openxmlformats.org/officeDocument/2006/relationships/oleObject" Target="../embeddings/oleObject25.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22.xml"/><Relationship Id="rId7" Type="http://schemas.openxmlformats.org/officeDocument/2006/relationships/image" Target="../media/image56.w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29.bin"/><Relationship Id="rId11" Type="http://schemas.openxmlformats.org/officeDocument/2006/relationships/oleObject" Target="../embeddings/oleObject33.bin"/><Relationship Id="rId5" Type="http://schemas.openxmlformats.org/officeDocument/2006/relationships/oleObject" Target="../embeddings/oleObject28.bin"/><Relationship Id="rId10" Type="http://schemas.openxmlformats.org/officeDocument/2006/relationships/oleObject" Target="../embeddings/oleObject32.bin"/><Relationship Id="rId4" Type="http://schemas.openxmlformats.org/officeDocument/2006/relationships/oleObject" Target="../embeddings/oleObject27.bin"/><Relationship Id="rId9" Type="http://schemas.openxmlformats.org/officeDocument/2006/relationships/oleObject" Target="../embeddings/oleObject31.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60.e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36.bin"/><Relationship Id="rId5" Type="http://schemas.openxmlformats.org/officeDocument/2006/relationships/oleObject" Target="../embeddings/oleObject35.bin"/><Relationship Id="rId4" Type="http://schemas.openxmlformats.org/officeDocument/2006/relationships/oleObject" Target="../embeddings/oleObject34.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oleObject" Target="../embeddings/oleObject38.bin"/><Relationship Id="rId4" Type="http://schemas.openxmlformats.org/officeDocument/2006/relationships/oleObject" Target="../embeddings/oleObject37.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oleObject" Target="../embeddings/oleObject39.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oleObject" Target="../embeddings/Microsoft_Office_Excel_97-2003_Worksheet4.xls"/></Relationships>
</file>

<file path=ppt/slides/_rels/slide28.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oleObject" Target="../embeddings/Microsoft_Office_Excel_97-2003_Worksheet5.xls"/></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vmlDrawing" Target="../drawings/vmlDrawing16.vml"/><Relationship Id="rId4" Type="http://schemas.openxmlformats.org/officeDocument/2006/relationships/oleObject" Target="../embeddings/Microsoft_Office_Excel_97-2003_Worksheet6.xls"/></Relationships>
</file>

<file path=ppt/slides/_rels/slide3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oleObject" Target="../embeddings/Microsoft_Office_Excel_97-2003_Worksheet7.xls"/></Relationships>
</file>

<file path=ppt/slides/_rels/slide4.xml.rels><?xml version="1.0" encoding="UTF-8" standalone="yes"?>
<Relationships xmlns="http://schemas.openxmlformats.org/package/2006/relationships"><Relationship Id="rId8" Type="http://schemas.openxmlformats.org/officeDocument/2006/relationships/hyperlink" Target="http://mits.nims.go.jp/matnavi/" TargetMode="External"/><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en.wikipedia.org/wiki/File:Free-electron_DOS.svg"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notesSlide" Target="../notesSlides/notesSlide8.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1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solidFill>
                  <a:schemeClr val="tx1"/>
                </a:solidFill>
              </a:rPr>
              <a:t>Determining Parameters in the Spicer-Model and Predicted Maximum QE</a:t>
            </a:r>
            <a:endParaRPr lang="en-US" dirty="0">
              <a:solidFill>
                <a:schemeClr val="tx1"/>
              </a:solidFill>
            </a:endParaRPr>
          </a:p>
        </p:txBody>
      </p:sp>
      <p:sp>
        <p:nvSpPr>
          <p:cNvPr id="6" name="Subtitle 5"/>
          <p:cNvSpPr>
            <a:spLocks noGrp="1"/>
          </p:cNvSpPr>
          <p:nvPr>
            <p:ph type="subTitle" idx="1"/>
          </p:nvPr>
        </p:nvSpPr>
        <p:spPr/>
        <p:txBody>
          <a:bodyPr/>
          <a:lstStyle/>
          <a:p>
            <a:r>
              <a:rPr lang="en-US" dirty="0" smtClean="0"/>
              <a:t>John </a:t>
            </a:r>
            <a:r>
              <a:rPr lang="en-US" dirty="0" err="1" smtClean="0"/>
              <a:t>Smedley</a:t>
            </a:r>
            <a:endParaRPr lang="en-US" dirty="0"/>
          </a:p>
        </p:txBody>
      </p:sp>
      <p:sp>
        <p:nvSpPr>
          <p:cNvPr id="4" name="Footer Placeholder 3"/>
          <p:cNvSpPr>
            <a:spLocks noGrp="1"/>
          </p:cNvSpPr>
          <p:nvPr>
            <p:ph type="ftr" sz="quarter" idx="11"/>
          </p:nvPr>
        </p:nvSpPr>
        <p:spPr/>
        <p:txBody>
          <a:bodyPr/>
          <a:lstStyle/>
          <a:p>
            <a:pPr>
              <a:defRPr/>
            </a:pPr>
            <a:endParaRPr lang="en-US"/>
          </a:p>
        </p:txBody>
      </p:sp>
      <p:pic>
        <p:nvPicPr>
          <p:cNvPr id="7" name="Picture 14" descr="BNLlogosmall"/>
          <p:cNvPicPr>
            <a:picLocks noChangeAspect="1" noChangeArrowheads="1"/>
          </p:cNvPicPr>
          <p:nvPr/>
        </p:nvPicPr>
        <p:blipFill>
          <a:blip r:embed="rId2" cstate="print"/>
          <a:srcRect/>
          <a:stretch>
            <a:fillRect/>
          </a:stretch>
        </p:blipFill>
        <p:spPr bwMode="auto">
          <a:xfrm>
            <a:off x="304800" y="6051550"/>
            <a:ext cx="2201863" cy="80645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1908175" y="1920875"/>
          <a:ext cx="4441825" cy="1508125"/>
        </p:xfrm>
        <a:graphic>
          <a:graphicData uri="http://schemas.openxmlformats.org/presentationml/2006/ole">
            <p:oleObj spid="_x0000_s4098" name="Equation" r:id="rId4" imgW="2133360" imgH="723600" progId="Equation.3">
              <p:embed/>
            </p:oleObj>
          </a:graphicData>
        </a:graphic>
      </p:graphicFrame>
      <p:sp>
        <p:nvSpPr>
          <p:cNvPr id="4099" name="Text Box 3"/>
          <p:cNvSpPr txBox="1">
            <a:spLocks noChangeArrowheads="1"/>
          </p:cNvSpPr>
          <p:nvPr/>
        </p:nvSpPr>
        <p:spPr bwMode="auto">
          <a:xfrm>
            <a:off x="685800" y="1524000"/>
            <a:ext cx="64770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Probability of absorption and electron excitation: </a:t>
            </a:r>
          </a:p>
        </p:txBody>
      </p:sp>
      <p:sp>
        <p:nvSpPr>
          <p:cNvPr id="4100" name="Text Box 4"/>
          <p:cNvSpPr txBox="1">
            <a:spLocks noChangeArrowheads="1"/>
          </p:cNvSpPr>
          <p:nvPr/>
        </p:nvSpPr>
        <p:spPr bwMode="auto">
          <a:xfrm>
            <a:off x="669925" y="2555875"/>
            <a:ext cx="6645275" cy="457200"/>
          </a:xfrm>
          <a:prstGeom prst="rect">
            <a:avLst/>
          </a:prstGeom>
          <a:noFill/>
          <a:ln w="9525">
            <a:noFill/>
            <a:miter lim="800000"/>
            <a:headEnd/>
            <a:tailEnd/>
          </a:ln>
        </p:spPr>
        <p:txBody>
          <a:bodyPr>
            <a:spAutoFit/>
          </a:bodyPr>
          <a:lstStyle/>
          <a:p>
            <a:endParaRPr lang="en-US" sz="2400">
              <a:latin typeface="Times New Roman" pitchFamily="18" charset="0"/>
            </a:endParaRPr>
          </a:p>
        </p:txBody>
      </p:sp>
      <p:sp>
        <p:nvSpPr>
          <p:cNvPr id="1030" name="Text Box 5"/>
          <p:cNvSpPr txBox="1">
            <a:spLocks noChangeArrowheads="1"/>
          </p:cNvSpPr>
          <p:nvPr/>
        </p:nvSpPr>
        <p:spPr bwMode="auto">
          <a:xfrm>
            <a:off x="0" y="228600"/>
            <a:ext cx="9144000" cy="584200"/>
          </a:xfrm>
          <a:prstGeom prst="rect">
            <a:avLst/>
          </a:prstGeom>
          <a:noFill/>
          <a:ln w="9525">
            <a:noFill/>
            <a:miter lim="800000"/>
            <a:headEnd/>
            <a:tailEnd/>
          </a:ln>
        </p:spPr>
        <p:txBody>
          <a:bodyPr>
            <a:spAutoFit/>
          </a:bodyPr>
          <a:lstStyle/>
          <a:p>
            <a:pPr algn="ctr">
              <a:spcBef>
                <a:spcPct val="50000"/>
              </a:spcBef>
              <a:defRPr/>
            </a:pPr>
            <a:r>
              <a:rPr lang="en-US" sz="3200" i="1" dirty="0">
                <a:solidFill>
                  <a:srgbClr val="FFFF00"/>
                </a:solidFill>
                <a:latin typeface="+mj-lt"/>
              </a:rPr>
              <a:t>Step 1 – Absorption and Excitation</a:t>
            </a:r>
          </a:p>
        </p:txBody>
      </p:sp>
      <p:sp>
        <p:nvSpPr>
          <p:cNvPr id="4102" name="Text Box 6"/>
          <p:cNvSpPr txBox="1">
            <a:spLocks noChangeArrowheads="1"/>
          </p:cNvSpPr>
          <p:nvPr/>
        </p:nvSpPr>
        <p:spPr bwMode="auto">
          <a:xfrm>
            <a:off x="495300" y="3276600"/>
            <a:ext cx="8153400" cy="3416300"/>
          </a:xfrm>
          <a:prstGeom prst="rect">
            <a:avLst/>
          </a:prstGeom>
          <a:noFill/>
          <a:ln w="9525">
            <a:noFill/>
            <a:miter lim="800000"/>
            <a:headEnd/>
            <a:tailEnd/>
          </a:ln>
        </p:spPr>
        <p:txBody>
          <a:bodyPr>
            <a:spAutoFit/>
          </a:bodyPr>
          <a:lstStyle/>
          <a:p>
            <a:pPr>
              <a:spcBef>
                <a:spcPct val="50000"/>
              </a:spcBef>
              <a:buFontTx/>
              <a:buChar char="•"/>
            </a:pPr>
            <a:r>
              <a:rPr lang="en-US" sz="2400" dirty="0">
                <a:latin typeface="Times New Roman" pitchFamily="18" charset="0"/>
              </a:rPr>
              <a:t> N(E) is the Density of states. The above assumes T=0, so N(E) is the density of filled states capable of absorbing, and N(E+</a:t>
            </a:r>
            <a:r>
              <a:rPr lang="en-US" sz="2400" dirty="0">
                <a:latin typeface="Times New Roman" pitchFamily="18" charset="0"/>
                <a:sym typeface="MT Extra" pitchFamily="18" charset="2"/>
              </a:rPr>
              <a:t></a:t>
            </a:r>
            <a:r>
              <a:rPr lang="en-US" sz="2400" dirty="0">
                <a:latin typeface="Times New Roman" pitchFamily="18" charset="0"/>
                <a:sym typeface="Symbol" pitchFamily="18" charset="2"/>
              </a:rPr>
              <a:t>) is the density of empty states for the electron to be excited into.</a:t>
            </a:r>
            <a:endParaRPr lang="en-US" sz="2400" dirty="0">
              <a:latin typeface="Times New Roman" pitchFamily="18" charset="0"/>
            </a:endParaRPr>
          </a:p>
          <a:p>
            <a:pPr>
              <a:spcBef>
                <a:spcPct val="50000"/>
              </a:spcBef>
              <a:buFontTx/>
              <a:buChar char="•"/>
            </a:pPr>
            <a:r>
              <a:rPr lang="en-US" sz="2400" dirty="0">
                <a:latin typeface="Times New Roman" pitchFamily="18" charset="0"/>
              </a:rPr>
              <a:t> Only energy conservation invoked, conservation of k vector is not an important selection rule (phonon scattering and polycrystalline)</a:t>
            </a:r>
          </a:p>
          <a:p>
            <a:pPr>
              <a:spcBef>
                <a:spcPct val="50000"/>
              </a:spcBef>
              <a:buFontTx/>
              <a:buChar char="•"/>
            </a:pPr>
            <a:r>
              <a:rPr lang="en-US" sz="2400" dirty="0">
                <a:latin typeface="Times New Roman" pitchFamily="18" charset="0"/>
              </a:rPr>
              <a:t> We assume the matrix element connecting the initial and final state is constant </a:t>
            </a:r>
            <a:r>
              <a:rPr lang="en-US" sz="2400" dirty="0" smtClean="0">
                <a:latin typeface="Times New Roman" pitchFamily="18" charset="0"/>
              </a:rPr>
              <a:t>(not </a:t>
            </a:r>
            <a:r>
              <a:rPr lang="en-US" sz="2400" dirty="0">
                <a:latin typeface="Times New Roman" pitchFamily="18" charset="0"/>
              </a:rPr>
              <a:t>energy dependent)</a:t>
            </a:r>
          </a:p>
        </p:txBody>
      </p:sp>
      <p:sp>
        <p:nvSpPr>
          <p:cNvPr id="4103" name="Text Box 7"/>
          <p:cNvSpPr txBox="1">
            <a:spLocks noChangeArrowheads="1"/>
          </p:cNvSpPr>
          <p:nvPr/>
        </p:nvSpPr>
        <p:spPr bwMode="auto">
          <a:xfrm>
            <a:off x="4267200" y="990600"/>
            <a:ext cx="19050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I</a:t>
            </a:r>
            <a:r>
              <a:rPr lang="en-US" sz="2400" baseline="-25000">
                <a:latin typeface="Times New Roman" pitchFamily="18" charset="0"/>
              </a:rPr>
              <a:t>ab</a:t>
            </a:r>
            <a:r>
              <a:rPr lang="en-US" sz="2400">
                <a:latin typeface="Times New Roman" pitchFamily="18" charset="0"/>
              </a:rPr>
              <a:t>/I = (1-R)</a:t>
            </a:r>
          </a:p>
        </p:txBody>
      </p:sp>
      <p:sp>
        <p:nvSpPr>
          <p:cNvPr id="4104" name="Text Box 8"/>
          <p:cNvSpPr txBox="1">
            <a:spLocks noChangeArrowheads="1"/>
          </p:cNvSpPr>
          <p:nvPr/>
        </p:nvSpPr>
        <p:spPr bwMode="auto">
          <a:xfrm>
            <a:off x="685800" y="990600"/>
            <a:ext cx="47244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Fraction of light absorbed: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3"/>
          <p:cNvSpPr>
            <a:spLocks noChangeArrowheads="1"/>
          </p:cNvSpPr>
          <p:nvPr/>
        </p:nvSpPr>
        <p:spPr bwMode="auto">
          <a:xfrm>
            <a:off x="1833563" y="1909763"/>
            <a:ext cx="9144000" cy="0"/>
          </a:xfrm>
          <a:prstGeom prst="rect">
            <a:avLst/>
          </a:prstGeom>
          <a:noFill/>
          <a:ln w="9525">
            <a:noFill/>
            <a:miter lim="800000"/>
            <a:headEnd/>
            <a:tailEnd/>
          </a:ln>
        </p:spPr>
        <p:txBody>
          <a:bodyPr>
            <a:spAutoFit/>
          </a:bodyPr>
          <a:lstStyle/>
          <a:p>
            <a:endParaRPr lang="en-US">
              <a:latin typeface="Calibri" pitchFamily="34" charset="0"/>
            </a:endParaRPr>
          </a:p>
        </p:txBody>
      </p:sp>
      <p:sp>
        <p:nvSpPr>
          <p:cNvPr id="1029" name="Rectangle 9"/>
          <p:cNvSpPr>
            <a:spLocks noChangeArrowheads="1"/>
          </p:cNvSpPr>
          <p:nvPr/>
        </p:nvSpPr>
        <p:spPr bwMode="auto">
          <a:xfrm>
            <a:off x="4572000" y="115888"/>
            <a:ext cx="4572000" cy="274637"/>
          </a:xfrm>
          <a:prstGeom prst="rect">
            <a:avLst/>
          </a:prstGeom>
          <a:noFill/>
          <a:ln w="9525">
            <a:noFill/>
            <a:miter lim="800000"/>
            <a:headEnd/>
            <a:tailEnd/>
          </a:ln>
        </p:spPr>
        <p:txBody>
          <a:bodyPr>
            <a:spAutoFit/>
          </a:bodyPr>
          <a:lstStyle/>
          <a:p>
            <a:pPr algn="ctr"/>
            <a:r>
              <a:rPr lang="en-US" sz="1200">
                <a:latin typeface="Times New Roman" pitchFamily="18" charset="0"/>
                <a:cs typeface="Times New Roman" pitchFamily="18" charset="0"/>
              </a:rPr>
              <a:t>W.E. Pickett and P.B. Allen; Phy. Letters </a:t>
            </a:r>
            <a:r>
              <a:rPr lang="en-US" sz="1200" b="1">
                <a:latin typeface="Times New Roman" pitchFamily="18" charset="0"/>
                <a:cs typeface="Times New Roman" pitchFamily="18" charset="0"/>
              </a:rPr>
              <a:t>48A</a:t>
            </a:r>
            <a:r>
              <a:rPr lang="en-US" sz="1200">
                <a:latin typeface="Times New Roman" pitchFamily="18" charset="0"/>
                <a:cs typeface="Times New Roman" pitchFamily="18" charset="0"/>
              </a:rPr>
              <a:t>, 91 (1974)</a:t>
            </a:r>
            <a:r>
              <a:rPr lang="en-US" sz="1000">
                <a:latin typeface="Times New Roman" pitchFamily="18" charset="0"/>
              </a:rPr>
              <a:t> </a:t>
            </a:r>
            <a:endParaRPr lang="en-US" sz="2400">
              <a:latin typeface="Times New Roman" pitchFamily="18" charset="0"/>
            </a:endParaRPr>
          </a:p>
        </p:txBody>
      </p:sp>
      <p:graphicFrame>
        <p:nvGraphicFramePr>
          <p:cNvPr id="1026" name="Object 2"/>
          <p:cNvGraphicFramePr>
            <a:graphicFrameLocks noChangeAspect="1"/>
          </p:cNvGraphicFramePr>
          <p:nvPr/>
        </p:nvGraphicFramePr>
        <p:xfrm>
          <a:off x="2927350" y="3346450"/>
          <a:ext cx="6216650" cy="3511550"/>
        </p:xfrm>
        <a:graphic>
          <a:graphicData uri="http://schemas.openxmlformats.org/presentationml/2006/ole">
            <p:oleObj spid="_x0000_s1026" name="Chart" r:id="rId4" imgW="10744379" imgH="6067462" progId="Excel.Sheet.8">
              <p:embed/>
            </p:oleObj>
          </a:graphicData>
        </a:graphic>
      </p:graphicFrame>
      <p:graphicFrame>
        <p:nvGraphicFramePr>
          <p:cNvPr id="1027" name="Object 3"/>
          <p:cNvGraphicFramePr>
            <a:graphicFrameLocks noChangeAspect="1"/>
          </p:cNvGraphicFramePr>
          <p:nvPr/>
        </p:nvGraphicFramePr>
        <p:xfrm>
          <a:off x="0" y="61913"/>
          <a:ext cx="6096000" cy="3443287"/>
        </p:xfrm>
        <a:graphic>
          <a:graphicData uri="http://schemas.openxmlformats.org/presentationml/2006/ole">
            <p:oleObj spid="_x0000_s1027" name="Chart" r:id="rId5" imgW="9763282" imgH="5515119" progId="Excel.Sheet.8">
              <p:embed/>
            </p:oleObj>
          </a:graphicData>
        </a:graphic>
      </p:graphicFrame>
      <p:sp>
        <p:nvSpPr>
          <p:cNvPr id="1030" name="Rectangle 14"/>
          <p:cNvSpPr>
            <a:spLocks noChangeArrowheads="1"/>
          </p:cNvSpPr>
          <p:nvPr/>
        </p:nvSpPr>
        <p:spPr bwMode="auto">
          <a:xfrm>
            <a:off x="0" y="6583363"/>
            <a:ext cx="4572000" cy="274637"/>
          </a:xfrm>
          <a:prstGeom prst="rect">
            <a:avLst/>
          </a:prstGeom>
          <a:noFill/>
          <a:ln w="9525">
            <a:noFill/>
            <a:miter lim="800000"/>
            <a:headEnd/>
            <a:tailEnd/>
          </a:ln>
        </p:spPr>
        <p:txBody>
          <a:bodyPr>
            <a:spAutoFit/>
          </a:bodyPr>
          <a:lstStyle/>
          <a:p>
            <a:pPr algn="ctr"/>
            <a:r>
              <a:rPr lang="en-US" sz="1200">
                <a:latin typeface="Times New Roman" pitchFamily="18" charset="0"/>
                <a:cs typeface="Times New Roman" pitchFamily="18" charset="0"/>
              </a:rPr>
              <a:t>NRL Electronic Structures Database</a:t>
            </a:r>
            <a:endParaRPr lang="en-US" sz="2400">
              <a:latin typeface="Times New Roman" pitchFamily="18" charset="0"/>
            </a:endParaRPr>
          </a:p>
        </p:txBody>
      </p:sp>
      <p:sp>
        <p:nvSpPr>
          <p:cNvPr id="1031" name="Rectangle 15"/>
          <p:cNvSpPr>
            <a:spLocks noChangeArrowheads="1"/>
          </p:cNvSpPr>
          <p:nvPr/>
        </p:nvSpPr>
        <p:spPr bwMode="auto">
          <a:xfrm>
            <a:off x="5900738" y="976313"/>
            <a:ext cx="3243262" cy="1374775"/>
          </a:xfrm>
          <a:prstGeom prst="rect">
            <a:avLst/>
          </a:prstGeom>
          <a:noFill/>
          <a:ln w="9525">
            <a:noFill/>
            <a:miter lim="800000"/>
            <a:headEnd/>
            <a:tailEnd/>
          </a:ln>
        </p:spPr>
        <p:txBody>
          <a:bodyPr>
            <a:spAutoFit/>
          </a:bodyPr>
          <a:lstStyle/>
          <a:p>
            <a:pPr marL="342900" indent="-342900"/>
            <a:r>
              <a:rPr lang="en-US" sz="2000">
                <a:solidFill>
                  <a:srgbClr val="0000FF"/>
                </a:solidFill>
                <a:latin typeface="Calibri" pitchFamily="34" charset="0"/>
                <a:cs typeface="Times New Roman" pitchFamily="18" charset="0"/>
                <a:sym typeface="Symbol" pitchFamily="18" charset="2"/>
              </a:rPr>
              <a:t>Density of States for Nb</a:t>
            </a:r>
          </a:p>
          <a:p>
            <a:pPr marL="342900" indent="-342900"/>
            <a:r>
              <a:rPr lang="en-US" sz="1600">
                <a:latin typeface="Calibri" pitchFamily="34" charset="0"/>
                <a:cs typeface="Times New Roman" pitchFamily="18" charset="0"/>
                <a:sym typeface="Wingdings" pitchFamily="2" charset="2"/>
              </a:rPr>
              <a:t>Large number of empty conduction band states promotes unproductive absorption</a:t>
            </a:r>
            <a:endParaRPr lang="en-US" sz="1600">
              <a:latin typeface="Calibri" pitchFamily="34" charset="0"/>
              <a:cs typeface="Times New Roman" pitchFamily="18" charset="0"/>
              <a:sym typeface="Symbol" pitchFamily="18" charset="2"/>
            </a:endParaRPr>
          </a:p>
        </p:txBody>
      </p:sp>
      <p:sp>
        <p:nvSpPr>
          <p:cNvPr id="1032" name="Rectangle 17"/>
          <p:cNvSpPr>
            <a:spLocks noChangeArrowheads="1"/>
          </p:cNvSpPr>
          <p:nvPr/>
        </p:nvSpPr>
        <p:spPr bwMode="auto">
          <a:xfrm>
            <a:off x="0" y="4210050"/>
            <a:ext cx="3106738" cy="1384300"/>
          </a:xfrm>
          <a:prstGeom prst="rect">
            <a:avLst/>
          </a:prstGeom>
          <a:noFill/>
          <a:ln w="9525">
            <a:noFill/>
            <a:miter lim="800000"/>
            <a:headEnd/>
            <a:tailEnd/>
          </a:ln>
        </p:spPr>
        <p:txBody>
          <a:bodyPr>
            <a:spAutoFit/>
          </a:bodyPr>
          <a:lstStyle/>
          <a:p>
            <a:pPr marL="342900" indent="-342900" algn="ctr"/>
            <a:r>
              <a:rPr lang="en-US" sz="2000">
                <a:solidFill>
                  <a:srgbClr val="0000FF"/>
                </a:solidFill>
                <a:latin typeface="Calibri" pitchFamily="34" charset="0"/>
                <a:cs typeface="Times New Roman" pitchFamily="18" charset="0"/>
                <a:sym typeface="Symbol" pitchFamily="18" charset="2"/>
              </a:rPr>
              <a:t>Density of States for Lead</a:t>
            </a:r>
          </a:p>
          <a:p>
            <a:pPr marL="342900" indent="-342900" algn="ctr"/>
            <a:r>
              <a:rPr lang="en-US" sz="1600">
                <a:latin typeface="Calibri" pitchFamily="34" charset="0"/>
                <a:cs typeface="Times New Roman" pitchFamily="18" charset="0"/>
                <a:sym typeface="Wingdings" pitchFamily="2" charset="2"/>
              </a:rPr>
              <a:t>Pb 6p valance states</a:t>
            </a:r>
          </a:p>
          <a:p>
            <a:pPr marL="342900" indent="-342900" algn="ctr"/>
            <a:r>
              <a:rPr lang="en-US" sz="1600">
                <a:latin typeface="Calibri" pitchFamily="34" charset="0"/>
                <a:cs typeface="Times New Roman" pitchFamily="18" charset="0"/>
                <a:sym typeface="Wingdings" pitchFamily="2" charset="2"/>
              </a:rPr>
              <a:t>Lack of states below 1 eV limits unproductive absorption at higher photon energies</a:t>
            </a:r>
            <a:endParaRPr lang="en-US" sz="1600">
              <a:latin typeface="Calibri" pitchFamily="34" charset="0"/>
              <a:cs typeface="Times New Roman" pitchFamily="18" charset="0"/>
              <a:sym typeface="Symbol" pitchFamily="18" charset="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457200" y="304800"/>
            <a:ext cx="8229600" cy="563563"/>
          </a:xfrm>
        </p:spPr>
        <p:txBody>
          <a:bodyPr/>
          <a:lstStyle/>
          <a:p>
            <a:r>
              <a:rPr lang="en-US" sz="3600" dirty="0"/>
              <a:t>Step 2 – Probability of reaching the surface w/o e</a:t>
            </a:r>
            <a:r>
              <a:rPr lang="en-US" sz="3600" baseline="30000" dirty="0"/>
              <a:t>-</a:t>
            </a:r>
            <a:r>
              <a:rPr lang="en-US" sz="3600" dirty="0"/>
              <a:t>-e</a:t>
            </a:r>
            <a:r>
              <a:rPr lang="en-US" sz="3600" baseline="30000" dirty="0"/>
              <a:t>-</a:t>
            </a:r>
            <a:r>
              <a:rPr lang="en-US" sz="3600" dirty="0"/>
              <a:t> scattering</a:t>
            </a:r>
            <a:endParaRPr lang="en-US" sz="3600" baseline="30000" dirty="0"/>
          </a:p>
        </p:txBody>
      </p:sp>
      <p:sp>
        <p:nvSpPr>
          <p:cNvPr id="197637" name="Rectangle 5"/>
          <p:cNvSpPr>
            <a:spLocks noGrp="1" noChangeArrowheads="1"/>
          </p:cNvSpPr>
          <p:nvPr>
            <p:ph type="body" idx="1"/>
          </p:nvPr>
        </p:nvSpPr>
        <p:spPr>
          <a:xfrm>
            <a:off x="457200" y="3411538"/>
            <a:ext cx="8229600" cy="2714625"/>
          </a:xfrm>
        </p:spPr>
        <p:txBody>
          <a:bodyPr/>
          <a:lstStyle/>
          <a:p>
            <a:pPr>
              <a:lnSpc>
                <a:spcPct val="80000"/>
              </a:lnSpc>
            </a:pPr>
            <a:r>
              <a:rPr lang="en-US" sz="2000"/>
              <a:t>e</a:t>
            </a:r>
            <a:r>
              <a:rPr lang="en-US" sz="2000" baseline="30000"/>
              <a:t>-</a:t>
            </a:r>
            <a:r>
              <a:rPr lang="en-US" sz="2000"/>
              <a:t> mean free path can be calculated </a:t>
            </a:r>
          </a:p>
          <a:p>
            <a:pPr lvl="1">
              <a:lnSpc>
                <a:spcPct val="80000"/>
              </a:lnSpc>
            </a:pPr>
            <a:r>
              <a:rPr lang="en-US" sz="2000"/>
              <a:t>Extrapolation from measured values</a:t>
            </a:r>
          </a:p>
          <a:p>
            <a:pPr lvl="1">
              <a:lnSpc>
                <a:spcPct val="80000"/>
              </a:lnSpc>
            </a:pPr>
            <a:r>
              <a:rPr lang="en-US" sz="2000"/>
              <a:t>From excited electron lifetime (2 photon PE spectroscopy)</a:t>
            </a:r>
          </a:p>
          <a:p>
            <a:pPr lvl="1">
              <a:lnSpc>
                <a:spcPct val="80000"/>
              </a:lnSpc>
            </a:pPr>
            <a:r>
              <a:rPr lang="en-US" sz="2000"/>
              <a:t>Comparison to similar materials</a:t>
            </a:r>
          </a:p>
          <a:p>
            <a:pPr>
              <a:lnSpc>
                <a:spcPct val="80000"/>
              </a:lnSpc>
            </a:pPr>
            <a:r>
              <a:rPr lang="en-US" sz="2000"/>
              <a:t>Assumptions</a:t>
            </a:r>
          </a:p>
          <a:p>
            <a:pPr lvl="1">
              <a:lnSpc>
                <a:spcPct val="80000"/>
              </a:lnSpc>
            </a:pPr>
            <a:r>
              <a:rPr lang="en-US" sz="2000"/>
              <a:t>Energy loss dominated by e-e scattering</a:t>
            </a:r>
          </a:p>
          <a:p>
            <a:pPr lvl="1">
              <a:lnSpc>
                <a:spcPct val="80000"/>
              </a:lnSpc>
            </a:pPr>
            <a:r>
              <a:rPr lang="en-US" sz="2000"/>
              <a:t>Only unscattered electrons can escape</a:t>
            </a:r>
          </a:p>
          <a:p>
            <a:pPr lvl="1">
              <a:lnSpc>
                <a:spcPct val="80000"/>
              </a:lnSpc>
            </a:pPr>
            <a:r>
              <a:rPr lang="en-US" sz="2000"/>
              <a:t>Electrons must be incident on the surface at nearly normal incidence =&gt; Correction factor </a:t>
            </a:r>
            <a:r>
              <a:rPr lang="en-US" sz="2000" i="1"/>
              <a:t>C</a:t>
            </a:r>
            <a:r>
              <a:rPr lang="en-US" sz="2000"/>
              <a:t>(</a:t>
            </a:r>
            <a:r>
              <a:rPr lang="en-US" sz="2000" i="1"/>
              <a:t>E,v,</a:t>
            </a:r>
            <a:r>
              <a:rPr lang="el-GR" sz="2000" i="1"/>
              <a:t>θ</a:t>
            </a:r>
            <a:r>
              <a:rPr lang="en-US" sz="2000"/>
              <a:t>) = 1</a:t>
            </a:r>
          </a:p>
          <a:p>
            <a:pPr>
              <a:lnSpc>
                <a:spcPct val="80000"/>
              </a:lnSpc>
            </a:pPr>
            <a:endParaRPr lang="en-US" sz="2000"/>
          </a:p>
        </p:txBody>
      </p:sp>
      <p:graphicFrame>
        <p:nvGraphicFramePr>
          <p:cNvPr id="197635" name="Object 3"/>
          <p:cNvGraphicFramePr>
            <a:graphicFrameLocks noChangeAspect="1"/>
          </p:cNvGraphicFramePr>
          <p:nvPr/>
        </p:nvGraphicFramePr>
        <p:xfrm>
          <a:off x="801688" y="1444625"/>
          <a:ext cx="7177087" cy="1139825"/>
        </p:xfrm>
        <a:graphic>
          <a:graphicData uri="http://schemas.openxmlformats.org/presentationml/2006/ole">
            <p:oleObj spid="_x0000_s203778" name="Equation" r:id="rId4" imgW="2958840" imgH="469800" progId="Equation.3">
              <p:embed/>
            </p:oleObj>
          </a:graphicData>
        </a:graphic>
      </p:graphicFrame>
      <p:sp>
        <p:nvSpPr>
          <p:cNvPr id="197640" name="Rectangle 8"/>
          <p:cNvSpPr>
            <a:spLocks noChangeArrowheads="1"/>
          </p:cNvSpPr>
          <p:nvPr/>
        </p:nvSpPr>
        <p:spPr bwMode="auto">
          <a:xfrm>
            <a:off x="0" y="3233738"/>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197639" name="Object 7"/>
          <p:cNvGraphicFramePr>
            <a:graphicFrameLocks noChangeAspect="1"/>
          </p:cNvGraphicFramePr>
          <p:nvPr/>
        </p:nvGraphicFramePr>
        <p:xfrm>
          <a:off x="3605213" y="2555875"/>
          <a:ext cx="1566862" cy="904875"/>
        </p:xfrm>
        <a:graphic>
          <a:graphicData uri="http://schemas.openxmlformats.org/presentationml/2006/ole">
            <p:oleObj spid="_x0000_s203779" name="Equation" r:id="rId5" imgW="672808" imgH="393529" progId="Equation.3">
              <p:embed/>
            </p:oleObj>
          </a:graphicData>
        </a:graphic>
      </p:graphicFrame>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0" y="76200"/>
            <a:ext cx="9144000" cy="563563"/>
          </a:xfrm>
        </p:spPr>
        <p:txBody>
          <a:bodyPr/>
          <a:lstStyle/>
          <a:p>
            <a:r>
              <a:rPr lang="en-US" sz="2400" i="1" smtClean="0"/>
              <a:t>Step 2 – Probability of reaching the surface w/o e</a:t>
            </a:r>
            <a:r>
              <a:rPr lang="en-US" sz="2400" i="1" baseline="30000" smtClean="0"/>
              <a:t>-</a:t>
            </a:r>
            <a:r>
              <a:rPr lang="en-US" sz="2400" i="1" smtClean="0"/>
              <a:t>-e</a:t>
            </a:r>
            <a:r>
              <a:rPr lang="en-US" sz="2400" i="1" baseline="30000" smtClean="0"/>
              <a:t>-</a:t>
            </a:r>
            <a:r>
              <a:rPr lang="en-US" sz="2400" i="1" smtClean="0"/>
              <a:t> scattering</a:t>
            </a:r>
            <a:endParaRPr lang="en-US" sz="2400" i="1" baseline="30000" smtClean="0"/>
          </a:p>
        </p:txBody>
      </p:sp>
      <p:sp>
        <p:nvSpPr>
          <p:cNvPr id="6" name="Content Placeholder 5"/>
          <p:cNvSpPr>
            <a:spLocks noGrp="1"/>
          </p:cNvSpPr>
          <p:nvPr>
            <p:ph idx="1"/>
          </p:nvPr>
        </p:nvSpPr>
        <p:spPr/>
        <p:txBody>
          <a:bodyPr/>
          <a:lstStyle/>
          <a:p>
            <a:pPr>
              <a:defRPr/>
            </a:pPr>
            <a:r>
              <a:rPr lang="en-US" dirty="0" smtClean="0"/>
              <a:t>In the near-threshold regime, an </a:t>
            </a:r>
            <a:r>
              <a:rPr lang="en-US" dirty="0" smtClean="0">
                <a:ea typeface="+mj-ea"/>
                <a:cs typeface="+mj-cs"/>
              </a:rPr>
              <a:t>e</a:t>
            </a:r>
            <a:r>
              <a:rPr lang="en-US" baseline="30000" dirty="0" smtClean="0">
                <a:ea typeface="+mj-ea"/>
                <a:cs typeface="+mj-cs"/>
              </a:rPr>
              <a:t>-</a:t>
            </a:r>
            <a:r>
              <a:rPr lang="en-US" dirty="0" smtClean="0">
                <a:ea typeface="+mj-ea"/>
                <a:cs typeface="+mj-cs"/>
              </a:rPr>
              <a:t>-e</a:t>
            </a:r>
            <a:r>
              <a:rPr lang="en-US" baseline="30000" dirty="0" smtClean="0">
                <a:ea typeface="+mj-ea"/>
                <a:cs typeface="+mj-cs"/>
              </a:rPr>
              <a:t>-</a:t>
            </a:r>
            <a:r>
              <a:rPr lang="en-US" dirty="0" smtClean="0">
                <a:ea typeface="+mj-ea"/>
                <a:cs typeface="+mj-cs"/>
              </a:rPr>
              <a:t> event is unlikely to leave either electron with energy sufficient to escape</a:t>
            </a:r>
          </a:p>
          <a:p>
            <a:pPr lvl="1">
              <a:defRPr/>
            </a:pPr>
            <a:r>
              <a:rPr lang="en-US" dirty="0" smtClean="0">
                <a:ea typeface="+mj-ea"/>
                <a:cs typeface="+mj-cs"/>
              </a:rPr>
              <a:t>Treat scattering as a loss mechanism</a:t>
            </a:r>
          </a:p>
          <a:p>
            <a:pPr lvl="1">
              <a:defRPr/>
            </a:pPr>
            <a:r>
              <a:rPr lang="en-US" dirty="0" smtClean="0">
                <a:ea typeface="+mj-ea"/>
                <a:cs typeface="+mj-cs"/>
              </a:rPr>
              <a:t>Can ignore other scattering mechanisms</a:t>
            </a:r>
            <a:endParaRPr lang="en-US" dirty="0" smtClean="0"/>
          </a:p>
          <a:p>
            <a:pPr>
              <a:defRPr/>
            </a:pPr>
            <a:r>
              <a:rPr lang="en-US" dirty="0" smtClean="0"/>
              <a:t>Assume the probability, </a:t>
            </a:r>
            <a:r>
              <a:rPr lang="en-US" i="1" dirty="0" smtClean="0"/>
              <a:t>S</a:t>
            </a:r>
            <a:r>
              <a:rPr lang="en-US" dirty="0" smtClean="0"/>
              <a:t>, of an excited electron of energy </a:t>
            </a:r>
            <a:r>
              <a:rPr lang="en-US" i="1" dirty="0" smtClean="0"/>
              <a:t>E</a:t>
            </a:r>
            <a:r>
              <a:rPr lang="en-US" dirty="0" smtClean="0"/>
              <a:t> &gt; </a:t>
            </a:r>
            <a:r>
              <a:rPr lang="en-US" i="1" dirty="0" err="1" smtClean="0"/>
              <a:t>E</a:t>
            </a:r>
            <a:r>
              <a:rPr lang="en-US" i="1" baseline="-25000" dirty="0" err="1" smtClean="0"/>
              <a:t>f</a:t>
            </a:r>
            <a:r>
              <a:rPr lang="en-US" dirty="0" smtClean="0"/>
              <a:t> interacting with a valence electron of energy </a:t>
            </a:r>
            <a:r>
              <a:rPr lang="en-US" i="1" dirty="0" smtClean="0"/>
              <a:t>E</a:t>
            </a:r>
            <a:r>
              <a:rPr lang="en-US" baseline="-25000" dirty="0" smtClean="0"/>
              <a:t>0</a:t>
            </a:r>
            <a:r>
              <a:rPr lang="en-US" dirty="0" smtClean="0"/>
              <a:t> &lt; </a:t>
            </a:r>
            <a:r>
              <a:rPr lang="en-US" i="1" dirty="0" err="1" smtClean="0"/>
              <a:t>E</a:t>
            </a:r>
            <a:r>
              <a:rPr lang="en-US" i="1" baseline="-25000" dirty="0" err="1" smtClean="0"/>
              <a:t>f</a:t>
            </a:r>
            <a:r>
              <a:rPr lang="en-US" dirty="0" smtClean="0"/>
              <a:t> and imparting energy </a:t>
            </a:r>
            <a:r>
              <a:rPr lang="en-US" dirty="0" smtClean="0">
                <a:sym typeface="Symbol"/>
              </a:rPr>
              <a:t></a:t>
            </a:r>
            <a:r>
              <a:rPr lang="en-US" i="1" dirty="0" smtClean="0"/>
              <a:t>E</a:t>
            </a:r>
            <a:r>
              <a:rPr lang="en-US" dirty="0" smtClean="0"/>
              <a:t> is proportional to: </a:t>
            </a:r>
          </a:p>
          <a:p>
            <a:pPr lvl="1">
              <a:defRPr/>
            </a:pPr>
            <a:r>
              <a:rPr lang="en-US" dirty="0" smtClean="0"/>
              <a:t>The number of electrons, </a:t>
            </a:r>
            <a:r>
              <a:rPr lang="en-US" i="1" dirty="0" smtClean="0"/>
              <a:t>N</a:t>
            </a:r>
            <a:r>
              <a:rPr lang="en-US" b="1" dirty="0" smtClean="0"/>
              <a:t>(</a:t>
            </a:r>
            <a:r>
              <a:rPr lang="en-US" i="1" dirty="0" smtClean="0"/>
              <a:t>E</a:t>
            </a:r>
            <a:r>
              <a:rPr lang="en-US" baseline="-25000" dirty="0" smtClean="0"/>
              <a:t>0</a:t>
            </a:r>
            <a:r>
              <a:rPr lang="en-US" b="1" dirty="0" smtClean="0"/>
              <a:t>)</a:t>
            </a:r>
            <a:r>
              <a:rPr lang="en-US" dirty="0" smtClean="0"/>
              <a:t>, with energy </a:t>
            </a:r>
            <a:r>
              <a:rPr lang="en-US" i="1" dirty="0" smtClean="0"/>
              <a:t>E</a:t>
            </a:r>
            <a:r>
              <a:rPr lang="en-US" baseline="-25000" dirty="0" smtClean="0"/>
              <a:t>0</a:t>
            </a:r>
            <a:r>
              <a:rPr lang="en-US" dirty="0" smtClean="0"/>
              <a:t>.</a:t>
            </a:r>
            <a:r>
              <a:rPr lang="en-US" i="1" dirty="0" smtClean="0"/>
              <a:t> </a:t>
            </a:r>
            <a:endParaRPr lang="en-US" dirty="0" smtClean="0"/>
          </a:p>
          <a:p>
            <a:pPr lvl="1">
              <a:defRPr/>
            </a:pPr>
            <a:r>
              <a:rPr lang="en-US" dirty="0" smtClean="0"/>
              <a:t>The number of empty states, </a:t>
            </a:r>
            <a:r>
              <a:rPr lang="en-US" i="1" dirty="0" smtClean="0"/>
              <a:t>N</a:t>
            </a:r>
            <a:r>
              <a:rPr lang="en-US" b="1" dirty="0" smtClean="0"/>
              <a:t>(</a:t>
            </a:r>
            <a:r>
              <a:rPr lang="en-US" i="1" dirty="0" smtClean="0"/>
              <a:t>E</a:t>
            </a:r>
            <a:r>
              <a:rPr lang="en-US" baseline="-25000" dirty="0" smtClean="0"/>
              <a:t>0</a:t>
            </a:r>
            <a:r>
              <a:rPr lang="en-US" dirty="0" smtClean="0"/>
              <a:t> + </a:t>
            </a:r>
            <a:r>
              <a:rPr lang="en-US" dirty="0" smtClean="0">
                <a:sym typeface="Symbol"/>
              </a:rPr>
              <a:t></a:t>
            </a:r>
            <a:r>
              <a:rPr lang="en-US" i="1" dirty="0" smtClean="0"/>
              <a:t>E</a:t>
            </a:r>
            <a:r>
              <a:rPr lang="en-US" b="1" dirty="0" smtClean="0"/>
              <a:t>)</a:t>
            </a:r>
            <a:r>
              <a:rPr lang="en-US" dirty="0" smtClean="0"/>
              <a:t>, with energy </a:t>
            </a:r>
            <a:r>
              <a:rPr lang="en-US" i="1" dirty="0" smtClean="0"/>
              <a:t>E</a:t>
            </a:r>
            <a:r>
              <a:rPr lang="en-US" baseline="-25000" dirty="0" smtClean="0"/>
              <a:t>0</a:t>
            </a:r>
            <a:r>
              <a:rPr lang="en-US" dirty="0" smtClean="0"/>
              <a:t> + </a:t>
            </a:r>
            <a:r>
              <a:rPr lang="en-US" dirty="0" smtClean="0">
                <a:sym typeface="Symbol"/>
              </a:rPr>
              <a:t></a:t>
            </a:r>
            <a:r>
              <a:rPr lang="en-US" i="1" dirty="0" smtClean="0"/>
              <a:t>E</a:t>
            </a:r>
            <a:r>
              <a:rPr lang="en-US" dirty="0" smtClean="0"/>
              <a:t>.</a:t>
            </a:r>
          </a:p>
          <a:p>
            <a:pPr lvl="1">
              <a:defRPr/>
            </a:pPr>
            <a:r>
              <a:rPr lang="en-US" dirty="0" smtClean="0"/>
              <a:t>The number of empty states, </a:t>
            </a:r>
            <a:r>
              <a:rPr lang="en-US" i="1" dirty="0" smtClean="0"/>
              <a:t>N</a:t>
            </a:r>
            <a:r>
              <a:rPr lang="en-US" b="1" dirty="0" smtClean="0"/>
              <a:t>(</a:t>
            </a:r>
            <a:r>
              <a:rPr lang="en-US" i="1" dirty="0" smtClean="0"/>
              <a:t>E</a:t>
            </a:r>
            <a:r>
              <a:rPr lang="en-US" dirty="0" smtClean="0"/>
              <a:t> – </a:t>
            </a:r>
            <a:r>
              <a:rPr lang="en-US" dirty="0" smtClean="0">
                <a:sym typeface="Symbol"/>
              </a:rPr>
              <a:t></a:t>
            </a:r>
            <a:r>
              <a:rPr lang="en-US" i="1" dirty="0" smtClean="0"/>
              <a:t>E</a:t>
            </a:r>
            <a:r>
              <a:rPr lang="en-US" b="1" dirty="0" smtClean="0"/>
              <a:t>)</a:t>
            </a:r>
            <a:r>
              <a:rPr lang="en-US" dirty="0" smtClean="0"/>
              <a:t> with energy </a:t>
            </a:r>
            <a:r>
              <a:rPr lang="en-US" i="1" dirty="0" smtClean="0"/>
              <a:t>E</a:t>
            </a:r>
            <a:r>
              <a:rPr lang="en-US" dirty="0" smtClean="0"/>
              <a:t> – </a:t>
            </a:r>
            <a:r>
              <a:rPr lang="en-US" dirty="0" smtClean="0">
                <a:sym typeface="Symbol"/>
              </a:rPr>
              <a:t></a:t>
            </a:r>
            <a:r>
              <a:rPr lang="en-US" i="1" dirty="0" smtClean="0"/>
              <a:t>E</a:t>
            </a:r>
            <a:r>
              <a:rPr lang="en-US" dirty="0" smtClean="0"/>
              <a:t>.</a:t>
            </a:r>
          </a:p>
          <a:p>
            <a:pPr>
              <a:defRPr/>
            </a:pPr>
            <a:endParaRPr lang="en-US" dirty="0" smtClean="0"/>
          </a:p>
          <a:p>
            <a:pPr>
              <a:defRPr/>
            </a:pPr>
            <a:r>
              <a:rPr lang="en-US" dirty="0" smtClean="0"/>
              <a:t>Again, we assume the matrix elements connecting these states are not energy dependent, so that the probability depends only on the </a:t>
            </a:r>
            <a:r>
              <a:rPr lang="en-US" dirty="0" err="1" smtClean="0"/>
              <a:t>DoS</a:t>
            </a:r>
            <a:r>
              <a:rPr lang="en-US" dirty="0" smtClean="0"/>
              <a:t> </a:t>
            </a:r>
            <a:endParaRPr lang="en-US" dirty="0"/>
          </a:p>
        </p:txBody>
      </p:sp>
      <p:sp>
        <p:nvSpPr>
          <p:cNvPr id="82948" name="Rectangle 6"/>
          <p:cNvSpPr>
            <a:spLocks noChangeArrowheads="1"/>
          </p:cNvSpPr>
          <p:nvPr/>
        </p:nvSpPr>
        <p:spPr bwMode="auto">
          <a:xfrm>
            <a:off x="2344738" y="5029200"/>
            <a:ext cx="4454525" cy="369888"/>
          </a:xfrm>
          <a:prstGeom prst="rect">
            <a:avLst/>
          </a:prstGeom>
          <a:noFill/>
          <a:ln w="9525">
            <a:noFill/>
            <a:miter lim="800000"/>
            <a:headEnd/>
            <a:tailEnd/>
          </a:ln>
        </p:spPr>
        <p:txBody>
          <a:bodyPr wrap="none">
            <a:spAutoFit/>
          </a:bodyPr>
          <a:lstStyle/>
          <a:p>
            <a:r>
              <a:rPr lang="en-US" i="1"/>
              <a:t>S</a:t>
            </a:r>
            <a:r>
              <a:rPr lang="en-US" b="1"/>
              <a:t>(</a:t>
            </a:r>
            <a:r>
              <a:rPr lang="en-US" i="1"/>
              <a:t>E</a:t>
            </a:r>
            <a:r>
              <a:rPr lang="en-US"/>
              <a:t>,</a:t>
            </a:r>
            <a:r>
              <a:rPr lang="en-US" i="1"/>
              <a:t>E</a:t>
            </a:r>
            <a:r>
              <a:rPr lang="en-US" baseline="-25000"/>
              <a:t>0</a:t>
            </a:r>
            <a:r>
              <a:rPr lang="en-US"/>
              <a:t>,Δ</a:t>
            </a:r>
            <a:r>
              <a:rPr lang="en-US" i="1"/>
              <a:t>E</a:t>
            </a:r>
            <a:r>
              <a:rPr lang="en-US" b="1"/>
              <a:t>) </a:t>
            </a:r>
            <a:r>
              <a:rPr lang="en-US"/>
              <a:t>∝ </a:t>
            </a:r>
            <a:r>
              <a:rPr lang="en-US" i="1"/>
              <a:t>N</a:t>
            </a:r>
            <a:r>
              <a:rPr lang="en-US" b="1"/>
              <a:t>(</a:t>
            </a:r>
            <a:r>
              <a:rPr lang="en-US" i="1"/>
              <a:t>E</a:t>
            </a:r>
            <a:r>
              <a:rPr lang="en-US" baseline="-25000"/>
              <a:t>0</a:t>
            </a:r>
            <a:r>
              <a:rPr lang="en-US" b="1"/>
              <a:t>) </a:t>
            </a:r>
            <a:r>
              <a:rPr lang="en-US" i="1"/>
              <a:t>N</a:t>
            </a:r>
            <a:r>
              <a:rPr lang="en-US" b="1"/>
              <a:t>(</a:t>
            </a:r>
            <a:r>
              <a:rPr lang="en-US" i="1"/>
              <a:t>E</a:t>
            </a:r>
            <a:r>
              <a:rPr lang="en-US" baseline="-25000"/>
              <a:t>0</a:t>
            </a:r>
            <a:r>
              <a:rPr lang="en-US"/>
              <a:t> + Δ</a:t>
            </a:r>
            <a:r>
              <a:rPr lang="en-US" i="1"/>
              <a:t>E</a:t>
            </a:r>
            <a:r>
              <a:rPr lang="en-US" b="1"/>
              <a:t>) </a:t>
            </a:r>
            <a:r>
              <a:rPr lang="en-US" i="1"/>
              <a:t>N</a:t>
            </a:r>
            <a:r>
              <a:rPr lang="en-US" b="1"/>
              <a:t>(</a:t>
            </a:r>
            <a:r>
              <a:rPr lang="en-US" i="1"/>
              <a:t>E </a:t>
            </a:r>
            <a:r>
              <a:rPr lang="en-US"/>
              <a:t>–</a:t>
            </a:r>
            <a:r>
              <a:rPr lang="en-US" i="1"/>
              <a:t> </a:t>
            </a:r>
            <a:r>
              <a:rPr lang="en-US"/>
              <a:t>Δ</a:t>
            </a:r>
            <a:r>
              <a:rPr lang="en-US" i="1"/>
              <a:t>E</a:t>
            </a:r>
            <a:r>
              <a:rPr lang="en-US" b="1"/>
              <a:t>)</a:t>
            </a:r>
            <a:endParaRPr lang="en-US"/>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Title 1"/>
          <p:cNvSpPr>
            <a:spLocks noGrp="1"/>
          </p:cNvSpPr>
          <p:nvPr>
            <p:ph type="title"/>
          </p:nvPr>
        </p:nvSpPr>
        <p:spPr>
          <a:xfrm>
            <a:off x="0" y="76200"/>
            <a:ext cx="9144000" cy="563563"/>
          </a:xfrm>
        </p:spPr>
        <p:txBody>
          <a:bodyPr/>
          <a:lstStyle/>
          <a:p>
            <a:r>
              <a:rPr lang="en-US" sz="2400" i="1" smtClean="0"/>
              <a:t>Step 2 – Probability of reaching the surface w/o e</a:t>
            </a:r>
            <a:r>
              <a:rPr lang="en-US" sz="2400" i="1" baseline="30000" smtClean="0"/>
              <a:t>-</a:t>
            </a:r>
            <a:r>
              <a:rPr lang="en-US" sz="2400" i="1" smtClean="0"/>
              <a:t>-e</a:t>
            </a:r>
            <a:r>
              <a:rPr lang="en-US" sz="2400" i="1" baseline="30000" smtClean="0"/>
              <a:t>-</a:t>
            </a:r>
            <a:r>
              <a:rPr lang="en-US" sz="2400" i="1" smtClean="0"/>
              <a:t> scattering</a:t>
            </a:r>
            <a:endParaRPr lang="en-US" sz="2400" smtClean="0"/>
          </a:p>
        </p:txBody>
      </p:sp>
      <p:sp>
        <p:nvSpPr>
          <p:cNvPr id="83971" name="Content Placeholder 2"/>
          <p:cNvSpPr>
            <a:spLocks noGrp="1"/>
          </p:cNvSpPr>
          <p:nvPr>
            <p:ph idx="1"/>
          </p:nvPr>
        </p:nvSpPr>
        <p:spPr/>
        <p:txBody>
          <a:bodyPr/>
          <a:lstStyle/>
          <a:p>
            <a:pPr>
              <a:buFontTx/>
              <a:buNone/>
            </a:pPr>
            <a:r>
              <a:rPr lang="en-US" dirty="0" smtClean="0"/>
              <a:t>To obtain the total probability of scattering for an electron of energy </a:t>
            </a:r>
            <a:r>
              <a:rPr lang="en-US" i="1" dirty="0" smtClean="0"/>
              <a:t>E</a:t>
            </a:r>
            <a:r>
              <a:rPr lang="en-US" dirty="0" smtClean="0"/>
              <a:t> by an electron of energy </a:t>
            </a:r>
            <a:r>
              <a:rPr lang="en-US" i="1" dirty="0" smtClean="0"/>
              <a:t>E</a:t>
            </a:r>
            <a:r>
              <a:rPr lang="en-US" baseline="-25000" dirty="0" smtClean="0"/>
              <a:t>0</a:t>
            </a:r>
            <a:r>
              <a:rPr lang="en-US" dirty="0" smtClean="0"/>
              <a:t>, we must integrate over all possible energy transfers, </a:t>
            </a:r>
            <a:r>
              <a:rPr lang="en-US" dirty="0" smtClean="0">
                <a:sym typeface="Symbol" pitchFamily="18" charset="2"/>
              </a:rPr>
              <a:t></a:t>
            </a:r>
            <a:r>
              <a:rPr lang="en-US" i="1" dirty="0" smtClean="0"/>
              <a:t>E</a:t>
            </a:r>
            <a:r>
              <a:rPr lang="en-US" dirty="0" smtClean="0"/>
              <a:t>:</a:t>
            </a:r>
          </a:p>
          <a:p>
            <a:pPr>
              <a:buFontTx/>
              <a:buNone/>
            </a:pPr>
            <a:r>
              <a:rPr lang="en-US" i="1" dirty="0" smtClean="0"/>
              <a:t> </a:t>
            </a:r>
            <a:endParaRPr lang="en-US" dirty="0" smtClean="0"/>
          </a:p>
          <a:p>
            <a:pPr>
              <a:buFontTx/>
              <a:buNone/>
            </a:pPr>
            <a:r>
              <a:rPr lang="en-US" i="1" dirty="0" smtClean="0"/>
              <a:t>	S</a:t>
            </a:r>
            <a:r>
              <a:rPr lang="en-US" b="1" dirty="0" smtClean="0"/>
              <a:t>(</a:t>
            </a:r>
            <a:r>
              <a:rPr lang="en-US" i="1" dirty="0" smtClean="0"/>
              <a:t>E</a:t>
            </a:r>
            <a:r>
              <a:rPr lang="en-US" dirty="0" smtClean="0"/>
              <a:t>,</a:t>
            </a:r>
            <a:r>
              <a:rPr lang="en-US" i="1" dirty="0" smtClean="0"/>
              <a:t>E</a:t>
            </a:r>
            <a:r>
              <a:rPr lang="en-US" baseline="-25000" dirty="0" smtClean="0"/>
              <a:t>0</a:t>
            </a:r>
            <a:r>
              <a:rPr lang="en-US" b="1" dirty="0" smtClean="0"/>
              <a:t>)</a:t>
            </a:r>
            <a:r>
              <a:rPr lang="en-US" dirty="0" smtClean="0"/>
              <a:t> ∝</a:t>
            </a:r>
          </a:p>
          <a:p>
            <a:pPr>
              <a:buFontTx/>
              <a:buNone/>
            </a:pPr>
            <a:endParaRPr lang="en-US" dirty="0" smtClean="0"/>
          </a:p>
          <a:p>
            <a:pPr>
              <a:buFontTx/>
              <a:buNone/>
            </a:pPr>
            <a:r>
              <a:rPr lang="en-US" dirty="0" smtClean="0"/>
              <a:t>The total scattering probability of an excited electron is obtained by integrating over all possible “valence” electron energies, yielding </a:t>
            </a:r>
          </a:p>
          <a:p>
            <a:pPr>
              <a:buFontTx/>
              <a:buNone/>
            </a:pPr>
            <a:r>
              <a:rPr lang="en-US" i="1" dirty="0" smtClean="0"/>
              <a:t> </a:t>
            </a:r>
            <a:endParaRPr lang="en-US" dirty="0" smtClean="0"/>
          </a:p>
          <a:p>
            <a:pPr>
              <a:buFontTx/>
              <a:buNone/>
            </a:pPr>
            <a:r>
              <a:rPr lang="en-US" i="1" dirty="0" smtClean="0"/>
              <a:t>	S</a:t>
            </a:r>
            <a:r>
              <a:rPr lang="en-US" b="1" dirty="0" smtClean="0"/>
              <a:t>(</a:t>
            </a:r>
            <a:r>
              <a:rPr lang="en-US" i="1" dirty="0" smtClean="0"/>
              <a:t>E</a:t>
            </a:r>
            <a:r>
              <a:rPr lang="en-US" b="1" dirty="0" smtClean="0"/>
              <a:t>)</a:t>
            </a:r>
            <a:r>
              <a:rPr lang="en-US" i="1" dirty="0" smtClean="0"/>
              <a:t> </a:t>
            </a:r>
            <a:r>
              <a:rPr lang="en-US" dirty="0" smtClean="0"/>
              <a:t>∝</a:t>
            </a:r>
          </a:p>
          <a:p>
            <a:pPr>
              <a:buFontTx/>
              <a:buNone/>
            </a:pPr>
            <a:endParaRPr lang="en-US" dirty="0" smtClean="0"/>
          </a:p>
          <a:p>
            <a:pPr>
              <a:buFontTx/>
              <a:buNone/>
            </a:pPr>
            <a:r>
              <a:rPr lang="en-US" dirty="0" smtClean="0"/>
              <a:t>The lower limit of integration represents the kinematic limitation that </a:t>
            </a:r>
            <a:r>
              <a:rPr lang="en-US" i="1" dirty="0" smtClean="0"/>
              <a:t>E </a:t>
            </a:r>
            <a:r>
              <a:rPr lang="en-US" dirty="0" smtClean="0"/>
              <a:t>+ </a:t>
            </a:r>
            <a:r>
              <a:rPr lang="en-US" i="1" dirty="0" smtClean="0"/>
              <a:t>E</a:t>
            </a:r>
            <a:r>
              <a:rPr lang="en-US" baseline="-25000" dirty="0" smtClean="0"/>
              <a:t>0</a:t>
            </a:r>
            <a:r>
              <a:rPr lang="en-US" dirty="0" smtClean="0"/>
              <a:t> ≥ 2</a:t>
            </a:r>
            <a:r>
              <a:rPr lang="en-US" i="1" dirty="0" smtClean="0"/>
              <a:t>E</a:t>
            </a:r>
            <a:r>
              <a:rPr lang="en-US" i="1" baseline="-25000" dirty="0" smtClean="0"/>
              <a:t>f</a:t>
            </a:r>
            <a:r>
              <a:rPr lang="en-US" dirty="0" smtClean="0"/>
              <a:t>.</a:t>
            </a:r>
          </a:p>
          <a:p>
            <a:pPr>
              <a:buFontTx/>
              <a:buNone/>
            </a:pPr>
            <a:endParaRPr lang="en-US" dirty="0" smtClean="0"/>
          </a:p>
        </p:txBody>
      </p:sp>
      <p:pic>
        <p:nvPicPr>
          <p:cNvPr id="83972" name="Picture 1"/>
          <p:cNvPicPr>
            <a:picLocks noChangeAspect="1" noChangeArrowheads="1"/>
          </p:cNvPicPr>
          <p:nvPr/>
        </p:nvPicPr>
        <p:blipFill>
          <a:blip r:embed="rId3" cstate="print"/>
          <a:srcRect/>
          <a:stretch>
            <a:fillRect/>
          </a:stretch>
        </p:blipFill>
        <p:spPr bwMode="auto">
          <a:xfrm>
            <a:off x="1905000" y="1981200"/>
            <a:ext cx="13374688" cy="1295400"/>
          </a:xfrm>
          <a:prstGeom prst="rect">
            <a:avLst/>
          </a:prstGeom>
          <a:noFill/>
          <a:ln w="9525">
            <a:noFill/>
            <a:miter lim="800000"/>
            <a:headEnd/>
            <a:tailEnd/>
          </a:ln>
        </p:spPr>
      </p:pic>
      <p:pic>
        <p:nvPicPr>
          <p:cNvPr id="83973" name="Picture 3"/>
          <p:cNvPicPr>
            <a:picLocks noChangeAspect="1" noChangeArrowheads="1"/>
          </p:cNvPicPr>
          <p:nvPr/>
        </p:nvPicPr>
        <p:blipFill>
          <a:blip r:embed="rId4" cstate="print"/>
          <a:srcRect/>
          <a:stretch>
            <a:fillRect/>
          </a:stretch>
        </p:blipFill>
        <p:spPr bwMode="auto">
          <a:xfrm>
            <a:off x="1447800" y="4495800"/>
            <a:ext cx="13406438" cy="1298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Title 1"/>
          <p:cNvSpPr>
            <a:spLocks noGrp="1"/>
          </p:cNvSpPr>
          <p:nvPr>
            <p:ph type="title"/>
          </p:nvPr>
        </p:nvSpPr>
        <p:spPr>
          <a:xfrm>
            <a:off x="0" y="76200"/>
            <a:ext cx="9144000" cy="563563"/>
          </a:xfrm>
        </p:spPr>
        <p:txBody>
          <a:bodyPr/>
          <a:lstStyle/>
          <a:p>
            <a:r>
              <a:rPr lang="en-US" sz="2400" i="1" smtClean="0"/>
              <a:t>Step 2 – Probability of reaching the surface w/o e</a:t>
            </a:r>
            <a:r>
              <a:rPr lang="en-US" sz="2400" i="1" baseline="30000" smtClean="0"/>
              <a:t>-</a:t>
            </a:r>
            <a:r>
              <a:rPr lang="en-US" sz="2400" i="1" smtClean="0"/>
              <a:t>-e</a:t>
            </a:r>
            <a:r>
              <a:rPr lang="en-US" sz="2400" i="1" baseline="30000" smtClean="0"/>
              <a:t>-</a:t>
            </a:r>
            <a:r>
              <a:rPr lang="en-US" sz="2400" i="1" smtClean="0"/>
              <a:t> scattering</a:t>
            </a:r>
            <a:endParaRPr lang="en-US" sz="2400" smtClean="0"/>
          </a:p>
        </p:txBody>
      </p:sp>
      <p:sp>
        <p:nvSpPr>
          <p:cNvPr id="84995" name="Content Placeholder 2"/>
          <p:cNvSpPr>
            <a:spLocks noGrp="1"/>
          </p:cNvSpPr>
          <p:nvPr>
            <p:ph idx="1"/>
          </p:nvPr>
        </p:nvSpPr>
        <p:spPr/>
        <p:txBody>
          <a:bodyPr/>
          <a:lstStyle/>
          <a:p>
            <a:pPr>
              <a:buFontTx/>
              <a:buNone/>
            </a:pPr>
            <a:r>
              <a:rPr lang="en-US" smtClean="0"/>
              <a:t>The lifetime of the excited state, </a:t>
            </a:r>
            <a:r>
              <a:rPr lang="en-US" i="1" smtClean="0">
                <a:sym typeface="Symbol" pitchFamily="18" charset="2"/>
              </a:rPr>
              <a:t></a:t>
            </a:r>
            <a:r>
              <a:rPr lang="en-US" smtClean="0"/>
              <a:t>(</a:t>
            </a:r>
            <a:r>
              <a:rPr lang="en-US" i="1" smtClean="0"/>
              <a:t>E</a:t>
            </a:r>
            <a:r>
              <a:rPr lang="en-US" smtClean="0"/>
              <a:t>), is inversely proportional to this scattering probability: </a:t>
            </a:r>
            <a:r>
              <a:rPr lang="en-US" i="1" smtClean="0">
                <a:sym typeface="Symbol" pitchFamily="18" charset="2"/>
              </a:rPr>
              <a:t></a:t>
            </a:r>
            <a:r>
              <a:rPr lang="en-US" smtClean="0"/>
              <a:t>(</a:t>
            </a:r>
            <a:r>
              <a:rPr lang="en-US" i="1" smtClean="0"/>
              <a:t>E</a:t>
            </a:r>
            <a:r>
              <a:rPr lang="en-US" smtClean="0"/>
              <a:t>) ∝ 1/S(</a:t>
            </a:r>
            <a:r>
              <a:rPr lang="en-US" i="1" smtClean="0"/>
              <a:t>E</a:t>
            </a:r>
            <a:r>
              <a:rPr lang="en-US" smtClean="0"/>
              <a:t>)</a:t>
            </a:r>
          </a:p>
          <a:p>
            <a:pPr>
              <a:buFontTx/>
              <a:buNone/>
            </a:pPr>
            <a:r>
              <a:rPr lang="en-US" smtClean="0"/>
              <a:t>The scattering length, </a:t>
            </a:r>
            <a:r>
              <a:rPr lang="en-US" i="1" smtClean="0"/>
              <a:t>λ</a:t>
            </a:r>
            <a:r>
              <a:rPr lang="en-US" i="1" baseline="-25000" smtClean="0"/>
              <a:t>e</a:t>
            </a:r>
            <a:r>
              <a:rPr lang="en-US" smtClean="0"/>
              <a:t>(</a:t>
            </a:r>
            <a:r>
              <a:rPr lang="en-US" i="1" smtClean="0"/>
              <a:t>E</a:t>
            </a:r>
            <a:r>
              <a:rPr lang="en-US" smtClean="0"/>
              <a:t>), is related to the lifetime by the velocity.  We assume a free electron-like velocity, using </a:t>
            </a:r>
            <a:r>
              <a:rPr lang="en-US" i="1" smtClean="0"/>
              <a:t>E</a:t>
            </a:r>
            <a:r>
              <a:rPr lang="en-US" i="1" baseline="-25000" smtClean="0"/>
              <a:t>f </a:t>
            </a:r>
            <a:r>
              <a:rPr lang="en-US" i="1" smtClean="0"/>
              <a:t> </a:t>
            </a:r>
            <a:r>
              <a:rPr lang="en-US" smtClean="0"/>
              <a:t>as the zero of energy for metals and the bottom of the conduction band for semiconductors:</a:t>
            </a:r>
          </a:p>
          <a:p>
            <a:pPr>
              <a:buFontTx/>
              <a:buNone/>
            </a:pPr>
            <a:r>
              <a:rPr lang="en-US" i="1" smtClean="0"/>
              <a:t> </a:t>
            </a:r>
          </a:p>
          <a:p>
            <a:pPr>
              <a:buFontTx/>
              <a:buNone/>
            </a:pPr>
            <a:r>
              <a:rPr lang="en-US" i="1" smtClean="0"/>
              <a:t>λ</a:t>
            </a:r>
            <a:r>
              <a:rPr lang="en-US" i="1" baseline="-25000" smtClean="0"/>
              <a:t>e</a:t>
            </a:r>
            <a:r>
              <a:rPr lang="en-US" smtClean="0"/>
              <a:t>(</a:t>
            </a:r>
            <a:r>
              <a:rPr lang="en-US" i="1" smtClean="0"/>
              <a:t>E</a:t>
            </a:r>
            <a:r>
              <a:rPr lang="en-US" smtClean="0"/>
              <a:t>) = </a:t>
            </a:r>
            <a:r>
              <a:rPr lang="en-US" i="1" smtClean="0"/>
              <a:t>ν</a:t>
            </a:r>
            <a:r>
              <a:rPr lang="en-US" smtClean="0"/>
              <a:t>(</a:t>
            </a:r>
            <a:r>
              <a:rPr lang="en-US" i="1" smtClean="0"/>
              <a:t>E</a:t>
            </a:r>
            <a:r>
              <a:rPr lang="en-US" smtClean="0"/>
              <a:t>) </a:t>
            </a:r>
            <a:r>
              <a:rPr lang="en-US" i="1" smtClean="0">
                <a:sym typeface="Symbol" pitchFamily="18" charset="2"/>
              </a:rPr>
              <a:t></a:t>
            </a:r>
            <a:r>
              <a:rPr lang="en-US" smtClean="0"/>
              <a:t>(</a:t>
            </a:r>
            <a:r>
              <a:rPr lang="en-US" i="1" smtClean="0"/>
              <a:t>E</a:t>
            </a:r>
            <a:r>
              <a:rPr lang="en-US" smtClean="0"/>
              <a:t>) = </a:t>
            </a:r>
          </a:p>
          <a:p>
            <a:pPr>
              <a:buFontTx/>
              <a:buNone/>
            </a:pPr>
            <a:endParaRPr lang="en-US" smtClean="0"/>
          </a:p>
          <a:p>
            <a:pPr>
              <a:buFontTx/>
              <a:buNone/>
            </a:pPr>
            <a:endParaRPr lang="en-US" smtClean="0"/>
          </a:p>
          <a:p>
            <a:pPr>
              <a:buFontTx/>
              <a:buNone/>
            </a:pPr>
            <a:r>
              <a:rPr lang="en-US" i="1" smtClean="0"/>
              <a:t>λ</a:t>
            </a:r>
            <a:r>
              <a:rPr lang="en-US" baseline="-25000" smtClean="0"/>
              <a:t>0</a:t>
            </a:r>
            <a:r>
              <a:rPr lang="en-US" smtClean="0"/>
              <a:t> is a constant that is chosen so that the e-e scattering length (the length over which the intensity of unscattered electrons is 1</a:t>
            </a:r>
            <a:r>
              <a:rPr lang="en-US" b="1" smtClean="0"/>
              <a:t>/</a:t>
            </a:r>
            <a:r>
              <a:rPr lang="en-US" i="1" smtClean="0"/>
              <a:t>e</a:t>
            </a:r>
            <a:r>
              <a:rPr lang="en-US" smtClean="0"/>
              <a:t> of the initial intensity) matches a known value of the electron’s mean free path at a single energy for a given material.</a:t>
            </a:r>
          </a:p>
          <a:p>
            <a:pPr>
              <a:buFontTx/>
              <a:buNone/>
            </a:pPr>
            <a:endParaRPr lang="en-US" smtClean="0"/>
          </a:p>
        </p:txBody>
      </p:sp>
      <p:pic>
        <p:nvPicPr>
          <p:cNvPr id="84996" name="Picture 2"/>
          <p:cNvPicPr>
            <a:picLocks noChangeAspect="1" noChangeArrowheads="1"/>
          </p:cNvPicPr>
          <p:nvPr/>
        </p:nvPicPr>
        <p:blipFill>
          <a:blip r:embed="rId3" cstate="print"/>
          <a:srcRect/>
          <a:stretch>
            <a:fillRect/>
          </a:stretch>
        </p:blipFill>
        <p:spPr bwMode="auto">
          <a:xfrm>
            <a:off x="3124200" y="3276600"/>
            <a:ext cx="11428413" cy="15224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7" name="Rectangle 2"/>
          <p:cNvSpPr>
            <a:spLocks noGrp="1" noChangeArrowheads="1"/>
          </p:cNvSpPr>
          <p:nvPr>
            <p:ph type="title"/>
          </p:nvPr>
        </p:nvSpPr>
        <p:spPr>
          <a:xfrm>
            <a:off x="457200" y="152400"/>
            <a:ext cx="8229600" cy="655638"/>
          </a:xfrm>
        </p:spPr>
        <p:txBody>
          <a:bodyPr/>
          <a:lstStyle/>
          <a:p>
            <a:r>
              <a:rPr lang="en-US" i="1" smtClean="0"/>
              <a:t>Step 2: Transport to the Surface</a:t>
            </a:r>
          </a:p>
        </p:txBody>
      </p:sp>
      <p:sp>
        <p:nvSpPr>
          <p:cNvPr id="5128" name="Text Box 3"/>
          <p:cNvSpPr txBox="1">
            <a:spLocks noChangeArrowheads="1"/>
          </p:cNvSpPr>
          <p:nvPr/>
        </p:nvSpPr>
        <p:spPr bwMode="auto">
          <a:xfrm>
            <a:off x="3589338" y="1260475"/>
            <a:ext cx="4968875" cy="581025"/>
          </a:xfrm>
          <a:prstGeom prst="rect">
            <a:avLst/>
          </a:prstGeom>
          <a:noFill/>
          <a:ln w="9525">
            <a:noFill/>
            <a:miter lim="800000"/>
            <a:headEnd/>
            <a:tailEnd/>
          </a:ln>
        </p:spPr>
        <p:txBody>
          <a:bodyPr>
            <a:spAutoFit/>
          </a:bodyPr>
          <a:lstStyle/>
          <a:p>
            <a:r>
              <a:rPr lang="en-US" sz="1600" b="1"/>
              <a:t>F</a:t>
            </a:r>
            <a:r>
              <a:rPr lang="en-US" sz="1600" b="1" baseline="-25000"/>
              <a:t>e-e</a:t>
            </a:r>
            <a:r>
              <a:rPr lang="en-US" sz="1600" b="1"/>
              <a:t>: Probability electron at depth s, absorbs a photon and escapes without scattering.</a:t>
            </a:r>
          </a:p>
        </p:txBody>
      </p:sp>
      <p:grpSp>
        <p:nvGrpSpPr>
          <p:cNvPr id="5129" name="Group 4"/>
          <p:cNvGrpSpPr>
            <a:grpSpLocks/>
          </p:cNvGrpSpPr>
          <p:nvPr/>
        </p:nvGrpSpPr>
        <p:grpSpPr bwMode="auto">
          <a:xfrm>
            <a:off x="2859088" y="2676525"/>
            <a:ext cx="5118100" cy="869950"/>
            <a:chOff x="1289" y="1213"/>
            <a:chExt cx="3224" cy="548"/>
          </a:xfrm>
        </p:grpSpPr>
        <p:graphicFrame>
          <p:nvGraphicFramePr>
            <p:cNvPr id="5125" name="Object 5"/>
            <p:cNvGraphicFramePr>
              <a:graphicFrameLocks noChangeAspect="1"/>
            </p:cNvGraphicFramePr>
            <p:nvPr/>
          </p:nvGraphicFramePr>
          <p:xfrm>
            <a:off x="1289" y="1213"/>
            <a:ext cx="1151" cy="456"/>
          </p:xfrm>
          <a:graphic>
            <a:graphicData uri="http://schemas.openxmlformats.org/presentationml/2006/ole">
              <p:oleObj spid="_x0000_s5125" name="Equation" r:id="rId4" imgW="1422400" imgH="558800" progId="Equation.3">
                <p:embed/>
              </p:oleObj>
            </a:graphicData>
          </a:graphic>
        </p:graphicFrame>
        <p:graphicFrame>
          <p:nvGraphicFramePr>
            <p:cNvPr id="5126" name="Object 6"/>
            <p:cNvGraphicFramePr>
              <a:graphicFrameLocks noChangeAspect="1"/>
            </p:cNvGraphicFramePr>
            <p:nvPr/>
          </p:nvGraphicFramePr>
          <p:xfrm>
            <a:off x="3280" y="1242"/>
            <a:ext cx="1233" cy="519"/>
          </p:xfrm>
          <a:graphic>
            <a:graphicData uri="http://schemas.openxmlformats.org/presentationml/2006/ole">
              <p:oleObj spid="_x0000_s5126" name="Equation" r:id="rId5" imgW="1625600" imgH="685800" progId="Equation.3">
                <p:embed/>
              </p:oleObj>
            </a:graphicData>
          </a:graphic>
        </p:graphicFrame>
        <p:sp>
          <p:nvSpPr>
            <p:cNvPr id="5141" name="Line 7"/>
            <p:cNvSpPr>
              <a:spLocks noChangeShapeType="1"/>
            </p:cNvSpPr>
            <p:nvPr/>
          </p:nvSpPr>
          <p:spPr bwMode="auto">
            <a:xfrm>
              <a:off x="2719" y="1432"/>
              <a:ext cx="363" cy="0"/>
            </a:xfrm>
            <a:prstGeom prst="line">
              <a:avLst/>
            </a:prstGeom>
            <a:noFill/>
            <a:ln w="76200" cmpd="tri">
              <a:solidFill>
                <a:schemeClr val="folHlink"/>
              </a:solidFill>
              <a:round/>
              <a:headEnd/>
              <a:tailEnd type="stealth" w="med" len="lg"/>
            </a:ln>
          </p:spPr>
          <p:txBody>
            <a:bodyPr/>
            <a:lstStyle/>
            <a:p>
              <a:endParaRPr lang="en-US"/>
            </a:p>
          </p:txBody>
        </p:sp>
      </p:grpSp>
      <p:pic>
        <p:nvPicPr>
          <p:cNvPr id="5130" name="Picture 8"/>
          <p:cNvPicPr>
            <a:picLocks noChangeAspect="1" noChangeArrowheads="1"/>
          </p:cNvPicPr>
          <p:nvPr/>
        </p:nvPicPr>
        <p:blipFill>
          <a:blip r:embed="rId6" cstate="print"/>
          <a:srcRect/>
          <a:stretch>
            <a:fillRect/>
          </a:stretch>
        </p:blipFill>
        <p:spPr bwMode="auto">
          <a:xfrm>
            <a:off x="673100" y="1555750"/>
            <a:ext cx="4394200" cy="1392238"/>
          </a:xfrm>
          <a:prstGeom prst="rect">
            <a:avLst/>
          </a:prstGeom>
          <a:noFill/>
          <a:ln w="9525">
            <a:noFill/>
            <a:miter lim="800000"/>
            <a:headEnd/>
            <a:tailEnd/>
          </a:ln>
        </p:spPr>
      </p:pic>
      <p:graphicFrame>
        <p:nvGraphicFramePr>
          <p:cNvPr id="5122" name="Object 9"/>
          <p:cNvGraphicFramePr>
            <a:graphicFrameLocks noChangeAspect="1"/>
          </p:cNvGraphicFramePr>
          <p:nvPr/>
        </p:nvGraphicFramePr>
        <p:xfrm>
          <a:off x="5957888" y="1816100"/>
          <a:ext cx="2132012" cy="960438"/>
        </p:xfrm>
        <a:graphic>
          <a:graphicData uri="http://schemas.openxmlformats.org/presentationml/2006/ole">
            <p:oleObj spid="_x0000_s5122" name="Equation" r:id="rId7" imgW="1916868" imgH="863225" progId="Equation.3">
              <p:embed/>
            </p:oleObj>
          </a:graphicData>
        </a:graphic>
      </p:graphicFrame>
      <p:grpSp>
        <p:nvGrpSpPr>
          <p:cNvPr id="5131" name="Group 10"/>
          <p:cNvGrpSpPr>
            <a:grpSpLocks/>
          </p:cNvGrpSpPr>
          <p:nvPr/>
        </p:nvGrpSpPr>
        <p:grpSpPr bwMode="auto">
          <a:xfrm>
            <a:off x="381000" y="3309938"/>
            <a:ext cx="8567738" cy="2886075"/>
            <a:chOff x="240" y="2066"/>
            <a:chExt cx="5397" cy="1818"/>
          </a:xfrm>
        </p:grpSpPr>
        <p:graphicFrame>
          <p:nvGraphicFramePr>
            <p:cNvPr id="5123" name="Object 11"/>
            <p:cNvGraphicFramePr>
              <a:graphicFrameLocks noChangeAspect="1"/>
            </p:cNvGraphicFramePr>
            <p:nvPr/>
          </p:nvGraphicFramePr>
          <p:xfrm>
            <a:off x="475" y="2569"/>
            <a:ext cx="2105" cy="740"/>
          </p:xfrm>
          <a:graphic>
            <a:graphicData uri="http://schemas.openxmlformats.org/presentationml/2006/ole">
              <p:oleObj spid="_x0000_s5123" name="Equation" r:id="rId8" imgW="2895480" imgH="1015920" progId="Equation.3">
                <p:embed/>
              </p:oleObj>
            </a:graphicData>
          </a:graphic>
        </p:graphicFrame>
        <p:sp>
          <p:nvSpPr>
            <p:cNvPr id="5134" name="Text Box 12"/>
            <p:cNvSpPr txBox="1">
              <a:spLocks noChangeArrowheads="1"/>
            </p:cNvSpPr>
            <p:nvPr/>
          </p:nvSpPr>
          <p:spPr bwMode="auto">
            <a:xfrm>
              <a:off x="240" y="2102"/>
              <a:ext cx="2614" cy="326"/>
            </a:xfrm>
            <a:prstGeom prst="rect">
              <a:avLst/>
            </a:prstGeom>
            <a:noFill/>
            <a:ln w="9525">
              <a:noFill/>
              <a:miter lim="800000"/>
              <a:headEnd/>
              <a:tailEnd/>
            </a:ln>
          </p:spPr>
          <p:txBody>
            <a:bodyPr wrap="none">
              <a:spAutoFit/>
            </a:bodyPr>
            <a:lstStyle/>
            <a:p>
              <a:r>
                <a:rPr lang="en-US" sz="1400" b="1"/>
                <a:t>Assume the electron-electron scattering length</a:t>
              </a:r>
            </a:p>
            <a:p>
              <a:r>
                <a:rPr lang="en-US" sz="1400" b="1"/>
                <a:t>can be averaged over energy:</a:t>
              </a:r>
            </a:p>
          </p:txBody>
        </p:sp>
        <p:grpSp>
          <p:nvGrpSpPr>
            <p:cNvPr id="5135" name="Group 13"/>
            <p:cNvGrpSpPr>
              <a:grpSpLocks/>
            </p:cNvGrpSpPr>
            <p:nvPr/>
          </p:nvGrpSpPr>
          <p:grpSpPr bwMode="auto">
            <a:xfrm>
              <a:off x="2939" y="2066"/>
              <a:ext cx="2698" cy="1818"/>
              <a:chOff x="2940" y="1153"/>
              <a:chExt cx="2698" cy="1818"/>
            </a:xfrm>
          </p:grpSpPr>
          <p:sp>
            <p:nvSpPr>
              <p:cNvPr id="5136" name="Line 14"/>
              <p:cNvSpPr>
                <a:spLocks noChangeShapeType="1"/>
              </p:cNvSpPr>
              <p:nvPr/>
            </p:nvSpPr>
            <p:spPr bwMode="auto">
              <a:xfrm flipH="1">
                <a:off x="4870" y="2087"/>
                <a:ext cx="57" cy="285"/>
              </a:xfrm>
              <a:prstGeom prst="line">
                <a:avLst/>
              </a:prstGeom>
              <a:noFill/>
              <a:ln w="9525">
                <a:solidFill>
                  <a:schemeClr val="tx1"/>
                </a:solidFill>
                <a:round/>
                <a:headEnd/>
                <a:tailEnd type="triangle" w="med" len="med"/>
              </a:ln>
            </p:spPr>
            <p:txBody>
              <a:bodyPr wrap="none" anchor="ctr"/>
              <a:lstStyle/>
              <a:p>
                <a:endParaRPr lang="en-US"/>
              </a:p>
            </p:txBody>
          </p:sp>
          <p:grpSp>
            <p:nvGrpSpPr>
              <p:cNvPr id="5137" name="Group 15"/>
              <p:cNvGrpSpPr>
                <a:grpSpLocks/>
              </p:cNvGrpSpPr>
              <p:nvPr/>
            </p:nvGrpSpPr>
            <p:grpSpPr bwMode="auto">
              <a:xfrm>
                <a:off x="2940" y="1153"/>
                <a:ext cx="2698" cy="1818"/>
                <a:chOff x="2940" y="1153"/>
                <a:chExt cx="2698" cy="1818"/>
              </a:xfrm>
            </p:grpSpPr>
            <p:grpSp>
              <p:nvGrpSpPr>
                <p:cNvPr id="5138" name="Group 16"/>
                <p:cNvGrpSpPr>
                  <a:grpSpLocks/>
                </p:cNvGrpSpPr>
                <p:nvPr/>
              </p:nvGrpSpPr>
              <p:grpSpPr bwMode="auto">
                <a:xfrm>
                  <a:off x="2940" y="1153"/>
                  <a:ext cx="2698" cy="1818"/>
                  <a:chOff x="2963" y="945"/>
                  <a:chExt cx="2619" cy="1739"/>
                </a:xfrm>
              </p:grpSpPr>
              <p:pic>
                <p:nvPicPr>
                  <p:cNvPr id="5140" name="Picture 17"/>
                  <p:cNvPicPr>
                    <a:picLocks noChangeAspect="1" noChangeArrowheads="1"/>
                  </p:cNvPicPr>
                  <p:nvPr/>
                </p:nvPicPr>
                <p:blipFill>
                  <a:blip r:embed="rId9" cstate="print"/>
                  <a:srcRect/>
                  <a:stretch>
                    <a:fillRect/>
                  </a:stretch>
                </p:blipFill>
                <p:spPr bwMode="auto">
                  <a:xfrm>
                    <a:off x="2963" y="945"/>
                    <a:ext cx="2619" cy="1739"/>
                  </a:xfrm>
                  <a:prstGeom prst="rect">
                    <a:avLst/>
                  </a:prstGeom>
                  <a:noFill/>
                  <a:ln w="9525">
                    <a:noFill/>
                    <a:miter lim="800000"/>
                    <a:headEnd/>
                    <a:tailEnd/>
                  </a:ln>
                </p:spPr>
              </p:pic>
              <p:graphicFrame>
                <p:nvGraphicFramePr>
                  <p:cNvPr id="5124" name="Object 18"/>
                  <p:cNvGraphicFramePr>
                    <a:graphicFrameLocks noChangeAspect="1"/>
                  </p:cNvGraphicFramePr>
                  <p:nvPr/>
                </p:nvGraphicFramePr>
                <p:xfrm>
                  <a:off x="3988" y="1179"/>
                  <a:ext cx="1161" cy="321"/>
                </p:xfrm>
                <a:graphic>
                  <a:graphicData uri="http://schemas.openxmlformats.org/presentationml/2006/ole">
                    <p:oleObj spid="_x0000_s5124" name="Equation" r:id="rId10" imgW="1765300" imgH="482600" progId="Equation.3">
                      <p:embed/>
                    </p:oleObj>
                  </a:graphicData>
                </a:graphic>
              </p:graphicFrame>
            </p:grpSp>
            <p:sp>
              <p:nvSpPr>
                <p:cNvPr id="5139" name="Text Box 19"/>
                <p:cNvSpPr txBox="1">
                  <a:spLocks noChangeArrowheads="1"/>
                </p:cNvSpPr>
                <p:nvPr/>
              </p:nvSpPr>
              <p:spPr bwMode="auto">
                <a:xfrm>
                  <a:off x="4083" y="1919"/>
                  <a:ext cx="1337" cy="173"/>
                </a:xfrm>
                <a:prstGeom prst="rect">
                  <a:avLst/>
                </a:prstGeom>
                <a:solidFill>
                  <a:schemeClr val="bg1"/>
                </a:solidFill>
                <a:ln w="9525" algn="ctr">
                  <a:noFill/>
                  <a:miter lim="800000"/>
                  <a:headEnd/>
                  <a:tailEnd/>
                </a:ln>
              </p:spPr>
              <p:txBody>
                <a:bodyPr wrap="none">
                  <a:spAutoFit/>
                </a:bodyPr>
                <a:lstStyle/>
                <a:p>
                  <a:pPr algn="ctr"/>
                  <a:r>
                    <a:rPr lang="en-US" sz="1200" b="1"/>
                    <a:t>Krolikowski &amp; Spicer, 1970</a:t>
                  </a:r>
                </a:p>
              </p:txBody>
            </p:sp>
          </p:grpSp>
        </p:grpSp>
      </p:grpSp>
      <p:sp>
        <p:nvSpPr>
          <p:cNvPr id="5132" name="Text Box 12"/>
          <p:cNvSpPr txBox="1">
            <a:spLocks noChangeArrowheads="1"/>
          </p:cNvSpPr>
          <p:nvPr/>
        </p:nvSpPr>
        <p:spPr bwMode="auto">
          <a:xfrm>
            <a:off x="422275" y="5486400"/>
            <a:ext cx="4403725" cy="523875"/>
          </a:xfrm>
          <a:prstGeom prst="rect">
            <a:avLst/>
          </a:prstGeom>
          <a:noFill/>
          <a:ln w="9525">
            <a:noFill/>
            <a:miter lim="800000"/>
            <a:headEnd/>
            <a:tailEnd/>
          </a:ln>
        </p:spPr>
        <p:txBody>
          <a:bodyPr wrap="none">
            <a:spAutoFit/>
          </a:bodyPr>
          <a:lstStyle/>
          <a:p>
            <a:r>
              <a:rPr lang="en-US" sz="1400" b="1"/>
              <a:t>This assumes N(E) = constant (more on this later)</a:t>
            </a:r>
          </a:p>
          <a:p>
            <a:r>
              <a:rPr lang="en-US" sz="1400" b="1"/>
              <a:t>Dave uses </a:t>
            </a:r>
            <a:r>
              <a:rPr lang="en-US" sz="1400" b="1" i="1"/>
              <a:t>F</a:t>
            </a:r>
            <a:r>
              <a:rPr lang="en-US" sz="1400" b="1" i="1" baseline="-25000"/>
              <a:t>e-e</a:t>
            </a:r>
            <a:r>
              <a:rPr lang="en-US" sz="1400" b="1"/>
              <a:t> instead of T(E,</a:t>
            </a:r>
            <a:r>
              <a:rPr lang="en-US" sz="1400" b="1">
                <a:sym typeface="Symbol" pitchFamily="18" charset="2"/>
              </a:rPr>
              <a:t>)</a:t>
            </a:r>
            <a:endParaRPr lang="en-US" sz="1400" b="1"/>
          </a:p>
        </p:txBody>
      </p:sp>
      <p:sp>
        <p:nvSpPr>
          <p:cNvPr id="5133" name="Text Box 12"/>
          <p:cNvSpPr txBox="1">
            <a:spLocks noChangeArrowheads="1"/>
          </p:cNvSpPr>
          <p:nvPr/>
        </p:nvSpPr>
        <p:spPr bwMode="auto">
          <a:xfrm>
            <a:off x="5334000" y="5486400"/>
            <a:ext cx="2967038" cy="307975"/>
          </a:xfrm>
          <a:prstGeom prst="rect">
            <a:avLst/>
          </a:prstGeom>
          <a:noFill/>
          <a:ln w="9525">
            <a:noFill/>
            <a:miter lim="800000"/>
            <a:headEnd/>
            <a:tailEnd/>
          </a:ln>
        </p:spPr>
        <p:txBody>
          <a:bodyPr wrap="none">
            <a:spAutoFit/>
          </a:bodyPr>
          <a:lstStyle/>
          <a:p>
            <a:r>
              <a:rPr lang="en-US" sz="1400" b="1"/>
              <a:t>E</a:t>
            </a:r>
            <a:r>
              <a:rPr lang="en-US" sz="1400" b="1" baseline="-25000"/>
              <a:t>m</a:t>
            </a:r>
            <a:r>
              <a:rPr lang="en-US" sz="1400" b="1"/>
              <a:t>= Energy at which </a:t>
            </a:r>
            <a:r>
              <a:rPr lang="en-US" sz="1400" b="1">
                <a:sym typeface="Symbol" pitchFamily="18" charset="2"/>
              </a:rPr>
              <a:t></a:t>
            </a:r>
            <a:r>
              <a:rPr lang="en-US" sz="1400" b="1" baseline="-25000">
                <a:sym typeface="Symbol" pitchFamily="18" charset="2"/>
              </a:rPr>
              <a:t>0</a:t>
            </a:r>
            <a:r>
              <a:rPr lang="en-US" sz="1400" b="1">
                <a:sym typeface="Symbol" pitchFamily="18" charset="2"/>
              </a:rPr>
              <a:t> is known</a:t>
            </a:r>
            <a:endParaRPr lang="en-US" sz="1400" b="1"/>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idx="4294967295"/>
          </p:nvPr>
        </p:nvSpPr>
        <p:spPr>
          <a:xfrm>
            <a:off x="0" y="274638"/>
            <a:ext cx="9144000" cy="765175"/>
          </a:xfrm>
        </p:spPr>
        <p:txBody>
          <a:bodyPr/>
          <a:lstStyle/>
          <a:p>
            <a:r>
              <a:rPr lang="en-US" sz="2400" i="1" smtClean="0"/>
              <a:t>Step 2 – Probability of reaching the surface w/o e</a:t>
            </a:r>
            <a:r>
              <a:rPr lang="en-US" sz="2400" i="1" baseline="30000" smtClean="0"/>
              <a:t>-</a:t>
            </a:r>
            <a:r>
              <a:rPr lang="en-US" sz="2400" i="1" smtClean="0"/>
              <a:t>-e</a:t>
            </a:r>
            <a:r>
              <a:rPr lang="en-US" sz="2400" i="1" baseline="30000" smtClean="0"/>
              <a:t>-</a:t>
            </a:r>
            <a:r>
              <a:rPr lang="en-US" sz="2400" i="1" smtClean="0"/>
              <a:t> scattering</a:t>
            </a:r>
            <a:endParaRPr lang="en-US" sz="2400" i="1" baseline="30000" smtClean="0"/>
          </a:p>
        </p:txBody>
      </p:sp>
      <p:graphicFrame>
        <p:nvGraphicFramePr>
          <p:cNvPr id="6146" name="Object 2"/>
          <p:cNvGraphicFramePr>
            <a:graphicFrameLocks noChangeAspect="1"/>
          </p:cNvGraphicFramePr>
          <p:nvPr/>
        </p:nvGraphicFramePr>
        <p:xfrm>
          <a:off x="1639888" y="3443288"/>
          <a:ext cx="5267325" cy="1139825"/>
        </p:xfrm>
        <a:graphic>
          <a:graphicData uri="http://schemas.openxmlformats.org/presentationml/2006/ole">
            <p:oleObj spid="_x0000_s6146" name="Equation" r:id="rId4" imgW="2171520" imgH="469800" progId="Equation.3">
              <p:embed/>
            </p:oleObj>
          </a:graphicData>
        </a:graphic>
      </p:graphicFrame>
      <p:sp>
        <p:nvSpPr>
          <p:cNvPr id="6148" name="Text Box 4"/>
          <p:cNvSpPr txBox="1">
            <a:spLocks noChangeArrowheads="1"/>
          </p:cNvSpPr>
          <p:nvPr/>
        </p:nvSpPr>
        <p:spPr bwMode="auto">
          <a:xfrm>
            <a:off x="533400" y="1120775"/>
            <a:ext cx="8077200" cy="2308225"/>
          </a:xfrm>
          <a:prstGeom prst="rect">
            <a:avLst/>
          </a:prstGeom>
          <a:noFill/>
          <a:ln w="9525">
            <a:noFill/>
            <a:miter lim="800000"/>
            <a:headEnd/>
            <a:tailEnd/>
          </a:ln>
        </p:spPr>
        <p:txBody>
          <a:bodyPr>
            <a:spAutoFit/>
          </a:bodyPr>
          <a:lstStyle/>
          <a:p>
            <a:r>
              <a:rPr lang="en-US" sz="2400" dirty="0"/>
              <a:t>The probability that an electron created at a depth </a:t>
            </a:r>
            <a:r>
              <a:rPr lang="en-US" sz="2400" i="1" dirty="0"/>
              <a:t>d</a:t>
            </a:r>
            <a:r>
              <a:rPr lang="en-US" sz="2400" dirty="0"/>
              <a:t> will escape is </a:t>
            </a:r>
            <a:r>
              <a:rPr lang="en-US" sz="2400" i="1" dirty="0"/>
              <a:t>e</a:t>
            </a:r>
            <a:r>
              <a:rPr lang="en-US" sz="2400" baseline="30000" dirty="0"/>
              <a:t>-</a:t>
            </a:r>
            <a:r>
              <a:rPr lang="en-US" sz="2400" i="1" baseline="30000" dirty="0"/>
              <a:t>d</a:t>
            </a:r>
            <a:r>
              <a:rPr lang="en-US" sz="2400" b="1" baseline="30000" dirty="0"/>
              <a:t>/</a:t>
            </a:r>
            <a:r>
              <a:rPr lang="en-US" sz="2400" i="1" baseline="30000" dirty="0" err="1"/>
              <a:t>λ</a:t>
            </a:r>
            <a:r>
              <a:rPr lang="en-US" sz="1200" i="1" baseline="30000" dirty="0" err="1"/>
              <a:t>e</a:t>
            </a:r>
            <a:r>
              <a:rPr lang="en-US" sz="2400" dirty="0"/>
              <a:t>, and the probability per unit length that a photon is absorbed at depth </a:t>
            </a:r>
            <a:r>
              <a:rPr lang="en-US" sz="2400" i="1" dirty="0"/>
              <a:t>d</a:t>
            </a:r>
            <a:r>
              <a:rPr lang="en-US" sz="2400" dirty="0"/>
              <a:t> is </a:t>
            </a:r>
            <a:r>
              <a:rPr lang="en-US" sz="2400" i="1" dirty="0"/>
              <a:t>(1/</a:t>
            </a:r>
            <a:r>
              <a:rPr lang="en-US" sz="2400" i="1" dirty="0" err="1"/>
              <a:t>λ</a:t>
            </a:r>
            <a:r>
              <a:rPr lang="en-US" sz="2400" i="1" baseline="-25000" dirty="0" err="1"/>
              <a:t>ph</a:t>
            </a:r>
            <a:r>
              <a:rPr lang="en-US" sz="2400" i="1" dirty="0"/>
              <a:t>) e</a:t>
            </a:r>
            <a:r>
              <a:rPr lang="en-US" sz="2400" baseline="30000" dirty="0"/>
              <a:t>-</a:t>
            </a:r>
            <a:r>
              <a:rPr lang="en-US" sz="2400" i="1" baseline="30000" dirty="0"/>
              <a:t>d</a:t>
            </a:r>
            <a:r>
              <a:rPr lang="en-US" sz="2400" b="1" baseline="30000" dirty="0"/>
              <a:t>/</a:t>
            </a:r>
            <a:r>
              <a:rPr lang="en-US" sz="2400" i="1" baseline="30000" dirty="0" err="1"/>
              <a:t>λ</a:t>
            </a:r>
            <a:r>
              <a:rPr lang="en-US" sz="1200" i="1" baseline="30000" dirty="0" err="1"/>
              <a:t>ph</a:t>
            </a:r>
            <a:r>
              <a:rPr lang="en-US" sz="2400" dirty="0"/>
              <a:t>. Integrating the product of these probabilities over all possible values of d, we obtain the fraction of electrons that reach the surface without scattering, </a:t>
            </a:r>
            <a:r>
              <a:rPr lang="en-US" sz="2400" i="1" dirty="0"/>
              <a:t>F</a:t>
            </a:r>
            <a:r>
              <a:rPr lang="en-US" sz="2400" i="1" baseline="-25000" dirty="0"/>
              <a:t>e-e</a:t>
            </a:r>
            <a:r>
              <a:rPr lang="en-US" sz="2400" dirty="0"/>
              <a:t>(</a:t>
            </a:r>
            <a:r>
              <a:rPr lang="en-US" sz="2400" i="1" dirty="0"/>
              <a:t>E</a:t>
            </a:r>
            <a:r>
              <a:rPr lang="en-US" sz="2400" dirty="0"/>
              <a:t>,</a:t>
            </a:r>
            <a:r>
              <a:rPr lang="en-US" sz="2400" i="1" dirty="0">
                <a:sym typeface="Symbol" pitchFamily="18" charset="2"/>
              </a:rPr>
              <a:t></a:t>
            </a:r>
            <a:r>
              <a:rPr lang="en-US" sz="2400" dirty="0"/>
              <a: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Rectangle 3"/>
          <p:cNvSpPr>
            <a:spLocks noChangeArrowheads="1"/>
          </p:cNvSpPr>
          <p:nvPr/>
        </p:nvSpPr>
        <p:spPr bwMode="auto">
          <a:xfrm>
            <a:off x="1833563" y="1411288"/>
            <a:ext cx="9144000" cy="0"/>
          </a:xfrm>
          <a:prstGeom prst="rect">
            <a:avLst/>
          </a:prstGeom>
          <a:noFill/>
          <a:ln w="9525">
            <a:noFill/>
            <a:miter lim="800000"/>
            <a:headEnd/>
            <a:tailEnd/>
          </a:ln>
          <a:effectLst/>
        </p:spPr>
        <p:txBody>
          <a:bodyPr>
            <a:spAutoFit/>
          </a:bodyPr>
          <a:lstStyle/>
          <a:p>
            <a:endParaRPr lang="en-US"/>
          </a:p>
        </p:txBody>
      </p:sp>
      <p:pic>
        <p:nvPicPr>
          <p:cNvPr id="203787" name="Picture 11"/>
          <p:cNvPicPr>
            <a:picLocks noChangeAspect="1" noChangeArrowheads="1"/>
          </p:cNvPicPr>
          <p:nvPr/>
        </p:nvPicPr>
        <p:blipFill>
          <a:blip r:embed="rId3" cstate="print"/>
          <a:srcRect/>
          <a:stretch>
            <a:fillRect/>
          </a:stretch>
        </p:blipFill>
        <p:spPr bwMode="auto">
          <a:xfrm>
            <a:off x="-12700" y="688975"/>
            <a:ext cx="9156700" cy="51704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40" name="Picture 4"/>
          <p:cNvPicPr>
            <a:picLocks noChangeAspect="1" noChangeArrowheads="1"/>
          </p:cNvPicPr>
          <p:nvPr/>
        </p:nvPicPr>
        <p:blipFill>
          <a:blip r:embed="rId3" cstate="print"/>
          <a:srcRect/>
          <a:stretch>
            <a:fillRect/>
          </a:stretch>
        </p:blipFill>
        <p:spPr bwMode="auto">
          <a:xfrm>
            <a:off x="0" y="685800"/>
            <a:ext cx="9131300" cy="5156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idx="1"/>
          </p:nvPr>
        </p:nvSpPr>
        <p:spPr>
          <a:xfrm>
            <a:off x="304800" y="1524000"/>
            <a:ext cx="8229600" cy="3429000"/>
          </a:xfrm>
        </p:spPr>
        <p:txBody>
          <a:bodyPr>
            <a:normAutofit/>
          </a:bodyPr>
          <a:lstStyle/>
          <a:p>
            <a:pPr algn="just">
              <a:buNone/>
            </a:pPr>
            <a:r>
              <a:rPr lang="en-US" sz="2000" dirty="0" smtClean="0"/>
              <a:t>Much of this talk comes from a course on Cathode Physics Matt </a:t>
            </a:r>
            <a:r>
              <a:rPr lang="en-US" sz="2000" dirty="0" err="1" smtClean="0"/>
              <a:t>Poelker</a:t>
            </a:r>
            <a:r>
              <a:rPr lang="en-US" sz="2000" dirty="0" smtClean="0"/>
              <a:t> and I taught at the US Particle Accelerator School</a:t>
            </a:r>
          </a:p>
          <a:p>
            <a:pPr algn="just">
              <a:buNone/>
            </a:pPr>
            <a:r>
              <a:rPr lang="en-US" sz="2000" dirty="0" smtClean="0"/>
              <a:t>		</a:t>
            </a:r>
            <a:r>
              <a:rPr lang="en-US" sz="2000" dirty="0" smtClean="0">
                <a:hlinkClick r:id="rId3"/>
              </a:rPr>
              <a:t>http://uspas.fnal.gov/materials/12UTA/UTA_Cathode.shtml</a:t>
            </a:r>
            <a:endParaRPr lang="en-US" sz="2000" dirty="0" smtClean="0"/>
          </a:p>
          <a:p>
            <a:pPr algn="just">
              <a:buNone/>
            </a:pPr>
            <a:endParaRPr lang="en-US" sz="2000" dirty="0" smtClean="0"/>
          </a:p>
        </p:txBody>
      </p:sp>
      <p:sp>
        <p:nvSpPr>
          <p:cNvPr id="51204" name="Rectangle 4"/>
          <p:cNvSpPr>
            <a:spLocks noChangeArrowheads="1"/>
          </p:cNvSpPr>
          <p:nvPr/>
        </p:nvSpPr>
        <p:spPr bwMode="auto">
          <a:xfrm>
            <a:off x="457200" y="152400"/>
            <a:ext cx="8229600" cy="1371600"/>
          </a:xfrm>
          <a:prstGeom prst="rect">
            <a:avLst/>
          </a:prstGeom>
          <a:noFill/>
          <a:ln w="9525">
            <a:noFill/>
            <a:miter lim="800000"/>
            <a:headEnd/>
            <a:tailEnd/>
          </a:ln>
        </p:spPr>
        <p:txBody>
          <a:bodyPr anchor="ctr"/>
          <a:lstStyle/>
          <a:p>
            <a:pPr algn="ctr"/>
            <a:r>
              <a:rPr lang="en-US" sz="3200" b="1" i="1" dirty="0" smtClean="0"/>
              <a:t>Reference Material</a:t>
            </a:r>
            <a:endParaRPr lang="en-US" sz="3200" b="1" i="1" dirty="0"/>
          </a:p>
        </p:txBody>
      </p:sp>
      <p:sp>
        <p:nvSpPr>
          <p:cNvPr id="51205" name="Rectangle 4"/>
          <p:cNvSpPr>
            <a:spLocks noChangeArrowheads="1"/>
          </p:cNvSpPr>
          <p:nvPr/>
        </p:nvSpPr>
        <p:spPr bwMode="auto">
          <a:xfrm>
            <a:off x="1524000" y="3962400"/>
            <a:ext cx="6096000" cy="646331"/>
          </a:xfrm>
          <a:prstGeom prst="rect">
            <a:avLst/>
          </a:prstGeom>
          <a:noFill/>
          <a:ln w="9525">
            <a:noFill/>
            <a:miter lim="800000"/>
            <a:headEnd/>
            <a:tailEnd/>
          </a:ln>
        </p:spPr>
        <p:txBody>
          <a:bodyPr>
            <a:spAutoFit/>
          </a:bodyPr>
          <a:lstStyle/>
          <a:p>
            <a:r>
              <a:rPr lang="en-US" dirty="0" smtClean="0"/>
              <a:t>Great Surface Science Resource:</a:t>
            </a:r>
          </a:p>
          <a:p>
            <a:r>
              <a:rPr lang="en-US" dirty="0" smtClean="0"/>
              <a:t>http</a:t>
            </a:r>
            <a:r>
              <a:rPr lang="en-US" dirty="0"/>
              <a:t>://www.philiphofmann.net/surflec3/index.html</a:t>
            </a:r>
          </a:p>
        </p:txBody>
      </p:sp>
      <p:sp>
        <p:nvSpPr>
          <p:cNvPr id="6" name="Rectangle 5"/>
          <p:cNvSpPr/>
          <p:nvPr/>
        </p:nvSpPr>
        <p:spPr>
          <a:xfrm>
            <a:off x="152400" y="2819400"/>
            <a:ext cx="8686800" cy="923330"/>
          </a:xfrm>
          <a:prstGeom prst="rect">
            <a:avLst/>
          </a:prstGeom>
        </p:spPr>
        <p:txBody>
          <a:bodyPr wrap="square">
            <a:spAutoFit/>
          </a:bodyPr>
          <a:lstStyle/>
          <a:p>
            <a:pPr algn="ctr">
              <a:buNone/>
            </a:pPr>
            <a:r>
              <a:rPr lang="en-US" dirty="0" smtClean="0"/>
              <a:t>Modern Theory and Applications of Photocathodes</a:t>
            </a:r>
          </a:p>
          <a:p>
            <a:pPr algn="ctr">
              <a:buNone/>
            </a:pPr>
            <a:r>
              <a:rPr lang="en-US" dirty="0" smtClean="0"/>
              <a:t>W.E. Spicer &amp; A. Herrera-</a:t>
            </a:r>
            <a:r>
              <a:rPr lang="en-US" dirty="0" err="1" smtClean="0"/>
              <a:t>Gómez</a:t>
            </a:r>
            <a:endParaRPr lang="en-US" dirty="0" smtClean="0"/>
          </a:p>
          <a:p>
            <a:pPr algn="ctr">
              <a:buNone/>
            </a:pPr>
            <a:r>
              <a:rPr lang="en-US" dirty="0" smtClean="0"/>
              <a:t>SAC-PUB-6306 (1993)</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2"/>
          <p:cNvSpPr>
            <a:spLocks noChangeArrowheads="1"/>
          </p:cNvSpPr>
          <p:nvPr/>
        </p:nvSpPr>
        <p:spPr bwMode="auto">
          <a:xfrm>
            <a:off x="381000" y="304800"/>
            <a:ext cx="8229600" cy="655638"/>
          </a:xfrm>
          <a:prstGeom prst="rect">
            <a:avLst/>
          </a:prstGeom>
          <a:noFill/>
          <a:ln w="9525">
            <a:noFill/>
            <a:miter lim="800000"/>
            <a:headEnd/>
            <a:tailEnd/>
          </a:ln>
        </p:spPr>
        <p:txBody>
          <a:bodyPr anchor="ctr"/>
          <a:lstStyle/>
          <a:p>
            <a:pPr algn="ctr"/>
            <a:endParaRPr lang="en-US" sz="3200" i="1">
              <a:solidFill>
                <a:srgbClr val="6600FF"/>
              </a:solidFill>
            </a:endParaRPr>
          </a:p>
        </p:txBody>
      </p:sp>
      <p:grpSp>
        <p:nvGrpSpPr>
          <p:cNvPr id="16" name="Group 18"/>
          <p:cNvGrpSpPr>
            <a:grpSpLocks/>
          </p:cNvGrpSpPr>
          <p:nvPr/>
        </p:nvGrpSpPr>
        <p:grpSpPr bwMode="auto">
          <a:xfrm>
            <a:off x="4648201" y="2133600"/>
            <a:ext cx="2935288" cy="534988"/>
            <a:chOff x="2928" y="1344"/>
            <a:chExt cx="1849" cy="337"/>
          </a:xfrm>
          <a:gradFill>
            <a:gsLst>
              <a:gs pos="0">
                <a:srgbClr val="0070C0">
                  <a:alpha val="0"/>
                </a:srgbClr>
              </a:gs>
              <a:gs pos="50000">
                <a:schemeClr val="accent1">
                  <a:shade val="67500"/>
                  <a:satMod val="115000"/>
                </a:schemeClr>
              </a:gs>
              <a:gs pos="100000">
                <a:schemeClr val="accent1">
                  <a:shade val="100000"/>
                  <a:satMod val="115000"/>
                </a:schemeClr>
              </a:gs>
            </a:gsLst>
            <a:lin ang="5400000" scaled="0"/>
          </a:gradFill>
        </p:grpSpPr>
        <p:sp>
          <p:nvSpPr>
            <p:cNvPr id="4112" name="Text Box 3"/>
            <p:cNvSpPr txBox="1">
              <a:spLocks noChangeArrowheads="1"/>
            </p:cNvSpPr>
            <p:nvPr/>
          </p:nvSpPr>
          <p:spPr bwMode="auto">
            <a:xfrm>
              <a:off x="2928" y="1440"/>
              <a:ext cx="1022" cy="192"/>
            </a:xfrm>
            <a:prstGeom prst="rect">
              <a:avLst/>
            </a:prstGeom>
            <a:grpFill/>
            <a:ln w="9525">
              <a:noFill/>
              <a:miter lim="800000"/>
              <a:headEnd/>
              <a:tailEnd/>
            </a:ln>
          </p:spPr>
          <p:txBody>
            <a:bodyPr wrap="none">
              <a:spAutoFit/>
            </a:bodyPr>
            <a:lstStyle/>
            <a:p>
              <a:pPr>
                <a:defRPr/>
              </a:pPr>
              <a:r>
                <a:rPr lang="en-US" sz="1400" b="1" i="1">
                  <a:latin typeface="Arial" charset="0"/>
                </a:rPr>
                <a:t>Escape criterion:</a:t>
              </a:r>
            </a:p>
          </p:txBody>
        </p:sp>
        <p:graphicFrame>
          <p:nvGraphicFramePr>
            <p:cNvPr id="7174" name="Object 4"/>
            <p:cNvGraphicFramePr>
              <a:graphicFrameLocks noChangeAspect="1"/>
            </p:cNvGraphicFramePr>
            <p:nvPr/>
          </p:nvGraphicFramePr>
          <p:xfrm>
            <a:off x="4157" y="1344"/>
            <a:ext cx="620" cy="337"/>
          </p:xfrm>
          <a:graphic>
            <a:graphicData uri="http://schemas.openxmlformats.org/presentationml/2006/ole">
              <p:oleObj spid="_x0000_s7174" name="Equation" r:id="rId4" imgW="787320" imgH="419040" progId="Equation.3">
                <p:embed/>
              </p:oleObj>
            </a:graphicData>
          </a:graphic>
        </p:graphicFrame>
      </p:grpSp>
      <p:graphicFrame>
        <p:nvGraphicFramePr>
          <p:cNvPr id="7170" name="Object 5"/>
          <p:cNvGraphicFramePr>
            <a:graphicFrameLocks noChangeAspect="1"/>
          </p:cNvGraphicFramePr>
          <p:nvPr/>
        </p:nvGraphicFramePr>
        <p:xfrm>
          <a:off x="4791075" y="2811463"/>
          <a:ext cx="2982913" cy="700087"/>
        </p:xfrm>
        <a:graphic>
          <a:graphicData uri="http://schemas.openxmlformats.org/presentationml/2006/ole">
            <p:oleObj spid="_x0000_s7170" name="Equation" r:id="rId5" imgW="2108160" imgH="495000" progId="Equation.3">
              <p:embed/>
            </p:oleObj>
          </a:graphicData>
        </a:graphic>
      </p:graphicFrame>
      <p:sp>
        <p:nvSpPr>
          <p:cNvPr id="7177" name="Line 8"/>
          <p:cNvSpPr>
            <a:spLocks noChangeShapeType="1"/>
          </p:cNvSpPr>
          <p:nvPr/>
        </p:nvSpPr>
        <p:spPr bwMode="auto">
          <a:xfrm>
            <a:off x="5984875" y="1589088"/>
            <a:ext cx="1065213" cy="0"/>
          </a:xfrm>
          <a:prstGeom prst="line">
            <a:avLst/>
          </a:prstGeom>
          <a:noFill/>
          <a:ln w="9525">
            <a:solidFill>
              <a:schemeClr val="tx1"/>
            </a:solidFill>
            <a:round/>
            <a:headEnd/>
            <a:tailEnd type="triangle" w="med" len="med"/>
          </a:ln>
        </p:spPr>
        <p:txBody>
          <a:bodyPr/>
          <a:lstStyle/>
          <a:p>
            <a:endParaRPr lang="en-US"/>
          </a:p>
        </p:txBody>
      </p:sp>
      <p:sp>
        <p:nvSpPr>
          <p:cNvPr id="7178" name="Line 9"/>
          <p:cNvSpPr>
            <a:spLocks noChangeShapeType="1"/>
          </p:cNvSpPr>
          <p:nvPr/>
        </p:nvSpPr>
        <p:spPr bwMode="auto">
          <a:xfrm flipV="1">
            <a:off x="5984875" y="762000"/>
            <a:ext cx="1065213" cy="827088"/>
          </a:xfrm>
          <a:prstGeom prst="line">
            <a:avLst/>
          </a:prstGeom>
          <a:noFill/>
          <a:ln w="9525">
            <a:solidFill>
              <a:schemeClr val="tx1"/>
            </a:solidFill>
            <a:round/>
            <a:headEnd/>
            <a:tailEnd type="triangle" w="med" len="med"/>
          </a:ln>
        </p:spPr>
        <p:txBody>
          <a:bodyPr/>
          <a:lstStyle/>
          <a:p>
            <a:endParaRPr lang="en-US"/>
          </a:p>
        </p:txBody>
      </p:sp>
      <p:sp>
        <p:nvSpPr>
          <p:cNvPr id="7179" name="Text Box 10"/>
          <p:cNvSpPr txBox="1">
            <a:spLocks noChangeArrowheads="1"/>
          </p:cNvSpPr>
          <p:nvPr/>
        </p:nvSpPr>
        <p:spPr bwMode="auto">
          <a:xfrm>
            <a:off x="6402388" y="1233488"/>
            <a:ext cx="303212" cy="366712"/>
          </a:xfrm>
          <a:prstGeom prst="rect">
            <a:avLst/>
          </a:prstGeom>
          <a:noFill/>
          <a:ln w="9525">
            <a:noFill/>
            <a:miter lim="800000"/>
            <a:headEnd/>
            <a:tailEnd/>
          </a:ln>
        </p:spPr>
        <p:txBody>
          <a:bodyPr wrap="none">
            <a:spAutoFit/>
          </a:bodyPr>
          <a:lstStyle/>
          <a:p>
            <a:r>
              <a:rPr lang="en-US">
                <a:latin typeface="Symbol" pitchFamily="18" charset="2"/>
              </a:rPr>
              <a:t>q</a:t>
            </a:r>
          </a:p>
        </p:txBody>
      </p:sp>
      <p:graphicFrame>
        <p:nvGraphicFramePr>
          <p:cNvPr id="7171" name="Object 12"/>
          <p:cNvGraphicFramePr>
            <a:graphicFrameLocks noChangeAspect="1"/>
          </p:cNvGraphicFramePr>
          <p:nvPr/>
        </p:nvGraphicFramePr>
        <p:xfrm>
          <a:off x="4586288" y="769938"/>
          <a:ext cx="2211387" cy="342900"/>
        </p:xfrm>
        <a:graphic>
          <a:graphicData uri="http://schemas.openxmlformats.org/presentationml/2006/ole">
            <p:oleObj spid="_x0000_s7171" name="Equation" r:id="rId6" imgW="1638000" imgH="253800" progId="Equation.3">
              <p:embed/>
            </p:oleObj>
          </a:graphicData>
        </a:graphic>
      </p:graphicFrame>
      <p:graphicFrame>
        <p:nvGraphicFramePr>
          <p:cNvPr id="7172" name="Object 13"/>
          <p:cNvGraphicFramePr>
            <a:graphicFrameLocks noChangeAspect="1"/>
          </p:cNvGraphicFramePr>
          <p:nvPr/>
        </p:nvGraphicFramePr>
        <p:xfrm>
          <a:off x="5346700" y="1676400"/>
          <a:ext cx="2820988" cy="346075"/>
        </p:xfrm>
        <a:graphic>
          <a:graphicData uri="http://schemas.openxmlformats.org/presentationml/2006/ole">
            <p:oleObj spid="_x0000_s7172" name="Equation" r:id="rId7" imgW="2070000" imgH="253800" progId="Equation.3">
              <p:embed/>
            </p:oleObj>
          </a:graphicData>
        </a:graphic>
      </p:graphicFrame>
      <p:sp>
        <p:nvSpPr>
          <p:cNvPr id="7180" name="Text Box 14"/>
          <p:cNvSpPr txBox="1">
            <a:spLocks noChangeArrowheads="1"/>
          </p:cNvSpPr>
          <p:nvPr/>
        </p:nvSpPr>
        <p:spPr bwMode="auto">
          <a:xfrm>
            <a:off x="152400" y="4572000"/>
            <a:ext cx="5943600" cy="1754326"/>
          </a:xfrm>
          <a:prstGeom prst="rect">
            <a:avLst/>
          </a:prstGeom>
          <a:noFill/>
          <a:ln w="9525" algn="ctr">
            <a:noFill/>
            <a:miter lim="800000"/>
            <a:headEnd/>
            <a:tailEnd/>
          </a:ln>
        </p:spPr>
        <p:txBody>
          <a:bodyPr wrap="square">
            <a:spAutoFit/>
          </a:bodyPr>
          <a:lstStyle/>
          <a:p>
            <a:r>
              <a:rPr lang="en-US" b="1" dirty="0"/>
              <a:t>While photoemission is regarded quantum mechanical effect due to quantization of photons, emission itself is classical.  I.e., electrons do not tunnel through barrier, but classically escape over it</a:t>
            </a:r>
            <a:r>
              <a:rPr lang="en-US" b="1" dirty="0" smtClean="0"/>
              <a:t>.</a:t>
            </a:r>
          </a:p>
          <a:p>
            <a:endParaRPr lang="en-US" b="1" dirty="0" smtClean="0"/>
          </a:p>
          <a:p>
            <a:r>
              <a:rPr lang="en-US" b="1" dirty="0" smtClean="0"/>
              <a:t>This is analogous to Snell’s law in optics</a:t>
            </a:r>
            <a:endParaRPr lang="en-US" b="1" dirty="0"/>
          </a:p>
        </p:txBody>
      </p:sp>
      <p:sp>
        <p:nvSpPr>
          <p:cNvPr id="7181" name="Rectangle 15"/>
          <p:cNvSpPr>
            <a:spLocks noGrp="1" noChangeArrowheads="1"/>
          </p:cNvSpPr>
          <p:nvPr>
            <p:ph type="title" idx="4294967295"/>
          </p:nvPr>
        </p:nvSpPr>
        <p:spPr/>
        <p:txBody>
          <a:bodyPr/>
          <a:lstStyle/>
          <a:p>
            <a:r>
              <a:rPr lang="en-US" i="1" smtClean="0"/>
              <a:t>Step 3: Escape Over the Barrier</a:t>
            </a:r>
          </a:p>
        </p:txBody>
      </p:sp>
      <p:pic>
        <p:nvPicPr>
          <p:cNvPr id="7182" name="Picture 16"/>
          <p:cNvPicPr>
            <a:picLocks noChangeAspect="1" noChangeArrowheads="1"/>
          </p:cNvPicPr>
          <p:nvPr/>
        </p:nvPicPr>
        <p:blipFill>
          <a:blip r:embed="rId8" cstate="print"/>
          <a:srcRect/>
          <a:stretch>
            <a:fillRect/>
          </a:stretch>
        </p:blipFill>
        <p:spPr bwMode="auto">
          <a:xfrm>
            <a:off x="228600" y="762000"/>
            <a:ext cx="4038600" cy="3627438"/>
          </a:xfrm>
          <a:prstGeom prst="rect">
            <a:avLst/>
          </a:prstGeom>
          <a:noFill/>
          <a:ln w="9525">
            <a:noFill/>
            <a:miter lim="800000"/>
            <a:headEnd/>
            <a:tailEnd/>
          </a:ln>
        </p:spPr>
      </p:pic>
      <p:graphicFrame>
        <p:nvGraphicFramePr>
          <p:cNvPr id="7173" name="Object 17"/>
          <p:cNvGraphicFramePr>
            <a:graphicFrameLocks noChangeAspect="1"/>
          </p:cNvGraphicFramePr>
          <p:nvPr/>
        </p:nvGraphicFramePr>
        <p:xfrm>
          <a:off x="5030788" y="3657600"/>
          <a:ext cx="2339975" cy="914400"/>
        </p:xfrm>
        <a:graphic>
          <a:graphicData uri="http://schemas.openxmlformats.org/presentationml/2006/ole">
            <p:oleObj spid="_x0000_s7173" name="Document" r:id="rId9" imgW="2355639" imgH="1068250" progId="Word.Document.8">
              <p:embed/>
            </p:oleObj>
          </a:graphicData>
        </a:graphic>
      </p:graphicFrame>
      <p:sp useBgFill="1">
        <p:nvSpPr>
          <p:cNvPr id="17" name="Rectangle 16"/>
          <p:cNvSpPr/>
          <p:nvPr/>
        </p:nvSpPr>
        <p:spPr bwMode="auto">
          <a:xfrm>
            <a:off x="2607892" y="2133600"/>
            <a:ext cx="1752600" cy="304800"/>
          </a:xfrm>
          <a:prstGeom prst="rect">
            <a:avLst/>
          </a:prstGeom>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a typeface="ＭＳ Ｐゴシック" pitchFamily="1" charset="-128"/>
            </a:endParaRPr>
          </a:p>
        </p:txBody>
      </p:sp>
      <p:graphicFrame>
        <p:nvGraphicFramePr>
          <p:cNvPr id="2" name="Object 12"/>
          <p:cNvGraphicFramePr>
            <a:graphicFrameLocks noChangeAspect="1"/>
          </p:cNvGraphicFramePr>
          <p:nvPr/>
        </p:nvGraphicFramePr>
        <p:xfrm>
          <a:off x="2488962" y="2107962"/>
          <a:ext cx="2211387" cy="342900"/>
        </p:xfrm>
        <a:graphic>
          <a:graphicData uri="http://schemas.openxmlformats.org/presentationml/2006/ole">
            <p:oleObj spid="_x0000_s7175" name="Equation" r:id="rId10" imgW="1638000" imgH="253800" progId="Equation.3">
              <p:embed/>
            </p:oleObj>
          </a:graphicData>
        </a:graphic>
      </p:graphicFrame>
      <p:sp useBgFill="1">
        <p:nvSpPr>
          <p:cNvPr id="20" name="Rectangle 19"/>
          <p:cNvSpPr/>
          <p:nvPr/>
        </p:nvSpPr>
        <p:spPr bwMode="auto">
          <a:xfrm>
            <a:off x="4953000" y="3607038"/>
            <a:ext cx="762000" cy="228600"/>
          </a:xfrm>
          <a:prstGeom prst="rect">
            <a:avLst/>
          </a:prstGeom>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a typeface="ＭＳ Ｐゴシック" pitchFamily="1" charset="-128"/>
            </a:endParaRPr>
          </a:p>
        </p:txBody>
      </p:sp>
      <p:graphicFrame>
        <p:nvGraphicFramePr>
          <p:cNvPr id="7176" name="Object 12"/>
          <p:cNvGraphicFramePr>
            <a:graphicFrameLocks noChangeAspect="1"/>
          </p:cNvGraphicFramePr>
          <p:nvPr/>
        </p:nvGraphicFramePr>
        <p:xfrm>
          <a:off x="4876800" y="3657600"/>
          <a:ext cx="730250" cy="228600"/>
        </p:xfrm>
        <a:graphic>
          <a:graphicData uri="http://schemas.openxmlformats.org/presentationml/2006/ole">
            <p:oleObj spid="_x0000_s7176" name="Equation" r:id="rId11" imgW="914400" imgH="253800" progId="Equation.3">
              <p:embed/>
            </p:oleObj>
          </a:graphicData>
        </a:graphic>
      </p:graphicFrame>
      <p:sp useBgFill="1">
        <p:nvSpPr>
          <p:cNvPr id="22" name="Rectangle 21"/>
          <p:cNvSpPr/>
          <p:nvPr/>
        </p:nvSpPr>
        <p:spPr bwMode="auto">
          <a:xfrm>
            <a:off x="5257800" y="4225184"/>
            <a:ext cx="762000" cy="228600"/>
          </a:xfrm>
          <a:prstGeom prst="rect">
            <a:avLst/>
          </a:prstGeom>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a typeface="ＭＳ Ｐゴシック" pitchFamily="1" charset="-128"/>
            </a:endParaRPr>
          </a:p>
        </p:txBody>
      </p:sp>
      <p:graphicFrame>
        <p:nvGraphicFramePr>
          <p:cNvPr id="3" name="Object 9"/>
          <p:cNvGraphicFramePr>
            <a:graphicFrameLocks noChangeAspect="1"/>
          </p:cNvGraphicFramePr>
          <p:nvPr/>
        </p:nvGraphicFramePr>
        <p:xfrm>
          <a:off x="5638800" y="4267200"/>
          <a:ext cx="192087" cy="228600"/>
        </p:xfrm>
        <a:graphic>
          <a:graphicData uri="http://schemas.openxmlformats.org/presentationml/2006/ole">
            <p:oleObj spid="_x0000_s7177" name="Equation" r:id="rId12" imgW="241200" imgH="253800" progId="Equation.3">
              <p:embed/>
            </p:oleObj>
          </a:graphicData>
        </a:graphic>
      </p:graphicFrame>
      <p:pic>
        <p:nvPicPr>
          <p:cNvPr id="23" name="Picture 6"/>
          <p:cNvPicPr>
            <a:picLocks noChangeAspect="1" noChangeArrowheads="1"/>
          </p:cNvPicPr>
          <p:nvPr/>
        </p:nvPicPr>
        <p:blipFill>
          <a:blip r:embed="rId13" cstate="print"/>
          <a:srcRect/>
          <a:stretch>
            <a:fillRect/>
          </a:stretch>
        </p:blipFill>
        <p:spPr bwMode="auto">
          <a:xfrm>
            <a:off x="6172200" y="4419600"/>
            <a:ext cx="2753436" cy="2057400"/>
          </a:xfrm>
          <a:prstGeom prst="rect">
            <a:avLst/>
          </a:prstGeom>
          <a:noFill/>
          <a:ln w="9525">
            <a:solidFill>
              <a:srgbClr val="FFFF00"/>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273844" y="0"/>
            <a:ext cx="8596312" cy="619125"/>
          </a:xfrm>
        </p:spPr>
        <p:txBody>
          <a:bodyPr/>
          <a:lstStyle/>
          <a:p>
            <a:r>
              <a:rPr lang="en-US" sz="3600" i="1" dirty="0"/>
              <a:t>Step 3 - Escape Probability</a:t>
            </a:r>
          </a:p>
        </p:txBody>
      </p:sp>
      <p:sp>
        <p:nvSpPr>
          <p:cNvPr id="198659" name="Rectangle 3"/>
          <p:cNvSpPr>
            <a:spLocks noGrp="1" noChangeArrowheads="1"/>
          </p:cNvSpPr>
          <p:nvPr>
            <p:ph type="body" sz="half" idx="1"/>
          </p:nvPr>
        </p:nvSpPr>
        <p:spPr>
          <a:xfrm>
            <a:off x="500063" y="1062038"/>
            <a:ext cx="4038600" cy="4525962"/>
          </a:xfrm>
        </p:spPr>
        <p:txBody>
          <a:bodyPr/>
          <a:lstStyle/>
          <a:p>
            <a:r>
              <a:rPr lang="en-US" sz="1800"/>
              <a:t>Criteria for escape:</a:t>
            </a:r>
          </a:p>
          <a:p>
            <a:endParaRPr lang="en-US" sz="1800"/>
          </a:p>
          <a:p>
            <a:r>
              <a:rPr lang="en-US" sz="1800"/>
              <a:t>Requires electron trajectory to fall within a cone defined by angle:</a:t>
            </a:r>
          </a:p>
          <a:p>
            <a:endParaRPr lang="en-US" sz="1800"/>
          </a:p>
          <a:p>
            <a:endParaRPr lang="en-US" sz="1800"/>
          </a:p>
          <a:p>
            <a:r>
              <a:rPr lang="en-US" sz="1800"/>
              <a:t>Fraction of electrons of energy E falling with the cone is given by:</a:t>
            </a:r>
          </a:p>
          <a:p>
            <a:endParaRPr lang="en-US" sz="1800"/>
          </a:p>
          <a:p>
            <a:endParaRPr lang="en-US" sz="1800"/>
          </a:p>
          <a:p>
            <a:r>
              <a:rPr lang="en-US" sz="1800"/>
              <a:t>For small values of E-E</a:t>
            </a:r>
            <a:r>
              <a:rPr lang="en-US" sz="1800" baseline="-25000"/>
              <a:t>T</a:t>
            </a:r>
            <a:r>
              <a:rPr lang="en-US" sz="1800"/>
              <a:t>, this is the dominant factor in determining the emission.  For these cases:</a:t>
            </a:r>
          </a:p>
          <a:p>
            <a:r>
              <a:rPr lang="en-US" sz="1800"/>
              <a:t>This gives:</a:t>
            </a:r>
          </a:p>
        </p:txBody>
      </p:sp>
      <p:sp>
        <p:nvSpPr>
          <p:cNvPr id="198660" name="Line 4"/>
          <p:cNvSpPr>
            <a:spLocks noChangeShapeType="1"/>
          </p:cNvSpPr>
          <p:nvPr/>
        </p:nvSpPr>
        <p:spPr bwMode="auto">
          <a:xfrm>
            <a:off x="6324600" y="2708275"/>
            <a:ext cx="1828800" cy="0"/>
          </a:xfrm>
          <a:prstGeom prst="line">
            <a:avLst/>
          </a:prstGeom>
          <a:noFill/>
          <a:ln w="9525">
            <a:solidFill>
              <a:schemeClr val="tx1"/>
            </a:solidFill>
            <a:round/>
            <a:headEnd/>
            <a:tailEnd/>
          </a:ln>
          <a:effectLst/>
        </p:spPr>
        <p:txBody>
          <a:bodyPr wrap="none" anchor="ctr"/>
          <a:lstStyle/>
          <a:p>
            <a:endParaRPr lang="en-US"/>
          </a:p>
        </p:txBody>
      </p:sp>
      <p:sp>
        <p:nvSpPr>
          <p:cNvPr id="198661" name="Oval 5"/>
          <p:cNvSpPr>
            <a:spLocks noChangeArrowheads="1"/>
          </p:cNvSpPr>
          <p:nvPr/>
        </p:nvSpPr>
        <p:spPr bwMode="auto">
          <a:xfrm>
            <a:off x="6781800" y="2098675"/>
            <a:ext cx="914400" cy="152400"/>
          </a:xfrm>
          <a:prstGeom prst="ellipse">
            <a:avLst/>
          </a:prstGeom>
          <a:solidFill>
            <a:schemeClr val="accent1">
              <a:alpha val="50000"/>
            </a:schemeClr>
          </a:solidFill>
          <a:ln w="9525">
            <a:solidFill>
              <a:schemeClr val="tx1"/>
            </a:solidFill>
            <a:round/>
            <a:headEnd/>
            <a:tailEnd/>
          </a:ln>
          <a:effectLst/>
        </p:spPr>
        <p:txBody>
          <a:bodyPr wrap="none" anchor="ctr"/>
          <a:lstStyle/>
          <a:p>
            <a:endParaRPr lang="en-US"/>
          </a:p>
        </p:txBody>
      </p:sp>
      <p:sp>
        <p:nvSpPr>
          <p:cNvPr id="198662" name="Line 6"/>
          <p:cNvSpPr>
            <a:spLocks noChangeShapeType="1"/>
          </p:cNvSpPr>
          <p:nvPr/>
        </p:nvSpPr>
        <p:spPr bwMode="auto">
          <a:xfrm>
            <a:off x="6400800" y="1489075"/>
            <a:ext cx="838200" cy="1447800"/>
          </a:xfrm>
          <a:prstGeom prst="line">
            <a:avLst/>
          </a:prstGeom>
          <a:noFill/>
          <a:ln w="9525">
            <a:solidFill>
              <a:schemeClr val="tx1"/>
            </a:solidFill>
            <a:round/>
            <a:headEnd/>
            <a:tailEnd/>
          </a:ln>
          <a:effectLst/>
        </p:spPr>
        <p:txBody>
          <a:bodyPr wrap="none" anchor="ctr"/>
          <a:lstStyle/>
          <a:p>
            <a:endParaRPr lang="en-US"/>
          </a:p>
        </p:txBody>
      </p:sp>
      <p:sp>
        <p:nvSpPr>
          <p:cNvPr id="198663" name="Line 7"/>
          <p:cNvSpPr>
            <a:spLocks noChangeShapeType="1"/>
          </p:cNvSpPr>
          <p:nvPr/>
        </p:nvSpPr>
        <p:spPr bwMode="auto">
          <a:xfrm flipH="1">
            <a:off x="7239000" y="2174875"/>
            <a:ext cx="457200" cy="762000"/>
          </a:xfrm>
          <a:prstGeom prst="line">
            <a:avLst/>
          </a:prstGeom>
          <a:noFill/>
          <a:ln w="9525">
            <a:solidFill>
              <a:schemeClr val="tx1"/>
            </a:solidFill>
            <a:round/>
            <a:headEnd/>
            <a:tailEnd/>
          </a:ln>
          <a:effectLst/>
        </p:spPr>
        <p:txBody>
          <a:bodyPr wrap="none" anchor="ctr"/>
          <a:lstStyle/>
          <a:p>
            <a:endParaRPr lang="en-US"/>
          </a:p>
        </p:txBody>
      </p:sp>
      <p:sp>
        <p:nvSpPr>
          <p:cNvPr id="198664" name="Line 8"/>
          <p:cNvSpPr>
            <a:spLocks noChangeShapeType="1"/>
          </p:cNvSpPr>
          <p:nvPr/>
        </p:nvSpPr>
        <p:spPr bwMode="auto">
          <a:xfrm flipV="1">
            <a:off x="7239000" y="1412875"/>
            <a:ext cx="0" cy="1524000"/>
          </a:xfrm>
          <a:prstGeom prst="line">
            <a:avLst/>
          </a:prstGeom>
          <a:noFill/>
          <a:ln w="9525">
            <a:solidFill>
              <a:schemeClr val="tx1"/>
            </a:solidFill>
            <a:round/>
            <a:headEnd/>
            <a:tailEnd/>
          </a:ln>
          <a:effectLst/>
        </p:spPr>
        <p:txBody>
          <a:bodyPr wrap="none" anchor="ctr"/>
          <a:lstStyle/>
          <a:p>
            <a:endParaRPr lang="en-US"/>
          </a:p>
        </p:txBody>
      </p:sp>
      <p:sp>
        <p:nvSpPr>
          <p:cNvPr id="198665" name="Text Box 9"/>
          <p:cNvSpPr txBox="1">
            <a:spLocks noChangeArrowheads="1"/>
          </p:cNvSpPr>
          <p:nvPr/>
        </p:nvSpPr>
        <p:spPr bwMode="auto">
          <a:xfrm>
            <a:off x="6781800" y="1489075"/>
            <a:ext cx="290513" cy="336550"/>
          </a:xfrm>
          <a:prstGeom prst="rect">
            <a:avLst/>
          </a:prstGeom>
          <a:noFill/>
          <a:ln w="9525">
            <a:noFill/>
            <a:miter lim="800000"/>
            <a:headEnd/>
            <a:tailEnd/>
          </a:ln>
          <a:effectLst/>
        </p:spPr>
        <p:txBody>
          <a:bodyPr wrap="none">
            <a:spAutoFit/>
          </a:bodyPr>
          <a:lstStyle/>
          <a:p>
            <a:pPr eaLnBrk="0" hangingPunct="0"/>
            <a:r>
              <a:rPr lang="en-US" sz="1600">
                <a:latin typeface="Times New Roman" pitchFamily="18" charset="0"/>
                <a:sym typeface="Symbol" pitchFamily="18" charset="2"/>
              </a:rPr>
              <a:t></a:t>
            </a:r>
            <a:endParaRPr lang="en-US" sz="2400">
              <a:latin typeface="Times New Roman" pitchFamily="18" charset="0"/>
            </a:endParaRPr>
          </a:p>
        </p:txBody>
      </p:sp>
      <p:graphicFrame>
        <p:nvGraphicFramePr>
          <p:cNvPr id="198666" name="Object 10"/>
          <p:cNvGraphicFramePr>
            <a:graphicFrameLocks noChangeAspect="1"/>
          </p:cNvGraphicFramePr>
          <p:nvPr/>
        </p:nvGraphicFramePr>
        <p:xfrm>
          <a:off x="2895600" y="990600"/>
          <a:ext cx="1543050" cy="665163"/>
        </p:xfrm>
        <a:graphic>
          <a:graphicData uri="http://schemas.openxmlformats.org/presentationml/2006/ole">
            <p:oleObj spid="_x0000_s204802" name="Equation" r:id="rId4" imgW="965160" imgH="419040" progId="Equation.3">
              <p:embed/>
            </p:oleObj>
          </a:graphicData>
        </a:graphic>
      </p:graphicFrame>
      <p:graphicFrame>
        <p:nvGraphicFramePr>
          <p:cNvPr id="198667" name="Object 11"/>
          <p:cNvGraphicFramePr>
            <a:graphicFrameLocks noChangeAspect="1"/>
          </p:cNvGraphicFramePr>
          <p:nvPr/>
        </p:nvGraphicFramePr>
        <p:xfrm>
          <a:off x="1609725" y="2374900"/>
          <a:ext cx="2794000" cy="682625"/>
        </p:xfrm>
        <a:graphic>
          <a:graphicData uri="http://schemas.openxmlformats.org/presentationml/2006/ole">
            <p:oleObj spid="_x0000_s204803" name="Equation" r:id="rId5" imgW="1968480" imgH="482400" progId="Equation.3">
              <p:embed/>
            </p:oleObj>
          </a:graphicData>
        </a:graphic>
      </p:graphicFrame>
      <p:graphicFrame>
        <p:nvGraphicFramePr>
          <p:cNvPr id="198669" name="Object 13"/>
          <p:cNvGraphicFramePr>
            <a:graphicFrameLocks noChangeAspect="1"/>
          </p:cNvGraphicFramePr>
          <p:nvPr/>
        </p:nvGraphicFramePr>
        <p:xfrm>
          <a:off x="5219700" y="4578350"/>
          <a:ext cx="1903413" cy="715963"/>
        </p:xfrm>
        <a:graphic>
          <a:graphicData uri="http://schemas.openxmlformats.org/presentationml/2006/ole">
            <p:oleObj spid="_x0000_s204804" name="Equation" r:id="rId6" imgW="1384200" imgH="520560" progId="Equation.3">
              <p:embed/>
            </p:oleObj>
          </a:graphicData>
        </a:graphic>
      </p:graphicFrame>
      <p:graphicFrame>
        <p:nvGraphicFramePr>
          <p:cNvPr id="198670" name="Object 14"/>
          <p:cNvGraphicFramePr>
            <a:graphicFrameLocks noChangeAspect="1"/>
          </p:cNvGraphicFramePr>
          <p:nvPr/>
        </p:nvGraphicFramePr>
        <p:xfrm>
          <a:off x="3213100" y="5294313"/>
          <a:ext cx="2743200" cy="536575"/>
        </p:xfrm>
        <a:graphic>
          <a:graphicData uri="http://schemas.openxmlformats.org/presentationml/2006/ole">
            <p:oleObj spid="_x0000_s204805" name="Equation" r:id="rId7" imgW="1168200" imgH="228600" progId="Equation.3">
              <p:embed/>
            </p:oleObj>
          </a:graphicData>
        </a:graphic>
      </p:graphicFrame>
      <p:graphicFrame>
        <p:nvGraphicFramePr>
          <p:cNvPr id="198671" name="Object 15"/>
          <p:cNvGraphicFramePr>
            <a:graphicFrameLocks noChangeAspect="1"/>
          </p:cNvGraphicFramePr>
          <p:nvPr>
            <p:ph sz="half" idx="2"/>
          </p:nvPr>
        </p:nvGraphicFramePr>
        <p:xfrm>
          <a:off x="1809750" y="3594100"/>
          <a:ext cx="6115050" cy="717550"/>
        </p:xfrm>
        <a:graphic>
          <a:graphicData uri="http://schemas.openxmlformats.org/presentationml/2006/ole">
            <p:oleObj spid="_x0000_s204806" name="Equation" r:id="rId8" imgW="4114800" imgH="482400" progId="Equation.3">
              <p:embed/>
            </p:oleObj>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13" name="Rectangle 9"/>
          <p:cNvSpPr>
            <a:spLocks noGrp="1" noChangeArrowheads="1"/>
          </p:cNvSpPr>
          <p:nvPr>
            <p:ph type="body" idx="1"/>
          </p:nvPr>
        </p:nvSpPr>
        <p:spPr>
          <a:xfrm>
            <a:off x="274638" y="982663"/>
            <a:ext cx="8596312" cy="5143500"/>
          </a:xfrm>
        </p:spPr>
        <p:txBody>
          <a:bodyPr/>
          <a:lstStyle/>
          <a:p>
            <a:pPr>
              <a:buFontTx/>
              <a:buNone/>
            </a:pPr>
            <a:r>
              <a:rPr lang="en-US" sz="2400" dirty="0"/>
              <a:t>At this point, we have N(E</a:t>
            </a:r>
            <a:r>
              <a:rPr lang="en-US" sz="2400" dirty="0" smtClean="0"/>
              <a:t>,</a:t>
            </a:r>
            <a:r>
              <a:rPr lang="en-US" sz="2400" dirty="0" smtClean="0">
                <a:sym typeface="MT Extra"/>
              </a:rPr>
              <a:t></a:t>
            </a:r>
            <a:r>
              <a:rPr lang="en-US" sz="2400" dirty="0" smtClean="0">
                <a:latin typeface="Symbol" pitchFamily="18" charset="2"/>
                <a:sym typeface="Symbol"/>
              </a:rPr>
              <a:t></a:t>
            </a:r>
            <a:r>
              <a:rPr lang="en-US" sz="2400" dirty="0" smtClean="0">
                <a:cs typeface="Arial" charset="0"/>
              </a:rPr>
              <a:t>) </a:t>
            </a:r>
            <a:r>
              <a:rPr lang="en-US" sz="2400" dirty="0">
                <a:cs typeface="Arial" charset="0"/>
              </a:rPr>
              <a:t>- the Energy Distribution Curve of the emitted electrons:</a:t>
            </a:r>
          </a:p>
          <a:p>
            <a:pPr algn="ctr">
              <a:buFontTx/>
              <a:buNone/>
            </a:pPr>
            <a:r>
              <a:rPr lang="en-US" sz="2400" dirty="0">
                <a:cs typeface="Arial" charset="0"/>
              </a:rPr>
              <a:t>EDC(</a:t>
            </a:r>
            <a:r>
              <a:rPr lang="en-US" sz="2400" dirty="0"/>
              <a:t>E</a:t>
            </a:r>
            <a:r>
              <a:rPr lang="en-US" sz="2400" dirty="0" smtClean="0"/>
              <a:t>,</a:t>
            </a:r>
            <a:r>
              <a:rPr lang="en-US" sz="2400" dirty="0" smtClean="0">
                <a:sym typeface="MT Extra"/>
              </a:rPr>
              <a:t></a:t>
            </a:r>
            <a:r>
              <a:rPr lang="en-US" sz="2400" dirty="0" smtClean="0">
                <a:sym typeface="Symbol"/>
              </a:rPr>
              <a:t></a:t>
            </a:r>
            <a:r>
              <a:rPr lang="en-US" sz="2400" dirty="0" smtClean="0">
                <a:cs typeface="Arial" charset="0"/>
              </a:rPr>
              <a:t>)=(</a:t>
            </a:r>
            <a:r>
              <a:rPr lang="en-US" sz="2400" dirty="0">
                <a:cs typeface="Arial" charset="0"/>
              </a:rPr>
              <a:t>1-R</a:t>
            </a:r>
            <a:r>
              <a:rPr lang="en-US" sz="2400" dirty="0" smtClean="0">
                <a:cs typeface="Arial" charset="0"/>
              </a:rPr>
              <a:t>(</a:t>
            </a:r>
            <a:r>
              <a:rPr lang="en-US" sz="2400" dirty="0" smtClean="0">
                <a:latin typeface="Symbol" pitchFamily="18" charset="2"/>
                <a:sym typeface="Symbol"/>
              </a:rPr>
              <a:t></a:t>
            </a:r>
            <a:r>
              <a:rPr lang="en-US" sz="2400" dirty="0" smtClean="0">
                <a:cs typeface="Arial" charset="0"/>
              </a:rPr>
              <a:t>))P(</a:t>
            </a:r>
            <a:r>
              <a:rPr lang="en-US" sz="2400" dirty="0" smtClean="0"/>
              <a:t>E,</a:t>
            </a:r>
            <a:r>
              <a:rPr lang="en-US" sz="2400" dirty="0" smtClean="0">
                <a:sym typeface="Symbol"/>
              </a:rPr>
              <a:t></a:t>
            </a:r>
            <a:r>
              <a:rPr lang="en-US" sz="2400" dirty="0" smtClean="0">
                <a:cs typeface="Arial" charset="0"/>
              </a:rPr>
              <a:t>)F</a:t>
            </a:r>
            <a:r>
              <a:rPr lang="en-US" sz="2400" baseline="-25000" dirty="0" smtClean="0">
                <a:cs typeface="Arial" charset="0"/>
              </a:rPr>
              <a:t>e-e</a:t>
            </a:r>
            <a:r>
              <a:rPr lang="en-US" sz="2400" dirty="0" smtClean="0">
                <a:cs typeface="Arial" charset="0"/>
              </a:rPr>
              <a:t>(</a:t>
            </a:r>
            <a:r>
              <a:rPr lang="en-US" sz="2400" dirty="0" smtClean="0"/>
              <a:t>E,</a:t>
            </a:r>
            <a:r>
              <a:rPr lang="en-US" sz="2400" dirty="0" smtClean="0">
                <a:sym typeface="Symbol"/>
              </a:rPr>
              <a:t></a:t>
            </a:r>
            <a:r>
              <a:rPr lang="en-US" sz="2400" dirty="0" smtClean="0">
                <a:cs typeface="Arial" charset="0"/>
              </a:rPr>
              <a:t>)D(E</a:t>
            </a:r>
            <a:r>
              <a:rPr lang="en-US" sz="2400" dirty="0">
                <a:cs typeface="Arial" charset="0"/>
              </a:rPr>
              <a:t>)</a:t>
            </a:r>
          </a:p>
          <a:p>
            <a:pPr>
              <a:buFontTx/>
              <a:buNone/>
            </a:pPr>
            <a:r>
              <a:rPr lang="en-US" sz="2400" dirty="0">
                <a:cs typeface="Arial" charset="0"/>
              </a:rPr>
              <a:t>To obtain the QE, integrate over all electron energies capable of escape:</a:t>
            </a:r>
          </a:p>
          <a:p>
            <a:pPr>
              <a:buFontTx/>
              <a:buNone/>
            </a:pPr>
            <a:endParaRPr lang="en-US" sz="2400" dirty="0">
              <a:cs typeface="Arial" charset="0"/>
            </a:endParaRPr>
          </a:p>
          <a:p>
            <a:pPr>
              <a:buFontTx/>
              <a:buNone/>
            </a:pPr>
            <a:endParaRPr lang="en-US" sz="2400" dirty="0">
              <a:cs typeface="Arial" charset="0"/>
            </a:endParaRPr>
          </a:p>
          <a:p>
            <a:pPr>
              <a:buFontTx/>
              <a:buNone/>
            </a:pPr>
            <a:endParaRPr lang="en-US" sz="2400" dirty="0">
              <a:cs typeface="Arial" charset="0"/>
            </a:endParaRPr>
          </a:p>
          <a:p>
            <a:pPr>
              <a:buFontTx/>
              <a:buNone/>
            </a:pPr>
            <a:r>
              <a:rPr lang="en-US" sz="2400" dirty="0">
                <a:cs typeface="Arial" charset="0"/>
              </a:rPr>
              <a:t>More Generally, including temperature:</a:t>
            </a:r>
            <a:endParaRPr lang="el-GR" sz="2400" dirty="0">
              <a:cs typeface="Arial" charset="0"/>
            </a:endParaRPr>
          </a:p>
        </p:txBody>
      </p:sp>
      <p:sp>
        <p:nvSpPr>
          <p:cNvPr id="200706" name="Rectangle 2"/>
          <p:cNvSpPr>
            <a:spLocks noChangeArrowheads="1"/>
          </p:cNvSpPr>
          <p:nvPr/>
        </p:nvSpPr>
        <p:spPr bwMode="auto">
          <a:xfrm>
            <a:off x="3309938" y="3167063"/>
            <a:ext cx="9144000" cy="0"/>
          </a:xfrm>
          <a:prstGeom prst="rect">
            <a:avLst/>
          </a:prstGeom>
          <a:noFill/>
          <a:ln w="9525">
            <a:noFill/>
            <a:miter lim="800000"/>
            <a:headEnd/>
            <a:tailEnd/>
          </a:ln>
          <a:effectLst/>
        </p:spPr>
        <p:txBody>
          <a:bodyPr>
            <a:spAutoFit/>
          </a:bodyPr>
          <a:lstStyle/>
          <a:p>
            <a:endParaRPr lang="en-US"/>
          </a:p>
        </p:txBody>
      </p:sp>
      <p:sp>
        <p:nvSpPr>
          <p:cNvPr id="200709" name="Rectangle 5"/>
          <p:cNvSpPr>
            <a:spLocks noChangeArrowheads="1"/>
          </p:cNvSpPr>
          <p:nvPr/>
        </p:nvSpPr>
        <p:spPr bwMode="auto">
          <a:xfrm>
            <a:off x="3386138" y="3167063"/>
            <a:ext cx="9144000" cy="0"/>
          </a:xfrm>
          <a:prstGeom prst="rect">
            <a:avLst/>
          </a:prstGeom>
          <a:noFill/>
          <a:ln w="9525">
            <a:noFill/>
            <a:miter lim="800000"/>
            <a:headEnd/>
            <a:tailEnd/>
          </a:ln>
          <a:effectLst/>
        </p:spPr>
        <p:txBody>
          <a:bodyPr>
            <a:spAutoFit/>
          </a:bodyPr>
          <a:lstStyle/>
          <a:p>
            <a:endParaRPr lang="en-US"/>
          </a:p>
        </p:txBody>
      </p:sp>
      <p:graphicFrame>
        <p:nvGraphicFramePr>
          <p:cNvPr id="200710" name="Object 6"/>
          <p:cNvGraphicFramePr>
            <a:graphicFrameLocks noChangeAspect="1"/>
          </p:cNvGraphicFramePr>
          <p:nvPr/>
        </p:nvGraphicFramePr>
        <p:xfrm>
          <a:off x="1447800" y="3179763"/>
          <a:ext cx="5778500" cy="984250"/>
        </p:xfrm>
        <a:graphic>
          <a:graphicData uri="http://schemas.openxmlformats.org/presentationml/2006/ole">
            <p:oleObj spid="_x0000_s205826" name="Equation" r:id="rId4" imgW="3073320" imgH="520560" progId="Equation.3">
              <p:embed/>
            </p:oleObj>
          </a:graphicData>
        </a:graphic>
      </p:graphicFrame>
      <p:sp>
        <p:nvSpPr>
          <p:cNvPr id="200712" name="Rectangle 8"/>
          <p:cNvSpPr>
            <a:spLocks noGrp="1" noChangeArrowheads="1"/>
          </p:cNvSpPr>
          <p:nvPr>
            <p:ph type="title"/>
          </p:nvPr>
        </p:nvSpPr>
        <p:spPr>
          <a:xfrm>
            <a:off x="457200" y="274638"/>
            <a:ext cx="8229600" cy="708025"/>
          </a:xfrm>
        </p:spPr>
        <p:txBody>
          <a:bodyPr/>
          <a:lstStyle/>
          <a:p>
            <a:r>
              <a:rPr lang="en-US" sz="3600"/>
              <a:t>EDC and QE</a:t>
            </a:r>
          </a:p>
        </p:txBody>
      </p:sp>
      <p:sp>
        <p:nvSpPr>
          <p:cNvPr id="200716" name="Rectangle 12"/>
          <p:cNvSpPr>
            <a:spLocks noChangeArrowheads="1"/>
          </p:cNvSpPr>
          <p:nvPr/>
        </p:nvSpPr>
        <p:spPr bwMode="auto">
          <a:xfrm>
            <a:off x="0" y="3009900"/>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200715" name="Object 11"/>
          <p:cNvGraphicFramePr>
            <a:graphicFrameLocks noChangeAspect="1"/>
          </p:cNvGraphicFramePr>
          <p:nvPr/>
        </p:nvGraphicFramePr>
        <p:xfrm>
          <a:off x="257175" y="4787900"/>
          <a:ext cx="8631238" cy="1338263"/>
        </p:xfrm>
        <a:graphic>
          <a:graphicData uri="http://schemas.openxmlformats.org/presentationml/2006/ole">
            <p:oleObj spid="_x0000_s205827" name="Equation" r:id="rId5" imgW="6159240" imgH="952200" progId="Equation.3">
              <p:embed/>
            </p:oleObj>
          </a:graphicData>
        </a:graphic>
      </p:graphicFrame>
      <p:sp>
        <p:nvSpPr>
          <p:cNvPr id="200717" name="Rectangle 13"/>
          <p:cNvSpPr>
            <a:spLocks noChangeArrowheads="1"/>
          </p:cNvSpPr>
          <p:nvPr/>
        </p:nvSpPr>
        <p:spPr bwMode="auto">
          <a:xfrm>
            <a:off x="274638" y="6126163"/>
            <a:ext cx="5784850" cy="366712"/>
          </a:xfrm>
          <a:prstGeom prst="rect">
            <a:avLst/>
          </a:prstGeom>
          <a:noFill/>
          <a:ln w="9525">
            <a:noFill/>
            <a:miter lim="800000"/>
            <a:headEnd/>
            <a:tailEnd/>
          </a:ln>
          <a:effectLst/>
        </p:spPr>
        <p:txBody>
          <a:bodyPr wrap="none">
            <a:spAutoFit/>
          </a:bodyPr>
          <a:lstStyle/>
          <a:p>
            <a:r>
              <a:rPr lang="en-US"/>
              <a:t>D. H. Dowell et al., Phys. Rev. ST-AB </a:t>
            </a:r>
            <a:r>
              <a:rPr lang="en-US" b="1"/>
              <a:t>9</a:t>
            </a:r>
            <a:r>
              <a:rPr lang="en-US"/>
              <a:t>, 063502 (2006)</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nvGraphicFramePr>
        <p:xfrm>
          <a:off x="839788" y="4960938"/>
          <a:ext cx="7253287" cy="1108075"/>
        </p:xfrm>
        <a:graphic>
          <a:graphicData uri="http://schemas.openxmlformats.org/presentationml/2006/ole">
            <p:oleObj spid="_x0000_s11266" name="Equation" r:id="rId4" imgW="6604000" imgH="1003300" progId="Equation.3">
              <p:embed/>
            </p:oleObj>
          </a:graphicData>
        </a:graphic>
      </p:graphicFrame>
      <p:sp>
        <p:nvSpPr>
          <p:cNvPr id="11274" name="Rectangle 3"/>
          <p:cNvSpPr>
            <a:spLocks noChangeArrowheads="1"/>
          </p:cNvSpPr>
          <p:nvPr/>
        </p:nvSpPr>
        <p:spPr bwMode="auto">
          <a:xfrm>
            <a:off x="0" y="3309938"/>
            <a:ext cx="9144000" cy="0"/>
          </a:xfrm>
          <a:prstGeom prst="rect">
            <a:avLst/>
          </a:prstGeom>
          <a:noFill/>
          <a:ln w="9525">
            <a:noFill/>
            <a:miter lim="800000"/>
            <a:headEnd/>
            <a:tailEnd/>
          </a:ln>
        </p:spPr>
        <p:txBody>
          <a:bodyPr wrap="none" anchor="ctr">
            <a:spAutoFit/>
          </a:bodyPr>
          <a:lstStyle/>
          <a:p>
            <a:endParaRPr lang="en-US"/>
          </a:p>
        </p:txBody>
      </p:sp>
      <p:sp>
        <p:nvSpPr>
          <p:cNvPr id="11275" name="Text Box 4"/>
          <p:cNvSpPr txBox="1">
            <a:spLocks noChangeArrowheads="1"/>
          </p:cNvSpPr>
          <p:nvPr/>
        </p:nvSpPr>
        <p:spPr bwMode="auto">
          <a:xfrm>
            <a:off x="1709738" y="628650"/>
            <a:ext cx="5568950" cy="366713"/>
          </a:xfrm>
          <a:prstGeom prst="rect">
            <a:avLst/>
          </a:prstGeom>
          <a:noFill/>
          <a:ln w="9525">
            <a:noFill/>
            <a:miter lim="800000"/>
            <a:headEnd/>
            <a:tailEnd/>
          </a:ln>
        </p:spPr>
        <p:txBody>
          <a:bodyPr wrap="none">
            <a:spAutoFit/>
          </a:bodyPr>
          <a:lstStyle/>
          <a:p>
            <a:r>
              <a:rPr lang="en-US" b="1" i="1">
                <a:solidFill>
                  <a:srgbClr val="6600FF"/>
                </a:solidFill>
              </a:rPr>
              <a:t>Elements of the Three-Step Photoemission Model</a:t>
            </a:r>
          </a:p>
        </p:txBody>
      </p:sp>
      <p:sp>
        <p:nvSpPr>
          <p:cNvPr id="11276" name="Text Box 5"/>
          <p:cNvSpPr txBox="1">
            <a:spLocks noChangeArrowheads="1"/>
          </p:cNvSpPr>
          <p:nvPr/>
        </p:nvSpPr>
        <p:spPr bwMode="auto">
          <a:xfrm>
            <a:off x="209550" y="1292225"/>
            <a:ext cx="2971800" cy="304800"/>
          </a:xfrm>
          <a:prstGeom prst="rect">
            <a:avLst/>
          </a:prstGeom>
          <a:noFill/>
          <a:ln w="9525">
            <a:noFill/>
            <a:miter lim="800000"/>
            <a:headEnd/>
            <a:tailEnd/>
          </a:ln>
        </p:spPr>
        <p:txBody>
          <a:bodyPr wrap="none">
            <a:spAutoFit/>
          </a:bodyPr>
          <a:lstStyle/>
          <a:p>
            <a:r>
              <a:rPr lang="en-US" sz="1400" i="1">
                <a:solidFill>
                  <a:srgbClr val="0066FF"/>
                </a:solidFill>
              </a:rPr>
              <a:t>Fermi-Dirac distribution at 300degK</a:t>
            </a:r>
          </a:p>
        </p:txBody>
      </p:sp>
      <p:grpSp>
        <p:nvGrpSpPr>
          <p:cNvPr id="11277" name="Group 6"/>
          <p:cNvGrpSpPr>
            <a:grpSpLocks/>
          </p:cNvGrpSpPr>
          <p:nvPr/>
        </p:nvGrpSpPr>
        <p:grpSpPr bwMode="auto">
          <a:xfrm>
            <a:off x="130175" y="1652588"/>
            <a:ext cx="3890963" cy="3057525"/>
            <a:chOff x="82" y="1041"/>
            <a:chExt cx="2451" cy="1926"/>
          </a:xfrm>
        </p:grpSpPr>
        <p:graphicFrame>
          <p:nvGraphicFramePr>
            <p:cNvPr id="11272" name="Object 7"/>
            <p:cNvGraphicFramePr>
              <a:graphicFrameLocks noChangeAspect="1"/>
            </p:cNvGraphicFramePr>
            <p:nvPr/>
          </p:nvGraphicFramePr>
          <p:xfrm>
            <a:off x="1149" y="1094"/>
            <a:ext cx="757" cy="182"/>
          </p:xfrm>
          <a:graphic>
            <a:graphicData uri="http://schemas.openxmlformats.org/presentationml/2006/ole">
              <p:oleObj spid="_x0000_s11272" name="Equation" r:id="rId5" imgW="990170" imgH="241195" progId="Equation.3">
                <p:embed/>
              </p:oleObj>
            </a:graphicData>
          </a:graphic>
        </p:graphicFrame>
        <p:graphicFrame>
          <p:nvGraphicFramePr>
            <p:cNvPr id="11273" name="Object 8"/>
            <p:cNvGraphicFramePr>
              <a:graphicFrameLocks noChangeAspect="1"/>
            </p:cNvGraphicFramePr>
            <p:nvPr/>
          </p:nvGraphicFramePr>
          <p:xfrm>
            <a:off x="99" y="1041"/>
            <a:ext cx="907" cy="245"/>
          </p:xfrm>
          <a:graphic>
            <a:graphicData uri="http://schemas.openxmlformats.org/presentationml/2006/ole">
              <p:oleObj spid="_x0000_s11273" name="Equation" r:id="rId6" imgW="1485900" imgH="393700" progId="Equation.3">
                <p:embed/>
              </p:oleObj>
            </a:graphicData>
          </a:graphic>
        </p:graphicFrame>
        <p:pic>
          <p:nvPicPr>
            <p:cNvPr id="11295" name="Picture 9"/>
            <p:cNvPicPr>
              <a:picLocks noChangeAspect="1" noChangeArrowheads="1"/>
            </p:cNvPicPr>
            <p:nvPr/>
          </p:nvPicPr>
          <p:blipFill>
            <a:blip r:embed="rId7" cstate="print"/>
            <a:srcRect l="18202" t="14215" r="12982" b="18811"/>
            <a:stretch>
              <a:fillRect/>
            </a:stretch>
          </p:blipFill>
          <p:spPr bwMode="auto">
            <a:xfrm>
              <a:off x="82" y="1691"/>
              <a:ext cx="1569" cy="1093"/>
            </a:xfrm>
            <a:prstGeom prst="rect">
              <a:avLst/>
            </a:prstGeom>
            <a:noFill/>
            <a:ln w="9525">
              <a:noFill/>
              <a:miter lim="800000"/>
              <a:headEnd/>
              <a:tailEnd/>
            </a:ln>
          </p:spPr>
        </p:pic>
        <p:sp>
          <p:nvSpPr>
            <p:cNvPr id="11296" name="Line 10"/>
            <p:cNvSpPr>
              <a:spLocks noChangeShapeType="1"/>
            </p:cNvSpPr>
            <p:nvPr/>
          </p:nvSpPr>
          <p:spPr bwMode="auto">
            <a:xfrm>
              <a:off x="1050" y="1697"/>
              <a:ext cx="0" cy="1137"/>
            </a:xfrm>
            <a:prstGeom prst="line">
              <a:avLst/>
            </a:prstGeom>
            <a:noFill/>
            <a:ln w="28575">
              <a:solidFill>
                <a:srgbClr val="CC00FF"/>
              </a:solidFill>
              <a:prstDash val="dash"/>
              <a:round/>
              <a:headEnd/>
              <a:tailEnd/>
            </a:ln>
          </p:spPr>
          <p:txBody>
            <a:bodyPr/>
            <a:lstStyle/>
            <a:p>
              <a:endParaRPr lang="en-US"/>
            </a:p>
          </p:txBody>
        </p:sp>
        <p:sp>
          <p:nvSpPr>
            <p:cNvPr id="11297" name="Line 11"/>
            <p:cNvSpPr>
              <a:spLocks noChangeShapeType="1"/>
            </p:cNvSpPr>
            <p:nvPr/>
          </p:nvSpPr>
          <p:spPr bwMode="auto">
            <a:xfrm>
              <a:off x="1576" y="1451"/>
              <a:ext cx="6" cy="1324"/>
            </a:xfrm>
            <a:prstGeom prst="line">
              <a:avLst/>
            </a:prstGeom>
            <a:noFill/>
            <a:ln w="28575">
              <a:solidFill>
                <a:srgbClr val="CC00FF"/>
              </a:solidFill>
              <a:prstDash val="dash"/>
              <a:round/>
              <a:headEnd/>
              <a:tailEnd/>
            </a:ln>
          </p:spPr>
          <p:txBody>
            <a:bodyPr/>
            <a:lstStyle/>
            <a:p>
              <a:endParaRPr lang="en-US"/>
            </a:p>
          </p:txBody>
        </p:sp>
        <p:sp>
          <p:nvSpPr>
            <p:cNvPr id="11298" name="Line 12"/>
            <p:cNvSpPr>
              <a:spLocks noChangeShapeType="1"/>
            </p:cNvSpPr>
            <p:nvPr/>
          </p:nvSpPr>
          <p:spPr bwMode="auto">
            <a:xfrm flipH="1">
              <a:off x="644" y="1468"/>
              <a:ext cx="937" cy="5"/>
            </a:xfrm>
            <a:prstGeom prst="line">
              <a:avLst/>
            </a:prstGeom>
            <a:noFill/>
            <a:ln w="9525">
              <a:solidFill>
                <a:schemeClr val="tx1"/>
              </a:solidFill>
              <a:round/>
              <a:headEnd type="triangle" w="med" len="med"/>
              <a:tailEnd/>
            </a:ln>
          </p:spPr>
          <p:txBody>
            <a:bodyPr/>
            <a:lstStyle/>
            <a:p>
              <a:endParaRPr lang="en-US"/>
            </a:p>
          </p:txBody>
        </p:sp>
        <p:sp>
          <p:nvSpPr>
            <p:cNvPr id="11299" name="Text Box 13"/>
            <p:cNvSpPr txBox="1">
              <a:spLocks noChangeArrowheads="1"/>
            </p:cNvSpPr>
            <p:nvPr/>
          </p:nvSpPr>
          <p:spPr bwMode="auto">
            <a:xfrm>
              <a:off x="970" y="2789"/>
              <a:ext cx="219" cy="173"/>
            </a:xfrm>
            <a:prstGeom prst="rect">
              <a:avLst/>
            </a:prstGeom>
            <a:solidFill>
              <a:schemeClr val="accent1"/>
            </a:solidFill>
            <a:ln w="9525">
              <a:noFill/>
              <a:miter lim="800000"/>
              <a:headEnd/>
              <a:tailEnd/>
            </a:ln>
          </p:spPr>
          <p:txBody>
            <a:bodyPr wrap="none">
              <a:spAutoFit/>
            </a:bodyPr>
            <a:lstStyle/>
            <a:p>
              <a:r>
                <a:rPr lang="en-US" sz="1200"/>
                <a:t>E</a:t>
              </a:r>
              <a:r>
                <a:rPr lang="en-US" sz="1200" baseline="-25000"/>
                <a:t>F</a:t>
              </a:r>
              <a:endParaRPr lang="en-US" sz="1200"/>
            </a:p>
          </p:txBody>
        </p:sp>
        <p:sp>
          <p:nvSpPr>
            <p:cNvPr id="11300" name="Text Box 14"/>
            <p:cNvSpPr txBox="1">
              <a:spLocks noChangeArrowheads="1"/>
            </p:cNvSpPr>
            <p:nvPr/>
          </p:nvSpPr>
          <p:spPr bwMode="auto">
            <a:xfrm>
              <a:off x="1447" y="2783"/>
              <a:ext cx="395" cy="173"/>
            </a:xfrm>
            <a:prstGeom prst="rect">
              <a:avLst/>
            </a:prstGeom>
            <a:noFill/>
            <a:ln w="9525">
              <a:noFill/>
              <a:miter lim="800000"/>
              <a:headEnd/>
              <a:tailEnd/>
            </a:ln>
          </p:spPr>
          <p:txBody>
            <a:bodyPr wrap="none">
              <a:spAutoFit/>
            </a:bodyPr>
            <a:lstStyle/>
            <a:p>
              <a:r>
                <a:rPr lang="en-US" sz="1200"/>
                <a:t>E</a:t>
              </a:r>
              <a:r>
                <a:rPr lang="en-US" sz="1200" baseline="-25000"/>
                <a:t>F</a:t>
              </a:r>
              <a:r>
                <a:rPr lang="en-US" sz="1200"/>
                <a:t>+</a:t>
              </a:r>
              <a:r>
                <a:rPr lang="en-US" sz="1200">
                  <a:latin typeface="Symbol" pitchFamily="18" charset="2"/>
                </a:rPr>
                <a:t>f</a:t>
              </a:r>
              <a:r>
                <a:rPr lang="en-US" sz="1200" baseline="-25000">
                  <a:latin typeface="Times New Roman" pitchFamily="18" charset="0"/>
                </a:rPr>
                <a:t>eff</a:t>
              </a:r>
              <a:endParaRPr lang="en-US" sz="1200"/>
            </a:p>
          </p:txBody>
        </p:sp>
        <p:sp>
          <p:nvSpPr>
            <p:cNvPr id="11301" name="Line 15"/>
            <p:cNvSpPr>
              <a:spLocks noChangeShapeType="1"/>
            </p:cNvSpPr>
            <p:nvPr/>
          </p:nvSpPr>
          <p:spPr bwMode="auto">
            <a:xfrm>
              <a:off x="650" y="1446"/>
              <a:ext cx="5" cy="1371"/>
            </a:xfrm>
            <a:prstGeom prst="line">
              <a:avLst/>
            </a:prstGeom>
            <a:noFill/>
            <a:ln w="28575">
              <a:solidFill>
                <a:srgbClr val="CC00FF"/>
              </a:solidFill>
              <a:prstDash val="dash"/>
              <a:round/>
              <a:headEnd/>
              <a:tailEnd/>
            </a:ln>
          </p:spPr>
          <p:txBody>
            <a:bodyPr/>
            <a:lstStyle/>
            <a:p>
              <a:endParaRPr lang="en-US"/>
            </a:p>
          </p:txBody>
        </p:sp>
        <p:sp>
          <p:nvSpPr>
            <p:cNvPr id="11302" name="Text Box 16"/>
            <p:cNvSpPr txBox="1">
              <a:spLocks noChangeArrowheads="1"/>
            </p:cNvSpPr>
            <p:nvPr/>
          </p:nvSpPr>
          <p:spPr bwMode="auto">
            <a:xfrm>
              <a:off x="360" y="2794"/>
              <a:ext cx="541" cy="173"/>
            </a:xfrm>
            <a:prstGeom prst="rect">
              <a:avLst/>
            </a:prstGeom>
            <a:noFill/>
            <a:ln w="9525">
              <a:noFill/>
              <a:miter lim="800000"/>
              <a:headEnd/>
              <a:tailEnd/>
            </a:ln>
          </p:spPr>
          <p:txBody>
            <a:bodyPr wrap="none">
              <a:spAutoFit/>
            </a:bodyPr>
            <a:lstStyle/>
            <a:p>
              <a:r>
                <a:rPr lang="en-US" sz="1200"/>
                <a:t>E</a:t>
              </a:r>
              <a:r>
                <a:rPr lang="en-US" sz="1200" baseline="-25000"/>
                <a:t>F</a:t>
              </a:r>
              <a:r>
                <a:rPr lang="en-US" sz="1200"/>
                <a:t>+</a:t>
              </a:r>
              <a:r>
                <a:rPr lang="en-US" sz="1200">
                  <a:latin typeface="Symbol" pitchFamily="18" charset="2"/>
                </a:rPr>
                <a:t>f</a:t>
              </a:r>
              <a:r>
                <a:rPr lang="en-US" sz="1200" baseline="-25000">
                  <a:latin typeface="Times New Roman" pitchFamily="18" charset="0"/>
                </a:rPr>
                <a:t>eff</a:t>
              </a:r>
              <a:r>
                <a:rPr lang="en-US" sz="1200">
                  <a:latin typeface="Times New Roman" pitchFamily="18" charset="0"/>
                </a:rPr>
                <a:t>-h</a:t>
              </a:r>
              <a:r>
                <a:rPr lang="en-US" sz="1200">
                  <a:latin typeface="Symbol" pitchFamily="18" charset="2"/>
                </a:rPr>
                <a:t>w</a:t>
              </a:r>
              <a:endParaRPr lang="en-US" sz="1200"/>
            </a:p>
          </p:txBody>
        </p:sp>
        <p:sp>
          <p:nvSpPr>
            <p:cNvPr id="11303" name="Text Box 17"/>
            <p:cNvSpPr txBox="1">
              <a:spLocks noChangeArrowheads="1"/>
            </p:cNvSpPr>
            <p:nvPr/>
          </p:nvSpPr>
          <p:spPr bwMode="auto">
            <a:xfrm>
              <a:off x="871" y="1312"/>
              <a:ext cx="235" cy="173"/>
            </a:xfrm>
            <a:prstGeom prst="rect">
              <a:avLst/>
            </a:prstGeom>
            <a:noFill/>
            <a:ln w="9525">
              <a:noFill/>
              <a:miter lim="800000"/>
              <a:headEnd/>
              <a:tailEnd/>
            </a:ln>
          </p:spPr>
          <p:txBody>
            <a:bodyPr wrap="none">
              <a:spAutoFit/>
            </a:bodyPr>
            <a:lstStyle/>
            <a:p>
              <a:r>
                <a:rPr lang="en-US" sz="1200"/>
                <a:t>h</a:t>
              </a:r>
              <a:r>
                <a:rPr lang="en-US" sz="1200">
                  <a:latin typeface="Symbol" pitchFamily="18" charset="2"/>
                </a:rPr>
                <a:t>w</a:t>
              </a:r>
              <a:endParaRPr lang="en-US" sz="1200"/>
            </a:p>
          </p:txBody>
        </p:sp>
        <p:sp>
          <p:nvSpPr>
            <p:cNvPr id="11304" name="Rectangle 18" descr="Light upward diagonal"/>
            <p:cNvSpPr>
              <a:spLocks noChangeArrowheads="1"/>
            </p:cNvSpPr>
            <p:nvPr/>
          </p:nvSpPr>
          <p:spPr bwMode="auto">
            <a:xfrm>
              <a:off x="671" y="2008"/>
              <a:ext cx="361" cy="743"/>
            </a:xfrm>
            <a:prstGeom prst="rect">
              <a:avLst/>
            </a:prstGeom>
            <a:pattFill prst="ltUpDiag">
              <a:fgClr>
                <a:schemeClr val="accent1"/>
              </a:fgClr>
              <a:bgClr>
                <a:schemeClr val="bg1"/>
              </a:bgClr>
            </a:pattFill>
            <a:ln w="9525">
              <a:noFill/>
              <a:miter lim="800000"/>
              <a:headEnd/>
              <a:tailEnd/>
            </a:ln>
          </p:spPr>
          <p:txBody>
            <a:bodyPr wrap="none" anchor="ctr"/>
            <a:lstStyle/>
            <a:p>
              <a:endParaRPr lang="en-US"/>
            </a:p>
          </p:txBody>
        </p:sp>
        <p:sp>
          <p:nvSpPr>
            <p:cNvPr id="11305" name="Rectangle 19" descr="Light upward diagonal"/>
            <p:cNvSpPr>
              <a:spLocks noChangeArrowheads="1"/>
            </p:cNvSpPr>
            <p:nvPr/>
          </p:nvSpPr>
          <p:spPr bwMode="auto">
            <a:xfrm>
              <a:off x="1585" y="2013"/>
              <a:ext cx="361" cy="743"/>
            </a:xfrm>
            <a:prstGeom prst="rect">
              <a:avLst/>
            </a:prstGeom>
            <a:pattFill prst="ltUpDiag">
              <a:fgClr>
                <a:schemeClr val="accent1"/>
              </a:fgClr>
              <a:bgClr>
                <a:schemeClr val="bg1"/>
              </a:bgClr>
            </a:pattFill>
            <a:ln w="9525">
              <a:solidFill>
                <a:srgbClr val="6600FF"/>
              </a:solidFill>
              <a:miter lim="800000"/>
              <a:headEnd/>
              <a:tailEnd/>
            </a:ln>
          </p:spPr>
          <p:txBody>
            <a:bodyPr wrap="none" anchor="ctr"/>
            <a:lstStyle/>
            <a:p>
              <a:endParaRPr lang="en-US"/>
            </a:p>
          </p:txBody>
        </p:sp>
        <p:sp>
          <p:nvSpPr>
            <p:cNvPr id="11306" name="Line 20"/>
            <p:cNvSpPr>
              <a:spLocks noChangeShapeType="1"/>
            </p:cNvSpPr>
            <p:nvPr/>
          </p:nvSpPr>
          <p:spPr bwMode="auto">
            <a:xfrm>
              <a:off x="1446" y="2766"/>
              <a:ext cx="538" cy="0"/>
            </a:xfrm>
            <a:prstGeom prst="line">
              <a:avLst/>
            </a:prstGeom>
            <a:noFill/>
            <a:ln w="9525">
              <a:solidFill>
                <a:schemeClr val="tx1"/>
              </a:solidFill>
              <a:round/>
              <a:headEnd/>
              <a:tailEnd/>
            </a:ln>
          </p:spPr>
          <p:txBody>
            <a:bodyPr/>
            <a:lstStyle/>
            <a:p>
              <a:endParaRPr lang="en-US"/>
            </a:p>
          </p:txBody>
        </p:sp>
        <p:sp>
          <p:nvSpPr>
            <p:cNvPr id="11307" name="Text Box 21"/>
            <p:cNvSpPr txBox="1">
              <a:spLocks noChangeArrowheads="1"/>
            </p:cNvSpPr>
            <p:nvPr/>
          </p:nvSpPr>
          <p:spPr bwMode="auto">
            <a:xfrm>
              <a:off x="177" y="2122"/>
              <a:ext cx="746" cy="154"/>
            </a:xfrm>
            <a:prstGeom prst="rect">
              <a:avLst/>
            </a:prstGeom>
            <a:solidFill>
              <a:schemeClr val="bg1"/>
            </a:solidFill>
            <a:ln w="9525">
              <a:noFill/>
              <a:miter lim="800000"/>
              <a:headEnd/>
              <a:tailEnd/>
            </a:ln>
          </p:spPr>
          <p:txBody>
            <a:bodyPr wrap="none">
              <a:spAutoFit/>
            </a:bodyPr>
            <a:lstStyle/>
            <a:p>
              <a:r>
                <a:rPr lang="en-US" sz="1000" b="1" i="1">
                  <a:solidFill>
                    <a:srgbClr val="6600FF"/>
                  </a:solidFill>
                </a:rPr>
                <a:t>Bound electrons</a:t>
              </a:r>
            </a:p>
          </p:txBody>
        </p:sp>
        <p:sp>
          <p:nvSpPr>
            <p:cNvPr id="11308" name="Line 22"/>
            <p:cNvSpPr>
              <a:spLocks noChangeShapeType="1"/>
            </p:cNvSpPr>
            <p:nvPr/>
          </p:nvSpPr>
          <p:spPr bwMode="auto">
            <a:xfrm>
              <a:off x="389" y="1318"/>
              <a:ext cx="99" cy="647"/>
            </a:xfrm>
            <a:prstGeom prst="line">
              <a:avLst/>
            </a:prstGeom>
            <a:noFill/>
            <a:ln w="9525">
              <a:solidFill>
                <a:schemeClr val="tx1"/>
              </a:solidFill>
              <a:round/>
              <a:headEnd/>
              <a:tailEnd type="triangle" w="med" len="med"/>
            </a:ln>
          </p:spPr>
          <p:txBody>
            <a:bodyPr/>
            <a:lstStyle/>
            <a:p>
              <a:endParaRPr lang="en-US"/>
            </a:p>
          </p:txBody>
        </p:sp>
        <p:sp>
          <p:nvSpPr>
            <p:cNvPr id="11309" name="Text Box 23"/>
            <p:cNvSpPr txBox="1">
              <a:spLocks noChangeArrowheads="1"/>
            </p:cNvSpPr>
            <p:nvPr/>
          </p:nvSpPr>
          <p:spPr bwMode="auto">
            <a:xfrm>
              <a:off x="1813" y="2777"/>
              <a:ext cx="389" cy="173"/>
            </a:xfrm>
            <a:prstGeom prst="rect">
              <a:avLst/>
            </a:prstGeom>
            <a:noFill/>
            <a:ln w="9525">
              <a:noFill/>
              <a:miter lim="800000"/>
              <a:headEnd/>
              <a:tailEnd/>
            </a:ln>
          </p:spPr>
          <p:txBody>
            <a:bodyPr wrap="none">
              <a:spAutoFit/>
            </a:bodyPr>
            <a:lstStyle/>
            <a:p>
              <a:r>
                <a:rPr lang="en-US" sz="1200"/>
                <a:t>E</a:t>
              </a:r>
              <a:r>
                <a:rPr lang="en-US" sz="1200" baseline="-25000"/>
                <a:t>F</a:t>
              </a:r>
              <a:r>
                <a:rPr lang="en-US" sz="1200"/>
                <a:t>+</a:t>
              </a:r>
              <a:r>
                <a:rPr lang="en-US" sz="1200">
                  <a:latin typeface="Times New Roman" pitchFamily="18" charset="0"/>
                </a:rPr>
                <a:t>h</a:t>
              </a:r>
              <a:r>
                <a:rPr lang="en-US" sz="1200">
                  <a:latin typeface="Symbol" pitchFamily="18" charset="2"/>
                </a:rPr>
                <a:t>w</a:t>
              </a:r>
              <a:endParaRPr lang="en-US" sz="1200"/>
            </a:p>
          </p:txBody>
        </p:sp>
        <p:sp>
          <p:nvSpPr>
            <p:cNvPr id="11310" name="Line 24"/>
            <p:cNvSpPr>
              <a:spLocks noChangeShapeType="1"/>
            </p:cNvSpPr>
            <p:nvPr/>
          </p:nvSpPr>
          <p:spPr bwMode="auto">
            <a:xfrm>
              <a:off x="1588" y="1887"/>
              <a:ext cx="344" cy="0"/>
            </a:xfrm>
            <a:prstGeom prst="line">
              <a:avLst/>
            </a:prstGeom>
            <a:noFill/>
            <a:ln w="9525">
              <a:solidFill>
                <a:schemeClr val="tx1"/>
              </a:solidFill>
              <a:round/>
              <a:headEnd type="triangle" w="med" len="med"/>
              <a:tailEnd type="triangle" w="med" len="med"/>
            </a:ln>
          </p:spPr>
          <p:txBody>
            <a:bodyPr/>
            <a:lstStyle/>
            <a:p>
              <a:endParaRPr lang="en-US"/>
            </a:p>
          </p:txBody>
        </p:sp>
        <p:sp>
          <p:nvSpPr>
            <p:cNvPr id="11311" name="Text Box 25"/>
            <p:cNvSpPr txBox="1">
              <a:spLocks noChangeArrowheads="1"/>
            </p:cNvSpPr>
            <p:nvPr/>
          </p:nvSpPr>
          <p:spPr bwMode="auto">
            <a:xfrm>
              <a:off x="1568" y="1690"/>
              <a:ext cx="403" cy="173"/>
            </a:xfrm>
            <a:prstGeom prst="rect">
              <a:avLst/>
            </a:prstGeom>
            <a:noFill/>
            <a:ln w="9525">
              <a:noFill/>
              <a:miter lim="800000"/>
              <a:headEnd/>
              <a:tailEnd/>
            </a:ln>
          </p:spPr>
          <p:txBody>
            <a:bodyPr wrap="none">
              <a:spAutoFit/>
            </a:bodyPr>
            <a:lstStyle/>
            <a:p>
              <a:r>
                <a:rPr lang="en-US" sz="1200">
                  <a:latin typeface="Times New Roman" pitchFamily="18" charset="0"/>
                </a:rPr>
                <a:t>h</a:t>
              </a:r>
              <a:r>
                <a:rPr lang="en-US" sz="1200">
                  <a:latin typeface="Symbol" pitchFamily="18" charset="2"/>
                </a:rPr>
                <a:t>w-f</a:t>
              </a:r>
              <a:r>
                <a:rPr lang="en-US" sz="1200" baseline="-25000">
                  <a:latin typeface="Times New Roman" pitchFamily="18" charset="0"/>
                </a:rPr>
                <a:t>eff</a:t>
              </a:r>
              <a:endParaRPr lang="en-US" sz="1200">
                <a:latin typeface="Times New Roman" pitchFamily="18" charset="0"/>
              </a:endParaRPr>
            </a:p>
          </p:txBody>
        </p:sp>
        <p:sp>
          <p:nvSpPr>
            <p:cNvPr id="11312" name="Line 26"/>
            <p:cNvSpPr>
              <a:spLocks noChangeShapeType="1"/>
            </p:cNvSpPr>
            <p:nvPr/>
          </p:nvSpPr>
          <p:spPr bwMode="auto">
            <a:xfrm flipH="1">
              <a:off x="714" y="2854"/>
              <a:ext cx="64" cy="22"/>
            </a:xfrm>
            <a:prstGeom prst="line">
              <a:avLst/>
            </a:prstGeom>
            <a:noFill/>
            <a:ln w="9525">
              <a:solidFill>
                <a:schemeClr val="tx1"/>
              </a:solidFill>
              <a:round/>
              <a:headEnd/>
              <a:tailEnd/>
            </a:ln>
          </p:spPr>
          <p:txBody>
            <a:bodyPr/>
            <a:lstStyle/>
            <a:p>
              <a:endParaRPr lang="en-US"/>
            </a:p>
          </p:txBody>
        </p:sp>
        <p:sp>
          <p:nvSpPr>
            <p:cNvPr id="11313" name="Line 27"/>
            <p:cNvSpPr>
              <a:spLocks noChangeShapeType="1"/>
            </p:cNvSpPr>
            <p:nvPr/>
          </p:nvSpPr>
          <p:spPr bwMode="auto">
            <a:xfrm flipH="1">
              <a:off x="2033" y="2827"/>
              <a:ext cx="37" cy="22"/>
            </a:xfrm>
            <a:prstGeom prst="line">
              <a:avLst/>
            </a:prstGeom>
            <a:noFill/>
            <a:ln w="9525">
              <a:solidFill>
                <a:schemeClr val="tx1"/>
              </a:solidFill>
              <a:round/>
              <a:headEnd/>
              <a:tailEnd/>
            </a:ln>
          </p:spPr>
          <p:txBody>
            <a:bodyPr/>
            <a:lstStyle/>
            <a:p>
              <a:endParaRPr lang="en-US"/>
            </a:p>
          </p:txBody>
        </p:sp>
        <p:sp>
          <p:nvSpPr>
            <p:cNvPr id="11314" name="Freeform 28"/>
            <p:cNvSpPr>
              <a:spLocks/>
            </p:cNvSpPr>
            <p:nvPr/>
          </p:nvSpPr>
          <p:spPr bwMode="auto">
            <a:xfrm>
              <a:off x="839" y="2420"/>
              <a:ext cx="909" cy="142"/>
            </a:xfrm>
            <a:custGeom>
              <a:avLst/>
              <a:gdLst>
                <a:gd name="T0" fmla="*/ 0 w 926"/>
                <a:gd name="T1" fmla="*/ 142 h 142"/>
                <a:gd name="T2" fmla="*/ 448 w 926"/>
                <a:gd name="T3" fmla="*/ 2 h 142"/>
                <a:gd name="T4" fmla="*/ 876 w 926"/>
                <a:gd name="T5" fmla="*/ 131 h 142"/>
                <a:gd name="T6" fmla="*/ 0 60000 65536"/>
                <a:gd name="T7" fmla="*/ 0 60000 65536"/>
                <a:gd name="T8" fmla="*/ 0 60000 65536"/>
                <a:gd name="T9" fmla="*/ 0 w 926"/>
                <a:gd name="T10" fmla="*/ 0 h 142"/>
                <a:gd name="T11" fmla="*/ 926 w 926"/>
                <a:gd name="T12" fmla="*/ 142 h 142"/>
              </a:gdLst>
              <a:ahLst/>
              <a:cxnLst>
                <a:cxn ang="T6">
                  <a:pos x="T0" y="T1"/>
                </a:cxn>
                <a:cxn ang="T7">
                  <a:pos x="T2" y="T3"/>
                </a:cxn>
                <a:cxn ang="T8">
                  <a:pos x="T4" y="T5"/>
                </a:cxn>
              </a:cxnLst>
              <a:rect l="T9" t="T10" r="T11" b="T12"/>
              <a:pathLst>
                <a:path w="926" h="142">
                  <a:moveTo>
                    <a:pt x="0" y="142"/>
                  </a:moveTo>
                  <a:cubicBezTo>
                    <a:pt x="160" y="73"/>
                    <a:pt x="320" y="4"/>
                    <a:pt x="474" y="2"/>
                  </a:cubicBezTo>
                  <a:cubicBezTo>
                    <a:pt x="628" y="0"/>
                    <a:pt x="851" y="110"/>
                    <a:pt x="926" y="131"/>
                  </a:cubicBezTo>
                </a:path>
              </a:pathLst>
            </a:custGeom>
            <a:noFill/>
            <a:ln w="9525">
              <a:solidFill>
                <a:schemeClr val="tx1"/>
              </a:solidFill>
              <a:round/>
              <a:headEnd type="oval" w="med" len="med"/>
              <a:tailEnd type="triangle" w="med" len="med"/>
            </a:ln>
          </p:spPr>
          <p:txBody>
            <a:bodyPr/>
            <a:lstStyle/>
            <a:p>
              <a:endParaRPr lang="en-US"/>
            </a:p>
          </p:txBody>
        </p:sp>
        <p:sp>
          <p:nvSpPr>
            <p:cNvPr id="11315" name="Text Box 29"/>
            <p:cNvSpPr txBox="1">
              <a:spLocks noChangeArrowheads="1"/>
            </p:cNvSpPr>
            <p:nvPr/>
          </p:nvSpPr>
          <p:spPr bwMode="auto">
            <a:xfrm>
              <a:off x="738" y="2587"/>
              <a:ext cx="180" cy="173"/>
            </a:xfrm>
            <a:prstGeom prst="rect">
              <a:avLst/>
            </a:prstGeom>
            <a:noFill/>
            <a:ln w="9525">
              <a:noFill/>
              <a:miter lim="800000"/>
              <a:headEnd/>
              <a:tailEnd/>
            </a:ln>
          </p:spPr>
          <p:txBody>
            <a:bodyPr wrap="none">
              <a:spAutoFit/>
            </a:bodyPr>
            <a:lstStyle/>
            <a:p>
              <a:r>
                <a:rPr lang="en-US" sz="1200"/>
                <a:t>E</a:t>
              </a:r>
            </a:p>
          </p:txBody>
        </p:sp>
        <p:sp>
          <p:nvSpPr>
            <p:cNvPr id="11316" name="Text Box 30"/>
            <p:cNvSpPr txBox="1">
              <a:spLocks noChangeArrowheads="1"/>
            </p:cNvSpPr>
            <p:nvPr/>
          </p:nvSpPr>
          <p:spPr bwMode="auto">
            <a:xfrm>
              <a:off x="1599" y="2598"/>
              <a:ext cx="355" cy="173"/>
            </a:xfrm>
            <a:prstGeom prst="rect">
              <a:avLst/>
            </a:prstGeom>
            <a:noFill/>
            <a:ln w="9525">
              <a:noFill/>
              <a:miter lim="800000"/>
              <a:headEnd/>
              <a:tailEnd/>
            </a:ln>
          </p:spPr>
          <p:txBody>
            <a:bodyPr wrap="none">
              <a:spAutoFit/>
            </a:bodyPr>
            <a:lstStyle/>
            <a:p>
              <a:r>
                <a:rPr lang="en-US" sz="1200"/>
                <a:t>E+h</a:t>
              </a:r>
              <a:r>
                <a:rPr lang="en-US" sz="1200">
                  <a:latin typeface="Symbol" pitchFamily="18" charset="2"/>
                </a:rPr>
                <a:t>w</a:t>
              </a:r>
              <a:endParaRPr lang="en-US"/>
            </a:p>
          </p:txBody>
        </p:sp>
        <p:sp>
          <p:nvSpPr>
            <p:cNvPr id="11317" name="Line 31"/>
            <p:cNvSpPr>
              <a:spLocks noChangeShapeType="1"/>
            </p:cNvSpPr>
            <p:nvPr/>
          </p:nvSpPr>
          <p:spPr bwMode="auto">
            <a:xfrm>
              <a:off x="1960" y="1583"/>
              <a:ext cx="0" cy="1210"/>
            </a:xfrm>
            <a:prstGeom prst="line">
              <a:avLst/>
            </a:prstGeom>
            <a:noFill/>
            <a:ln w="28575">
              <a:solidFill>
                <a:srgbClr val="CC00FF"/>
              </a:solidFill>
              <a:prstDash val="dash"/>
              <a:round/>
              <a:headEnd/>
              <a:tailEnd/>
            </a:ln>
          </p:spPr>
          <p:txBody>
            <a:bodyPr/>
            <a:lstStyle/>
            <a:p>
              <a:endParaRPr lang="en-US"/>
            </a:p>
          </p:txBody>
        </p:sp>
        <p:sp>
          <p:nvSpPr>
            <p:cNvPr id="11318" name="Oval 32"/>
            <p:cNvSpPr>
              <a:spLocks noChangeArrowheads="1"/>
            </p:cNvSpPr>
            <p:nvPr/>
          </p:nvSpPr>
          <p:spPr bwMode="auto">
            <a:xfrm>
              <a:off x="1746" y="2524"/>
              <a:ext cx="56" cy="5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1319" name="Oval 33"/>
            <p:cNvSpPr>
              <a:spLocks noChangeArrowheads="1"/>
            </p:cNvSpPr>
            <p:nvPr/>
          </p:nvSpPr>
          <p:spPr bwMode="auto">
            <a:xfrm>
              <a:off x="804" y="2530"/>
              <a:ext cx="56" cy="5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1320" name="Text Box 34"/>
            <p:cNvSpPr txBox="1">
              <a:spLocks noChangeArrowheads="1"/>
            </p:cNvSpPr>
            <p:nvPr/>
          </p:nvSpPr>
          <p:spPr bwMode="auto">
            <a:xfrm>
              <a:off x="1232" y="1678"/>
              <a:ext cx="236" cy="173"/>
            </a:xfrm>
            <a:prstGeom prst="rect">
              <a:avLst/>
            </a:prstGeom>
            <a:noFill/>
            <a:ln w="9525">
              <a:noFill/>
              <a:miter lim="800000"/>
              <a:headEnd/>
              <a:tailEnd/>
            </a:ln>
          </p:spPr>
          <p:txBody>
            <a:bodyPr wrap="none">
              <a:spAutoFit/>
            </a:bodyPr>
            <a:lstStyle/>
            <a:p>
              <a:r>
                <a:rPr lang="en-US" sz="1200">
                  <a:latin typeface="Symbol" pitchFamily="18" charset="2"/>
                </a:rPr>
                <a:t>f</a:t>
              </a:r>
              <a:r>
                <a:rPr lang="en-US" sz="1200" baseline="-25000">
                  <a:latin typeface="Times New Roman" pitchFamily="18" charset="0"/>
                </a:rPr>
                <a:t>eff</a:t>
              </a:r>
              <a:endParaRPr lang="en-US" sz="1200">
                <a:latin typeface="Times New Roman" pitchFamily="18" charset="0"/>
              </a:endParaRPr>
            </a:p>
          </p:txBody>
        </p:sp>
        <p:sp>
          <p:nvSpPr>
            <p:cNvPr id="11321" name="Line 35"/>
            <p:cNvSpPr>
              <a:spLocks noChangeShapeType="1"/>
            </p:cNvSpPr>
            <p:nvPr/>
          </p:nvSpPr>
          <p:spPr bwMode="auto">
            <a:xfrm>
              <a:off x="1056" y="1888"/>
              <a:ext cx="516" cy="0"/>
            </a:xfrm>
            <a:prstGeom prst="line">
              <a:avLst/>
            </a:prstGeom>
            <a:noFill/>
            <a:ln w="9525">
              <a:solidFill>
                <a:schemeClr val="tx1"/>
              </a:solidFill>
              <a:round/>
              <a:headEnd type="triangle" w="med" len="med"/>
              <a:tailEnd type="triangle" w="med" len="med"/>
            </a:ln>
          </p:spPr>
          <p:txBody>
            <a:bodyPr/>
            <a:lstStyle/>
            <a:p>
              <a:endParaRPr lang="en-US"/>
            </a:p>
          </p:txBody>
        </p:sp>
        <p:grpSp>
          <p:nvGrpSpPr>
            <p:cNvPr id="11322" name="Group 36"/>
            <p:cNvGrpSpPr>
              <a:grpSpLocks/>
            </p:cNvGrpSpPr>
            <p:nvPr/>
          </p:nvGrpSpPr>
          <p:grpSpPr bwMode="auto">
            <a:xfrm>
              <a:off x="1052" y="1486"/>
              <a:ext cx="937" cy="173"/>
              <a:chOff x="866" y="1770"/>
              <a:chExt cx="937" cy="173"/>
            </a:xfrm>
          </p:grpSpPr>
          <p:sp>
            <p:nvSpPr>
              <p:cNvPr id="11324" name="Line 37"/>
              <p:cNvSpPr>
                <a:spLocks noChangeShapeType="1"/>
              </p:cNvSpPr>
              <p:nvPr/>
            </p:nvSpPr>
            <p:spPr bwMode="auto">
              <a:xfrm flipH="1">
                <a:off x="866" y="1926"/>
                <a:ext cx="937" cy="5"/>
              </a:xfrm>
              <a:prstGeom prst="line">
                <a:avLst/>
              </a:prstGeom>
              <a:noFill/>
              <a:ln w="9525">
                <a:solidFill>
                  <a:schemeClr val="tx1"/>
                </a:solidFill>
                <a:round/>
                <a:headEnd type="triangle" w="med" len="med"/>
                <a:tailEnd/>
              </a:ln>
            </p:spPr>
            <p:txBody>
              <a:bodyPr/>
              <a:lstStyle/>
              <a:p>
                <a:endParaRPr lang="en-US"/>
              </a:p>
            </p:txBody>
          </p:sp>
          <p:sp>
            <p:nvSpPr>
              <p:cNvPr id="11325" name="Text Box 38"/>
              <p:cNvSpPr txBox="1">
                <a:spLocks noChangeArrowheads="1"/>
              </p:cNvSpPr>
              <p:nvPr/>
            </p:nvSpPr>
            <p:spPr bwMode="auto">
              <a:xfrm>
                <a:off x="1093" y="1770"/>
                <a:ext cx="235" cy="173"/>
              </a:xfrm>
              <a:prstGeom prst="rect">
                <a:avLst/>
              </a:prstGeom>
              <a:noFill/>
              <a:ln w="9525">
                <a:noFill/>
                <a:miter lim="800000"/>
                <a:headEnd/>
                <a:tailEnd/>
              </a:ln>
            </p:spPr>
            <p:txBody>
              <a:bodyPr wrap="none">
                <a:spAutoFit/>
              </a:bodyPr>
              <a:lstStyle/>
              <a:p>
                <a:r>
                  <a:rPr lang="en-US" sz="1200"/>
                  <a:t>h</a:t>
                </a:r>
                <a:r>
                  <a:rPr lang="en-US" sz="1200">
                    <a:latin typeface="Symbol" pitchFamily="18" charset="2"/>
                  </a:rPr>
                  <a:t>w</a:t>
                </a:r>
                <a:endParaRPr lang="en-US" sz="1200"/>
              </a:p>
            </p:txBody>
          </p:sp>
        </p:grpSp>
        <p:sp>
          <p:nvSpPr>
            <p:cNvPr id="11323" name="Text Box 39"/>
            <p:cNvSpPr txBox="1">
              <a:spLocks noChangeArrowheads="1"/>
            </p:cNvSpPr>
            <p:nvPr/>
          </p:nvSpPr>
          <p:spPr bwMode="auto">
            <a:xfrm>
              <a:off x="1748" y="2142"/>
              <a:ext cx="785" cy="154"/>
            </a:xfrm>
            <a:prstGeom prst="rect">
              <a:avLst/>
            </a:prstGeom>
            <a:solidFill>
              <a:schemeClr val="bg1"/>
            </a:solidFill>
            <a:ln w="9525">
              <a:noFill/>
              <a:miter lim="800000"/>
              <a:headEnd/>
              <a:tailEnd/>
            </a:ln>
          </p:spPr>
          <p:txBody>
            <a:bodyPr wrap="none">
              <a:spAutoFit/>
            </a:bodyPr>
            <a:lstStyle/>
            <a:p>
              <a:r>
                <a:rPr lang="en-US" sz="1000" b="1" i="1">
                  <a:solidFill>
                    <a:srgbClr val="6600FF"/>
                  </a:solidFill>
                </a:rPr>
                <a:t>Emitted electrons</a:t>
              </a:r>
            </a:p>
          </p:txBody>
        </p:sp>
      </p:grpSp>
      <p:sp>
        <p:nvSpPr>
          <p:cNvPr id="11278" name="Text Box 40"/>
          <p:cNvSpPr txBox="1">
            <a:spLocks noChangeArrowheads="1"/>
          </p:cNvSpPr>
          <p:nvPr/>
        </p:nvSpPr>
        <p:spPr bwMode="auto">
          <a:xfrm>
            <a:off x="163513" y="982663"/>
            <a:ext cx="2995612" cy="336550"/>
          </a:xfrm>
          <a:prstGeom prst="rect">
            <a:avLst/>
          </a:prstGeom>
          <a:noFill/>
          <a:ln w="9525">
            <a:noFill/>
            <a:miter lim="800000"/>
            <a:headEnd/>
            <a:tailEnd/>
          </a:ln>
        </p:spPr>
        <p:txBody>
          <a:bodyPr wrap="none">
            <a:spAutoFit/>
          </a:bodyPr>
          <a:lstStyle/>
          <a:p>
            <a:r>
              <a:rPr lang="en-US" sz="1600" b="1"/>
              <a:t>Step 1: Absorption of photon</a:t>
            </a:r>
          </a:p>
        </p:txBody>
      </p:sp>
      <p:sp>
        <p:nvSpPr>
          <p:cNvPr id="11279" name="Text Box 41"/>
          <p:cNvSpPr txBox="1">
            <a:spLocks noChangeArrowheads="1"/>
          </p:cNvSpPr>
          <p:nvPr/>
        </p:nvSpPr>
        <p:spPr bwMode="auto">
          <a:xfrm>
            <a:off x="6086475" y="1046163"/>
            <a:ext cx="2816225" cy="336550"/>
          </a:xfrm>
          <a:prstGeom prst="rect">
            <a:avLst/>
          </a:prstGeom>
          <a:noFill/>
          <a:ln w="9525">
            <a:noFill/>
            <a:miter lim="800000"/>
            <a:headEnd/>
            <a:tailEnd/>
          </a:ln>
        </p:spPr>
        <p:txBody>
          <a:bodyPr wrap="none">
            <a:spAutoFit/>
          </a:bodyPr>
          <a:lstStyle/>
          <a:p>
            <a:r>
              <a:rPr lang="en-US" sz="1600" b="1"/>
              <a:t>Step 3: Escape over barrier</a:t>
            </a:r>
          </a:p>
        </p:txBody>
      </p:sp>
      <p:sp>
        <p:nvSpPr>
          <p:cNvPr id="11280" name="Text Box 42"/>
          <p:cNvSpPr txBox="1">
            <a:spLocks noChangeArrowheads="1"/>
          </p:cNvSpPr>
          <p:nvPr/>
        </p:nvSpPr>
        <p:spPr bwMode="auto">
          <a:xfrm>
            <a:off x="3708400" y="998538"/>
            <a:ext cx="2160588" cy="581025"/>
          </a:xfrm>
          <a:prstGeom prst="rect">
            <a:avLst/>
          </a:prstGeom>
          <a:noFill/>
          <a:ln w="9525">
            <a:noFill/>
            <a:miter lim="800000"/>
            <a:headEnd/>
            <a:tailEnd/>
          </a:ln>
        </p:spPr>
        <p:txBody>
          <a:bodyPr wrap="none">
            <a:spAutoFit/>
          </a:bodyPr>
          <a:lstStyle/>
          <a:p>
            <a:pPr algn="ctr"/>
            <a:r>
              <a:rPr lang="en-US" sz="1600" b="1"/>
              <a:t>Step 2: </a:t>
            </a:r>
          </a:p>
          <a:p>
            <a:pPr algn="ctr"/>
            <a:r>
              <a:rPr lang="en-US" sz="1600" b="1"/>
              <a:t>Transport to surface</a:t>
            </a:r>
          </a:p>
        </p:txBody>
      </p:sp>
      <p:sp>
        <p:nvSpPr>
          <p:cNvPr id="11281" name="Text Box 43"/>
          <p:cNvSpPr txBox="1">
            <a:spLocks noChangeArrowheads="1"/>
          </p:cNvSpPr>
          <p:nvPr/>
        </p:nvSpPr>
        <p:spPr bwMode="auto">
          <a:xfrm>
            <a:off x="3727450" y="1763713"/>
            <a:ext cx="2311400" cy="1581150"/>
          </a:xfrm>
          <a:prstGeom prst="rect">
            <a:avLst/>
          </a:prstGeom>
          <a:noFill/>
          <a:ln w="9525">
            <a:noFill/>
            <a:miter lim="800000"/>
            <a:headEnd/>
            <a:tailEnd/>
          </a:ln>
        </p:spPr>
        <p:txBody>
          <a:bodyPr wrap="none">
            <a:spAutoFit/>
          </a:bodyPr>
          <a:lstStyle/>
          <a:p>
            <a:r>
              <a:rPr lang="en-US" sz="1400" i="1">
                <a:solidFill>
                  <a:srgbClr val="0066FF"/>
                </a:solidFill>
              </a:rPr>
              <a:t>Electrons lose energy</a:t>
            </a:r>
          </a:p>
          <a:p>
            <a:r>
              <a:rPr lang="en-US" sz="1400" i="1">
                <a:solidFill>
                  <a:srgbClr val="0066FF"/>
                </a:solidFill>
              </a:rPr>
              <a:t>by scattering, assume</a:t>
            </a:r>
          </a:p>
          <a:p>
            <a:r>
              <a:rPr lang="en-US" sz="1400" i="1">
                <a:solidFill>
                  <a:srgbClr val="0066FF"/>
                </a:solidFill>
              </a:rPr>
              <a:t>e-e scattering</a:t>
            </a:r>
          </a:p>
          <a:p>
            <a:r>
              <a:rPr lang="en-US" sz="1400" i="1">
                <a:solidFill>
                  <a:srgbClr val="0066FF"/>
                </a:solidFill>
              </a:rPr>
              <a:t>dominates,</a:t>
            </a:r>
          </a:p>
          <a:p>
            <a:r>
              <a:rPr lang="en-US" sz="1400" i="1">
                <a:solidFill>
                  <a:srgbClr val="0066FF"/>
                </a:solidFill>
              </a:rPr>
              <a:t>F</a:t>
            </a:r>
            <a:r>
              <a:rPr lang="en-US" sz="1400" i="1" baseline="-25000">
                <a:solidFill>
                  <a:srgbClr val="0066FF"/>
                </a:solidFill>
              </a:rPr>
              <a:t>e-e</a:t>
            </a:r>
            <a:r>
              <a:rPr lang="en-US" sz="1400" i="1">
                <a:solidFill>
                  <a:srgbClr val="0066FF"/>
                </a:solidFill>
              </a:rPr>
              <a:t> is the probability </a:t>
            </a:r>
          </a:p>
          <a:p>
            <a:r>
              <a:rPr lang="en-US" sz="1400" i="1">
                <a:solidFill>
                  <a:srgbClr val="0066FF"/>
                </a:solidFill>
              </a:rPr>
              <a:t>the electron makes it to the</a:t>
            </a:r>
          </a:p>
          <a:p>
            <a:r>
              <a:rPr lang="en-US" sz="1400" i="1">
                <a:solidFill>
                  <a:srgbClr val="0066FF"/>
                </a:solidFill>
              </a:rPr>
              <a:t>surface without scattering</a:t>
            </a:r>
          </a:p>
        </p:txBody>
      </p:sp>
      <p:sp>
        <p:nvSpPr>
          <p:cNvPr id="11282" name="Freeform 44"/>
          <p:cNvSpPr>
            <a:spLocks/>
          </p:cNvSpPr>
          <p:nvPr/>
        </p:nvSpPr>
        <p:spPr bwMode="auto">
          <a:xfrm>
            <a:off x="4627563" y="3281363"/>
            <a:ext cx="2249487" cy="1854200"/>
          </a:xfrm>
          <a:custGeom>
            <a:avLst/>
            <a:gdLst>
              <a:gd name="T0" fmla="*/ 2147483647 w 1662"/>
              <a:gd name="T1" fmla="*/ 0 h 1539"/>
              <a:gd name="T2" fmla="*/ 2147483647 w 1662"/>
              <a:gd name="T3" fmla="*/ 2147483647 h 1539"/>
              <a:gd name="T4" fmla="*/ 2147483647 w 1662"/>
              <a:gd name="T5" fmla="*/ 2147483647 h 1539"/>
              <a:gd name="T6" fmla="*/ 0 60000 65536"/>
              <a:gd name="T7" fmla="*/ 0 60000 65536"/>
              <a:gd name="T8" fmla="*/ 0 60000 65536"/>
              <a:gd name="T9" fmla="*/ 0 w 1662"/>
              <a:gd name="T10" fmla="*/ 0 h 1539"/>
              <a:gd name="T11" fmla="*/ 1662 w 1662"/>
              <a:gd name="T12" fmla="*/ 1539 h 1539"/>
            </a:gdLst>
            <a:ahLst/>
            <a:cxnLst>
              <a:cxn ang="T6">
                <a:pos x="T0" y="T1"/>
              </a:cxn>
              <a:cxn ang="T7">
                <a:pos x="T2" y="T3"/>
              </a:cxn>
              <a:cxn ang="T8">
                <a:pos x="T4" y="T5"/>
              </a:cxn>
            </a:cxnLst>
            <a:rect l="T9" t="T10" r="T11" b="T12"/>
            <a:pathLst>
              <a:path w="1662" h="1539">
                <a:moveTo>
                  <a:pt x="68" y="0"/>
                </a:moveTo>
                <a:cubicBezTo>
                  <a:pt x="34" y="290"/>
                  <a:pt x="0" y="581"/>
                  <a:pt x="265" y="837"/>
                </a:cubicBezTo>
                <a:cubicBezTo>
                  <a:pt x="530" y="1093"/>
                  <a:pt x="1429" y="1422"/>
                  <a:pt x="1662" y="1539"/>
                </a:cubicBezTo>
              </a:path>
            </a:pathLst>
          </a:custGeom>
          <a:noFill/>
          <a:ln w="9525">
            <a:solidFill>
              <a:srgbClr val="FF0000"/>
            </a:solidFill>
            <a:round/>
            <a:headEnd type="none" w="med" len="med"/>
            <a:tailEnd type="triangle" w="med" len="med"/>
          </a:ln>
        </p:spPr>
        <p:txBody>
          <a:bodyPr/>
          <a:lstStyle/>
          <a:p>
            <a:endParaRPr lang="en-US"/>
          </a:p>
        </p:txBody>
      </p:sp>
      <p:sp>
        <p:nvSpPr>
          <p:cNvPr id="11283" name="Freeform 45"/>
          <p:cNvSpPr>
            <a:spLocks/>
          </p:cNvSpPr>
          <p:nvPr/>
        </p:nvSpPr>
        <p:spPr bwMode="auto">
          <a:xfrm>
            <a:off x="6538913" y="4333875"/>
            <a:ext cx="2063750" cy="1179513"/>
          </a:xfrm>
          <a:custGeom>
            <a:avLst/>
            <a:gdLst>
              <a:gd name="T0" fmla="*/ 2147483647 w 1190"/>
              <a:gd name="T1" fmla="*/ 0 h 743"/>
              <a:gd name="T2" fmla="*/ 2147483647 w 1190"/>
              <a:gd name="T3" fmla="*/ 2147483647 h 743"/>
              <a:gd name="T4" fmla="*/ 2147483647 w 1190"/>
              <a:gd name="T5" fmla="*/ 2147483647 h 743"/>
              <a:gd name="T6" fmla="*/ 0 w 1190"/>
              <a:gd name="T7" fmla="*/ 2147483647 h 743"/>
              <a:gd name="T8" fmla="*/ 0 60000 65536"/>
              <a:gd name="T9" fmla="*/ 0 60000 65536"/>
              <a:gd name="T10" fmla="*/ 0 60000 65536"/>
              <a:gd name="T11" fmla="*/ 0 60000 65536"/>
              <a:gd name="T12" fmla="*/ 0 w 1190"/>
              <a:gd name="T13" fmla="*/ 0 h 743"/>
              <a:gd name="T14" fmla="*/ 1190 w 1190"/>
              <a:gd name="T15" fmla="*/ 743 h 743"/>
            </a:gdLst>
            <a:ahLst/>
            <a:cxnLst>
              <a:cxn ang="T8">
                <a:pos x="T0" y="T1"/>
              </a:cxn>
              <a:cxn ang="T9">
                <a:pos x="T2" y="T3"/>
              </a:cxn>
              <a:cxn ang="T10">
                <a:pos x="T4" y="T5"/>
              </a:cxn>
              <a:cxn ang="T11">
                <a:pos x="T6" y="T7"/>
              </a:cxn>
            </a:cxnLst>
            <a:rect l="T12" t="T13" r="T14" b="T15"/>
            <a:pathLst>
              <a:path w="1190" h="743">
                <a:moveTo>
                  <a:pt x="616" y="0"/>
                </a:moveTo>
                <a:cubicBezTo>
                  <a:pt x="791" y="147"/>
                  <a:pt x="967" y="294"/>
                  <a:pt x="1034" y="410"/>
                </a:cubicBezTo>
                <a:cubicBezTo>
                  <a:pt x="1101" y="526"/>
                  <a:pt x="1190" y="645"/>
                  <a:pt x="1018" y="694"/>
                </a:cubicBezTo>
                <a:cubicBezTo>
                  <a:pt x="846" y="743"/>
                  <a:pt x="423" y="722"/>
                  <a:pt x="0" y="702"/>
                </a:cubicBezTo>
              </a:path>
            </a:pathLst>
          </a:custGeom>
          <a:noFill/>
          <a:ln w="9525">
            <a:solidFill>
              <a:srgbClr val="FF0000"/>
            </a:solidFill>
            <a:round/>
            <a:headEnd type="none" w="med" len="med"/>
            <a:tailEnd type="triangle" w="med" len="med"/>
          </a:ln>
        </p:spPr>
        <p:txBody>
          <a:bodyPr/>
          <a:lstStyle/>
          <a:p>
            <a:endParaRPr lang="en-US"/>
          </a:p>
        </p:txBody>
      </p:sp>
      <p:sp>
        <p:nvSpPr>
          <p:cNvPr id="11284" name="Freeform 46"/>
          <p:cNvSpPr>
            <a:spLocks/>
          </p:cNvSpPr>
          <p:nvPr/>
        </p:nvSpPr>
        <p:spPr bwMode="auto">
          <a:xfrm>
            <a:off x="952500" y="4710113"/>
            <a:ext cx="1314450" cy="650875"/>
          </a:xfrm>
          <a:custGeom>
            <a:avLst/>
            <a:gdLst>
              <a:gd name="T0" fmla="*/ 0 w 828"/>
              <a:gd name="T1" fmla="*/ 0 h 410"/>
              <a:gd name="T2" fmla="*/ 2147483647 w 828"/>
              <a:gd name="T3" fmla="*/ 2147483647 h 410"/>
              <a:gd name="T4" fmla="*/ 2147483647 w 828"/>
              <a:gd name="T5" fmla="*/ 2147483647 h 410"/>
              <a:gd name="T6" fmla="*/ 0 60000 65536"/>
              <a:gd name="T7" fmla="*/ 0 60000 65536"/>
              <a:gd name="T8" fmla="*/ 0 60000 65536"/>
              <a:gd name="T9" fmla="*/ 0 w 828"/>
              <a:gd name="T10" fmla="*/ 0 h 410"/>
              <a:gd name="T11" fmla="*/ 828 w 828"/>
              <a:gd name="T12" fmla="*/ 410 h 410"/>
            </a:gdLst>
            <a:ahLst/>
            <a:cxnLst>
              <a:cxn ang="T6">
                <a:pos x="T0" y="T1"/>
              </a:cxn>
              <a:cxn ang="T7">
                <a:pos x="T2" y="T3"/>
              </a:cxn>
              <a:cxn ang="T8">
                <a:pos x="T4" y="T5"/>
              </a:cxn>
            </a:cxnLst>
            <a:rect l="T9" t="T10" r="T11" b="T12"/>
            <a:pathLst>
              <a:path w="828" h="410">
                <a:moveTo>
                  <a:pt x="0" y="0"/>
                </a:moveTo>
                <a:cubicBezTo>
                  <a:pt x="2" y="41"/>
                  <a:pt x="4" y="82"/>
                  <a:pt x="142" y="150"/>
                </a:cubicBezTo>
                <a:cubicBezTo>
                  <a:pt x="280" y="218"/>
                  <a:pt x="554" y="314"/>
                  <a:pt x="828" y="410"/>
                </a:cubicBezTo>
              </a:path>
            </a:pathLst>
          </a:custGeom>
          <a:noFill/>
          <a:ln w="9525">
            <a:solidFill>
              <a:srgbClr val="FF0000"/>
            </a:solidFill>
            <a:round/>
            <a:headEnd type="none" w="med" len="med"/>
            <a:tailEnd type="triangle" w="med" len="med"/>
          </a:ln>
        </p:spPr>
        <p:txBody>
          <a:bodyPr/>
          <a:lstStyle/>
          <a:p>
            <a:endParaRPr lang="en-US"/>
          </a:p>
        </p:txBody>
      </p:sp>
      <p:sp>
        <p:nvSpPr>
          <p:cNvPr id="11285" name="Freeform 47"/>
          <p:cNvSpPr>
            <a:spLocks/>
          </p:cNvSpPr>
          <p:nvPr/>
        </p:nvSpPr>
        <p:spPr bwMode="auto">
          <a:xfrm>
            <a:off x="2805113" y="4697413"/>
            <a:ext cx="1641475" cy="350837"/>
          </a:xfrm>
          <a:custGeom>
            <a:avLst/>
            <a:gdLst>
              <a:gd name="T0" fmla="*/ 0 w 1034"/>
              <a:gd name="T1" fmla="*/ 0 h 221"/>
              <a:gd name="T2" fmla="*/ 2147483647 w 1034"/>
              <a:gd name="T3" fmla="*/ 2147483647 h 221"/>
              <a:gd name="T4" fmla="*/ 2147483647 w 1034"/>
              <a:gd name="T5" fmla="*/ 2147483647 h 221"/>
              <a:gd name="T6" fmla="*/ 2147483647 w 1034"/>
              <a:gd name="T7" fmla="*/ 2147483647 h 221"/>
              <a:gd name="T8" fmla="*/ 0 60000 65536"/>
              <a:gd name="T9" fmla="*/ 0 60000 65536"/>
              <a:gd name="T10" fmla="*/ 0 60000 65536"/>
              <a:gd name="T11" fmla="*/ 0 60000 65536"/>
              <a:gd name="T12" fmla="*/ 0 w 1034"/>
              <a:gd name="T13" fmla="*/ 0 h 221"/>
              <a:gd name="T14" fmla="*/ 1034 w 1034"/>
              <a:gd name="T15" fmla="*/ 221 h 221"/>
            </a:gdLst>
            <a:ahLst/>
            <a:cxnLst>
              <a:cxn ang="T8">
                <a:pos x="T0" y="T1"/>
              </a:cxn>
              <a:cxn ang="T9">
                <a:pos x="T2" y="T3"/>
              </a:cxn>
              <a:cxn ang="T10">
                <a:pos x="T4" y="T5"/>
              </a:cxn>
              <a:cxn ang="T11">
                <a:pos x="T6" y="T7"/>
              </a:cxn>
            </a:cxnLst>
            <a:rect l="T12" t="T13" r="T14" b="T15"/>
            <a:pathLst>
              <a:path w="1034" h="221">
                <a:moveTo>
                  <a:pt x="0" y="0"/>
                </a:moveTo>
                <a:cubicBezTo>
                  <a:pt x="0" y="49"/>
                  <a:pt x="1" y="98"/>
                  <a:pt x="119" y="110"/>
                </a:cubicBezTo>
                <a:cubicBezTo>
                  <a:pt x="237" y="122"/>
                  <a:pt x="559" y="53"/>
                  <a:pt x="711" y="71"/>
                </a:cubicBezTo>
                <a:cubicBezTo>
                  <a:pt x="863" y="89"/>
                  <a:pt x="948" y="155"/>
                  <a:pt x="1034" y="221"/>
                </a:cubicBezTo>
              </a:path>
            </a:pathLst>
          </a:custGeom>
          <a:noFill/>
          <a:ln w="9525">
            <a:solidFill>
              <a:srgbClr val="FF0000"/>
            </a:solidFill>
            <a:round/>
            <a:headEnd type="none" w="med" len="med"/>
            <a:tailEnd type="triangle" w="med" len="med"/>
          </a:ln>
        </p:spPr>
        <p:txBody>
          <a:bodyPr/>
          <a:lstStyle/>
          <a:p>
            <a:endParaRPr lang="en-US"/>
          </a:p>
        </p:txBody>
      </p:sp>
      <p:sp>
        <p:nvSpPr>
          <p:cNvPr id="11286" name="Freeform 48"/>
          <p:cNvSpPr>
            <a:spLocks/>
          </p:cNvSpPr>
          <p:nvPr/>
        </p:nvSpPr>
        <p:spPr bwMode="auto">
          <a:xfrm>
            <a:off x="3132138" y="5060950"/>
            <a:ext cx="2855912" cy="74613"/>
          </a:xfrm>
          <a:custGeom>
            <a:avLst/>
            <a:gdLst>
              <a:gd name="T0" fmla="*/ 0 w 1799"/>
              <a:gd name="T1" fmla="*/ 2147483647 h 47"/>
              <a:gd name="T2" fmla="*/ 0 w 1799"/>
              <a:gd name="T3" fmla="*/ 0 h 47"/>
              <a:gd name="T4" fmla="*/ 2147483647 w 1799"/>
              <a:gd name="T5" fmla="*/ 0 h 47"/>
              <a:gd name="T6" fmla="*/ 0 60000 65536"/>
              <a:gd name="T7" fmla="*/ 0 60000 65536"/>
              <a:gd name="T8" fmla="*/ 0 60000 65536"/>
              <a:gd name="T9" fmla="*/ 0 w 1799"/>
              <a:gd name="T10" fmla="*/ 0 h 47"/>
              <a:gd name="T11" fmla="*/ 1799 w 1799"/>
              <a:gd name="T12" fmla="*/ 47 h 47"/>
            </a:gdLst>
            <a:ahLst/>
            <a:cxnLst>
              <a:cxn ang="T6">
                <a:pos x="T0" y="T1"/>
              </a:cxn>
              <a:cxn ang="T7">
                <a:pos x="T2" y="T3"/>
              </a:cxn>
              <a:cxn ang="T8">
                <a:pos x="T4" y="T5"/>
              </a:cxn>
            </a:cxnLst>
            <a:rect l="T9" t="T10" r="T11" b="T12"/>
            <a:pathLst>
              <a:path w="1799" h="47">
                <a:moveTo>
                  <a:pt x="0" y="47"/>
                </a:moveTo>
                <a:lnTo>
                  <a:pt x="0" y="0"/>
                </a:lnTo>
                <a:lnTo>
                  <a:pt x="1799" y="0"/>
                </a:lnTo>
              </a:path>
            </a:pathLst>
          </a:custGeom>
          <a:noFill/>
          <a:ln w="9525">
            <a:solidFill>
              <a:srgbClr val="FF0000"/>
            </a:solidFill>
            <a:round/>
            <a:headEnd/>
            <a:tailEnd/>
          </a:ln>
        </p:spPr>
        <p:txBody>
          <a:bodyPr/>
          <a:lstStyle/>
          <a:p>
            <a:endParaRPr lang="en-US"/>
          </a:p>
        </p:txBody>
      </p:sp>
      <p:sp>
        <p:nvSpPr>
          <p:cNvPr id="11287" name="Line 49"/>
          <p:cNvSpPr>
            <a:spLocks noChangeShapeType="1"/>
          </p:cNvSpPr>
          <p:nvPr/>
        </p:nvSpPr>
        <p:spPr bwMode="auto">
          <a:xfrm>
            <a:off x="5988050" y="5060950"/>
            <a:ext cx="0" cy="76200"/>
          </a:xfrm>
          <a:prstGeom prst="line">
            <a:avLst/>
          </a:prstGeom>
          <a:noFill/>
          <a:ln w="9525">
            <a:solidFill>
              <a:srgbClr val="FF0000"/>
            </a:solidFill>
            <a:round/>
            <a:headEnd/>
            <a:tailEnd/>
          </a:ln>
        </p:spPr>
        <p:txBody>
          <a:bodyPr/>
          <a:lstStyle/>
          <a:p>
            <a:endParaRPr lang="en-US"/>
          </a:p>
        </p:txBody>
      </p:sp>
      <p:grpSp>
        <p:nvGrpSpPr>
          <p:cNvPr id="11288" name="Group 50"/>
          <p:cNvGrpSpPr>
            <a:grpSpLocks/>
          </p:cNvGrpSpPr>
          <p:nvPr/>
        </p:nvGrpSpPr>
        <p:grpSpPr bwMode="auto">
          <a:xfrm>
            <a:off x="5867402" y="1495425"/>
            <a:ext cx="3051177" cy="2852738"/>
            <a:chOff x="3696" y="942"/>
            <a:chExt cx="1922" cy="1797"/>
          </a:xfrm>
        </p:grpSpPr>
        <p:sp>
          <p:nvSpPr>
            <p:cNvPr id="11290" name="Text Box 51"/>
            <p:cNvSpPr txBox="1">
              <a:spLocks noChangeArrowheads="1"/>
            </p:cNvSpPr>
            <p:nvPr/>
          </p:nvSpPr>
          <p:spPr bwMode="auto">
            <a:xfrm>
              <a:off x="3742" y="1011"/>
              <a:ext cx="948" cy="192"/>
            </a:xfrm>
            <a:prstGeom prst="rect">
              <a:avLst/>
            </a:prstGeom>
            <a:noFill/>
            <a:ln w="9525">
              <a:noFill/>
              <a:miter lim="800000"/>
              <a:headEnd/>
              <a:tailEnd/>
            </a:ln>
          </p:spPr>
          <p:txBody>
            <a:bodyPr wrap="none">
              <a:spAutoFit/>
            </a:bodyPr>
            <a:lstStyle/>
            <a:p>
              <a:r>
                <a:rPr lang="en-US" sz="1400" i="1">
                  <a:solidFill>
                    <a:srgbClr val="0066FF"/>
                  </a:solidFill>
                </a:rPr>
                <a:t>Escape criterion:</a:t>
              </a:r>
            </a:p>
          </p:txBody>
        </p:sp>
        <p:graphicFrame>
          <p:nvGraphicFramePr>
            <p:cNvPr id="11267" name="Object 52"/>
            <p:cNvGraphicFramePr>
              <a:graphicFrameLocks noChangeAspect="1"/>
            </p:cNvGraphicFramePr>
            <p:nvPr/>
          </p:nvGraphicFramePr>
          <p:xfrm>
            <a:off x="4840" y="942"/>
            <a:ext cx="620" cy="337"/>
          </p:xfrm>
          <a:graphic>
            <a:graphicData uri="http://schemas.openxmlformats.org/presentationml/2006/ole">
              <p:oleObj spid="_x0000_s11267" name="Equation" r:id="rId8" imgW="787320" imgH="419040" progId="Equation.3">
                <p:embed/>
              </p:oleObj>
            </a:graphicData>
          </a:graphic>
        </p:graphicFrame>
        <p:grpSp>
          <p:nvGrpSpPr>
            <p:cNvPr id="11291" name="Group 53"/>
            <p:cNvGrpSpPr>
              <a:grpSpLocks/>
            </p:cNvGrpSpPr>
            <p:nvPr/>
          </p:nvGrpSpPr>
          <p:grpSpPr bwMode="auto">
            <a:xfrm>
              <a:off x="3696" y="1392"/>
              <a:ext cx="1661" cy="532"/>
              <a:chOff x="3255" y="794"/>
              <a:chExt cx="1661" cy="532"/>
            </a:xfrm>
          </p:grpSpPr>
          <p:sp>
            <p:nvSpPr>
              <p:cNvPr id="11292" name="Line 54"/>
              <p:cNvSpPr>
                <a:spLocks noChangeShapeType="1"/>
              </p:cNvSpPr>
              <p:nvPr/>
            </p:nvSpPr>
            <p:spPr bwMode="auto">
              <a:xfrm>
                <a:off x="4245" y="1326"/>
                <a:ext cx="671" cy="0"/>
              </a:xfrm>
              <a:prstGeom prst="line">
                <a:avLst/>
              </a:prstGeom>
              <a:noFill/>
              <a:ln w="9525">
                <a:solidFill>
                  <a:schemeClr val="tx1"/>
                </a:solidFill>
                <a:round/>
                <a:headEnd/>
                <a:tailEnd type="triangle" w="med" len="med"/>
              </a:ln>
            </p:spPr>
            <p:txBody>
              <a:bodyPr/>
              <a:lstStyle/>
              <a:p>
                <a:endParaRPr lang="en-US"/>
              </a:p>
            </p:txBody>
          </p:sp>
          <p:sp>
            <p:nvSpPr>
              <p:cNvPr id="11293" name="Line 55"/>
              <p:cNvSpPr>
                <a:spLocks noChangeShapeType="1"/>
              </p:cNvSpPr>
              <p:nvPr/>
            </p:nvSpPr>
            <p:spPr bwMode="auto">
              <a:xfrm flipV="1">
                <a:off x="4245" y="805"/>
                <a:ext cx="671" cy="521"/>
              </a:xfrm>
              <a:prstGeom prst="line">
                <a:avLst/>
              </a:prstGeom>
              <a:noFill/>
              <a:ln w="9525">
                <a:solidFill>
                  <a:schemeClr val="tx1"/>
                </a:solidFill>
                <a:round/>
                <a:headEnd/>
                <a:tailEnd type="triangle" w="med" len="med"/>
              </a:ln>
            </p:spPr>
            <p:txBody>
              <a:bodyPr/>
              <a:lstStyle/>
              <a:p>
                <a:endParaRPr lang="en-US"/>
              </a:p>
            </p:txBody>
          </p:sp>
          <p:sp>
            <p:nvSpPr>
              <p:cNvPr id="11294" name="Text Box 56"/>
              <p:cNvSpPr txBox="1">
                <a:spLocks noChangeArrowheads="1"/>
              </p:cNvSpPr>
              <p:nvPr/>
            </p:nvSpPr>
            <p:spPr bwMode="auto">
              <a:xfrm>
                <a:off x="4471" y="1091"/>
                <a:ext cx="191" cy="231"/>
              </a:xfrm>
              <a:prstGeom prst="rect">
                <a:avLst/>
              </a:prstGeom>
              <a:noFill/>
              <a:ln w="9525">
                <a:noFill/>
                <a:miter lim="800000"/>
                <a:headEnd/>
                <a:tailEnd/>
              </a:ln>
            </p:spPr>
            <p:txBody>
              <a:bodyPr wrap="none">
                <a:spAutoFit/>
              </a:bodyPr>
              <a:lstStyle/>
              <a:p>
                <a:r>
                  <a:rPr lang="en-US">
                    <a:latin typeface="Symbol" pitchFamily="18" charset="2"/>
                  </a:rPr>
                  <a:t>q</a:t>
                </a:r>
              </a:p>
            </p:txBody>
          </p:sp>
          <p:graphicFrame>
            <p:nvGraphicFramePr>
              <p:cNvPr id="11271" name="Object 58"/>
              <p:cNvGraphicFramePr>
                <a:graphicFrameLocks noChangeAspect="1"/>
              </p:cNvGraphicFramePr>
              <p:nvPr/>
            </p:nvGraphicFramePr>
            <p:xfrm>
              <a:off x="3255" y="794"/>
              <a:ext cx="1393" cy="216"/>
            </p:xfrm>
            <a:graphic>
              <a:graphicData uri="http://schemas.openxmlformats.org/presentationml/2006/ole">
                <p:oleObj spid="_x0000_s11271" name="Equation" r:id="rId9" imgW="1638000" imgH="253800" progId="Equation.3">
                  <p:embed/>
                </p:oleObj>
              </a:graphicData>
            </a:graphic>
          </p:graphicFrame>
        </p:grpSp>
        <p:graphicFrame>
          <p:nvGraphicFramePr>
            <p:cNvPr id="11268" name="Object 59"/>
            <p:cNvGraphicFramePr>
              <a:graphicFrameLocks noChangeAspect="1"/>
            </p:cNvGraphicFramePr>
            <p:nvPr/>
          </p:nvGraphicFramePr>
          <p:xfrm>
            <a:off x="3705" y="2298"/>
            <a:ext cx="1799" cy="441"/>
          </p:xfrm>
          <a:graphic>
            <a:graphicData uri="http://schemas.openxmlformats.org/presentationml/2006/ole">
              <p:oleObj spid="_x0000_s11268" name="Equation" r:id="rId10" imgW="2019240" imgH="495000" progId="Equation.3">
                <p:embed/>
              </p:oleObj>
            </a:graphicData>
          </a:graphic>
        </p:graphicFrame>
        <p:graphicFrame>
          <p:nvGraphicFramePr>
            <p:cNvPr id="11269" name="Object 60"/>
            <p:cNvGraphicFramePr>
              <a:graphicFrameLocks noChangeAspect="1"/>
            </p:cNvGraphicFramePr>
            <p:nvPr/>
          </p:nvGraphicFramePr>
          <p:xfrm>
            <a:off x="3840" y="1942"/>
            <a:ext cx="1778" cy="218"/>
          </p:xfrm>
          <a:graphic>
            <a:graphicData uri="http://schemas.openxmlformats.org/presentationml/2006/ole">
              <p:oleObj spid="_x0000_s11269" name="Equation" r:id="rId11" imgW="2070000" imgH="253800" progId="Equation.3">
                <p:embed/>
              </p:oleObj>
            </a:graphicData>
          </a:graphic>
        </p:graphicFrame>
      </p:grpSp>
      <p:sp>
        <p:nvSpPr>
          <p:cNvPr id="11289" name="Rectangle 61"/>
          <p:cNvSpPr>
            <a:spLocks noGrp="1" noChangeArrowheads="1"/>
          </p:cNvSpPr>
          <p:nvPr>
            <p:ph type="title" idx="4294967295"/>
          </p:nvPr>
        </p:nvSpPr>
        <p:spPr/>
        <p:txBody>
          <a:bodyPr/>
          <a:lstStyle/>
          <a:p>
            <a:r>
              <a:rPr lang="en-US" i="1" smtClean="0"/>
              <a:t>Photo-Electric Emission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p:txBody>
          <a:bodyPr/>
          <a:lstStyle/>
          <a:p>
            <a:r>
              <a:rPr lang="en-US" i="1" smtClean="0"/>
              <a:t>Derivation of QE</a:t>
            </a:r>
          </a:p>
        </p:txBody>
      </p:sp>
      <p:sp>
        <p:nvSpPr>
          <p:cNvPr id="12294" name="Rectangle 3"/>
          <p:cNvSpPr>
            <a:spLocks noChangeArrowheads="1"/>
          </p:cNvSpPr>
          <p:nvPr/>
        </p:nvSpPr>
        <p:spPr bwMode="auto">
          <a:xfrm>
            <a:off x="0" y="2986088"/>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12290" name="Object 4"/>
          <p:cNvGraphicFramePr>
            <a:graphicFrameLocks noChangeAspect="1"/>
          </p:cNvGraphicFramePr>
          <p:nvPr/>
        </p:nvGraphicFramePr>
        <p:xfrm>
          <a:off x="533400" y="762000"/>
          <a:ext cx="8075613" cy="1246188"/>
        </p:xfrm>
        <a:graphic>
          <a:graphicData uri="http://schemas.openxmlformats.org/presentationml/2006/ole">
            <p:oleObj spid="_x0000_s12290" name="Equation" r:id="rId4" imgW="6451560" imgH="990360" progId="Equation.3">
              <p:embed/>
            </p:oleObj>
          </a:graphicData>
        </a:graphic>
      </p:graphicFrame>
      <p:sp>
        <p:nvSpPr>
          <p:cNvPr id="12295" name="Rectangle 5"/>
          <p:cNvSpPr>
            <a:spLocks noChangeArrowheads="1"/>
          </p:cNvSpPr>
          <p:nvPr/>
        </p:nvSpPr>
        <p:spPr bwMode="auto">
          <a:xfrm>
            <a:off x="0" y="3252788"/>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12291" name="Object 7"/>
          <p:cNvGraphicFramePr>
            <a:graphicFrameLocks noChangeAspect="1"/>
          </p:cNvGraphicFramePr>
          <p:nvPr/>
        </p:nvGraphicFramePr>
        <p:xfrm>
          <a:off x="4572000" y="3200400"/>
          <a:ext cx="4106863" cy="1417638"/>
        </p:xfrm>
        <a:graphic>
          <a:graphicData uri="http://schemas.openxmlformats.org/presentationml/2006/ole">
            <p:oleObj spid="_x0000_s12291" name="Equation" r:id="rId5" imgW="3225800" imgH="1117600" progId="Equation.3">
              <p:embed/>
            </p:oleObj>
          </a:graphicData>
        </a:graphic>
      </p:graphicFrame>
      <p:sp>
        <p:nvSpPr>
          <p:cNvPr id="12296" name="Text Box 8"/>
          <p:cNvSpPr txBox="1">
            <a:spLocks noChangeArrowheads="1"/>
          </p:cNvSpPr>
          <p:nvPr/>
        </p:nvSpPr>
        <p:spPr bwMode="auto">
          <a:xfrm>
            <a:off x="4800600" y="2209800"/>
            <a:ext cx="3986213" cy="923925"/>
          </a:xfrm>
          <a:prstGeom prst="rect">
            <a:avLst/>
          </a:prstGeom>
          <a:noFill/>
          <a:ln w="9525" algn="ctr">
            <a:noFill/>
            <a:miter lim="800000"/>
            <a:headEnd/>
            <a:tailEnd/>
          </a:ln>
        </p:spPr>
        <p:txBody>
          <a:bodyPr wrap="none">
            <a:spAutoFit/>
          </a:bodyPr>
          <a:lstStyle/>
          <a:p>
            <a:pPr algn="just"/>
            <a:r>
              <a:rPr lang="en-US" b="1" i="1"/>
              <a:t>If we assume N(E)=constant, and a</a:t>
            </a:r>
          </a:p>
          <a:p>
            <a:pPr algn="just"/>
            <a:r>
              <a:rPr lang="en-US" b="1" i="1"/>
              <a:t>approximate F-D with </a:t>
            </a:r>
          </a:p>
          <a:p>
            <a:pPr algn="just"/>
            <a:r>
              <a:rPr lang="en-US" b="1" i="1"/>
              <a:t>step function since k</a:t>
            </a:r>
            <a:r>
              <a:rPr lang="en-US" b="1" i="1" baseline="-25000"/>
              <a:t>B</a:t>
            </a:r>
            <a:r>
              <a:rPr lang="en-US" b="1" i="1"/>
              <a:t>T&lt;&lt;E</a:t>
            </a:r>
            <a:r>
              <a:rPr lang="en-US" b="1" i="1" baseline="-25000"/>
              <a:t>F </a:t>
            </a:r>
            <a:r>
              <a:rPr lang="en-US" b="1" i="1"/>
              <a:t>:</a:t>
            </a:r>
          </a:p>
        </p:txBody>
      </p:sp>
      <p:sp>
        <p:nvSpPr>
          <p:cNvPr id="12297" name="Text Box 10"/>
          <p:cNvSpPr txBox="1">
            <a:spLocks noChangeArrowheads="1"/>
          </p:cNvSpPr>
          <p:nvPr/>
        </p:nvSpPr>
        <p:spPr bwMode="auto">
          <a:xfrm>
            <a:off x="152400" y="4876800"/>
            <a:ext cx="2557463" cy="336550"/>
          </a:xfrm>
          <a:prstGeom prst="rect">
            <a:avLst/>
          </a:prstGeom>
          <a:noFill/>
          <a:ln w="9525">
            <a:noFill/>
            <a:miter lim="800000"/>
            <a:headEnd/>
            <a:tailEnd/>
          </a:ln>
        </p:spPr>
        <p:txBody>
          <a:bodyPr wrap="none">
            <a:spAutoFit/>
          </a:bodyPr>
          <a:lstStyle/>
          <a:p>
            <a:r>
              <a:rPr lang="en-US" sz="1600" b="1" i="1"/>
              <a:t>The QE is then given by:</a:t>
            </a:r>
          </a:p>
        </p:txBody>
      </p:sp>
      <p:graphicFrame>
        <p:nvGraphicFramePr>
          <p:cNvPr id="12292" name="Object 11"/>
          <p:cNvGraphicFramePr>
            <a:graphicFrameLocks noChangeAspect="1"/>
          </p:cNvGraphicFramePr>
          <p:nvPr>
            <p:ph idx="1"/>
          </p:nvPr>
        </p:nvGraphicFramePr>
        <p:xfrm>
          <a:off x="2590800" y="4953000"/>
          <a:ext cx="6324600" cy="1177925"/>
        </p:xfrm>
        <a:graphic>
          <a:graphicData uri="http://schemas.openxmlformats.org/presentationml/2006/ole">
            <p:oleObj spid="_x0000_s12292" name="Equation" r:id="rId6" imgW="4572000" imgH="850680" progId="Equation.3">
              <p:embed/>
            </p:oleObj>
          </a:graphicData>
        </a:graphic>
      </p:graphicFrame>
      <p:sp>
        <p:nvSpPr>
          <p:cNvPr id="12298" name="Rectangle 13"/>
          <p:cNvSpPr>
            <a:spLocks noChangeArrowheads="1"/>
          </p:cNvSpPr>
          <p:nvPr/>
        </p:nvSpPr>
        <p:spPr bwMode="auto">
          <a:xfrm>
            <a:off x="838200" y="6248400"/>
            <a:ext cx="7924800" cy="609600"/>
          </a:xfrm>
          <a:prstGeom prst="rect">
            <a:avLst/>
          </a:prstGeom>
          <a:noFill/>
          <a:ln w="9525">
            <a:noFill/>
            <a:miter lim="800000"/>
            <a:headEnd/>
            <a:tailEnd/>
          </a:ln>
        </p:spPr>
        <p:txBody>
          <a:bodyPr/>
          <a:lstStyle/>
          <a:p>
            <a:pPr marL="342900" indent="-342900">
              <a:lnSpc>
                <a:spcPct val="90000"/>
              </a:lnSpc>
              <a:spcBef>
                <a:spcPct val="20000"/>
              </a:spcBef>
            </a:pPr>
            <a:r>
              <a:rPr lang="en-US" sz="1600"/>
              <a:t>D. H. Dowell, K.K. King, R.E Kirby, J.F. Schmerge and J. Smedley, "In situ cleaning of metal cathodes using a hydrogen beam," PRST-AB 9, 063502 (2006)</a:t>
            </a:r>
          </a:p>
        </p:txBody>
      </p:sp>
      <p:pic>
        <p:nvPicPr>
          <p:cNvPr id="12299" name="Picture 14" descr="3step model V2"/>
          <p:cNvPicPr>
            <a:picLocks noChangeAspect="1" noChangeArrowheads="1"/>
          </p:cNvPicPr>
          <p:nvPr/>
        </p:nvPicPr>
        <p:blipFill>
          <a:blip r:embed="rId7" cstate="print"/>
          <a:srcRect/>
          <a:stretch>
            <a:fillRect/>
          </a:stretch>
        </p:blipFill>
        <p:spPr bwMode="auto">
          <a:xfrm>
            <a:off x="0" y="1981200"/>
            <a:ext cx="4343400" cy="2803525"/>
          </a:xfrm>
          <a:prstGeom prst="rect">
            <a:avLst/>
          </a:prstGeom>
          <a:solidFill>
            <a:schemeClr val="accent1"/>
          </a:solid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0"/>
            <a:ext cx="5097463" cy="566738"/>
          </a:xfrm>
          <a:prstGeom prst="rect">
            <a:avLst/>
          </a:prstGeom>
        </p:spPr>
        <p:txBody>
          <a:bodyPr>
            <a:normAutofit fontScale="97500"/>
          </a:bodyPr>
          <a:lstStyle/>
          <a:p>
            <a:pPr algn="ctr" fontAlgn="auto">
              <a:spcAft>
                <a:spcPts val="0"/>
              </a:spcAft>
              <a:defRPr/>
            </a:pPr>
            <a:r>
              <a:rPr lang="en-US" sz="3200" b="1" i="1" dirty="0">
                <a:solidFill>
                  <a:srgbClr val="FFFF00"/>
                </a:solidFill>
                <a:effectLst>
                  <a:outerShdw blurRad="38100" dist="38100" dir="2700000" algn="tl">
                    <a:srgbClr val="000000">
                      <a:alpha val="43137"/>
                    </a:srgbClr>
                  </a:outerShdw>
                </a:effectLst>
                <a:latin typeface="+mn-lt"/>
                <a:ea typeface="+mj-ea"/>
                <a:cs typeface="+mj-cs"/>
              </a:rPr>
              <a:t>QE for a metal</a:t>
            </a:r>
          </a:p>
        </p:txBody>
      </p:sp>
      <p:sp>
        <p:nvSpPr>
          <p:cNvPr id="13318" name="Rectangle 3"/>
          <p:cNvSpPr>
            <a:spLocks noChangeArrowheads="1"/>
          </p:cNvSpPr>
          <p:nvPr/>
        </p:nvSpPr>
        <p:spPr bwMode="auto">
          <a:xfrm>
            <a:off x="0" y="2986088"/>
            <a:ext cx="9144000" cy="0"/>
          </a:xfrm>
          <a:prstGeom prst="rect">
            <a:avLst/>
          </a:prstGeom>
          <a:noFill/>
          <a:ln w="9525" algn="ctr">
            <a:noFill/>
            <a:miter lim="800000"/>
            <a:headEnd/>
            <a:tailEnd/>
          </a:ln>
        </p:spPr>
        <p:txBody>
          <a:bodyPr wrap="none" anchor="ctr">
            <a:spAutoFit/>
          </a:bodyPr>
          <a:lstStyle/>
          <a:p>
            <a:endParaRPr lang="en-US"/>
          </a:p>
        </p:txBody>
      </p:sp>
      <p:sp>
        <p:nvSpPr>
          <p:cNvPr id="13319" name="Rectangle 5"/>
          <p:cNvSpPr>
            <a:spLocks noChangeArrowheads="1"/>
          </p:cNvSpPr>
          <p:nvPr/>
        </p:nvSpPr>
        <p:spPr bwMode="auto">
          <a:xfrm>
            <a:off x="0" y="3252788"/>
            <a:ext cx="9144000" cy="0"/>
          </a:xfrm>
          <a:prstGeom prst="rect">
            <a:avLst/>
          </a:prstGeom>
          <a:noFill/>
          <a:ln w="9525" algn="ctr">
            <a:noFill/>
            <a:miter lim="800000"/>
            <a:headEnd/>
            <a:tailEnd/>
          </a:ln>
        </p:spPr>
        <p:txBody>
          <a:bodyPr wrap="none" anchor="ctr">
            <a:spAutoFit/>
          </a:bodyPr>
          <a:lstStyle/>
          <a:p>
            <a:endParaRPr lang="en-US"/>
          </a:p>
        </p:txBody>
      </p:sp>
      <p:sp>
        <p:nvSpPr>
          <p:cNvPr id="13320" name="Rectangle 13"/>
          <p:cNvSpPr>
            <a:spLocks noChangeArrowheads="1"/>
          </p:cNvSpPr>
          <p:nvPr/>
        </p:nvSpPr>
        <p:spPr bwMode="auto">
          <a:xfrm>
            <a:off x="838200" y="6248400"/>
            <a:ext cx="6908800" cy="609600"/>
          </a:xfrm>
          <a:prstGeom prst="rect">
            <a:avLst/>
          </a:prstGeom>
          <a:noFill/>
          <a:ln w="9525">
            <a:noFill/>
            <a:miter lim="800000"/>
            <a:headEnd/>
            <a:tailEnd/>
          </a:ln>
        </p:spPr>
        <p:txBody>
          <a:bodyPr/>
          <a:lstStyle/>
          <a:p>
            <a:pPr marL="342900" indent="-342900">
              <a:lnSpc>
                <a:spcPct val="90000"/>
              </a:lnSpc>
              <a:spcBef>
                <a:spcPct val="20000"/>
              </a:spcBef>
            </a:pPr>
            <a:endParaRPr lang="en-US" sz="1400"/>
          </a:p>
        </p:txBody>
      </p:sp>
      <p:grpSp>
        <p:nvGrpSpPr>
          <p:cNvPr id="13321" name="Group 61"/>
          <p:cNvGrpSpPr>
            <a:grpSpLocks/>
          </p:cNvGrpSpPr>
          <p:nvPr/>
        </p:nvGrpSpPr>
        <p:grpSpPr bwMode="auto">
          <a:xfrm>
            <a:off x="1504950" y="498475"/>
            <a:ext cx="6588125" cy="2576513"/>
            <a:chOff x="1482090" y="687703"/>
            <a:chExt cx="6588125" cy="2575563"/>
          </a:xfrm>
        </p:grpSpPr>
        <p:graphicFrame>
          <p:nvGraphicFramePr>
            <p:cNvPr id="13314" name="Object 7"/>
            <p:cNvGraphicFramePr>
              <a:graphicFrameLocks noChangeAspect="1"/>
            </p:cNvGraphicFramePr>
            <p:nvPr/>
          </p:nvGraphicFramePr>
          <p:xfrm>
            <a:off x="1482090" y="845503"/>
            <a:ext cx="6588125" cy="1909762"/>
          </p:xfrm>
          <a:graphic>
            <a:graphicData uri="http://schemas.openxmlformats.org/presentationml/2006/ole">
              <p:oleObj spid="_x0000_s13314" name="Equation" r:id="rId4" imgW="3797280" imgH="1104840" progId="">
                <p:embed/>
              </p:oleObj>
            </a:graphicData>
          </a:graphic>
        </p:graphicFrame>
        <p:sp>
          <p:nvSpPr>
            <p:cNvPr id="10" name="Left Brace 9"/>
            <p:cNvSpPr/>
            <p:nvPr/>
          </p:nvSpPr>
          <p:spPr>
            <a:xfrm rot="16200000">
              <a:off x="2977564" y="1731717"/>
              <a:ext cx="268189" cy="954088"/>
            </a:xfrm>
            <a:prstGeom prst="lef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Left Brace 10"/>
            <p:cNvSpPr/>
            <p:nvPr/>
          </p:nvSpPr>
          <p:spPr>
            <a:xfrm rot="16200000">
              <a:off x="3901493" y="1820617"/>
              <a:ext cx="287231" cy="779462"/>
            </a:xfrm>
            <a:prstGeom prst="lef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Left Brace 11"/>
            <p:cNvSpPr/>
            <p:nvPr/>
          </p:nvSpPr>
          <p:spPr>
            <a:xfrm rot="5400000">
              <a:off x="6140663" y="-889532"/>
              <a:ext cx="295166" cy="3449637"/>
            </a:xfrm>
            <a:prstGeom prst="lef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3" name="Shape 12"/>
            <p:cNvCxnSpPr>
              <a:stCxn id="10" idx="1"/>
              <a:endCxn id="16" idx="1"/>
            </p:cNvCxnSpPr>
            <p:nvPr/>
          </p:nvCxnSpPr>
          <p:spPr>
            <a:xfrm rot="5400000">
              <a:off x="2564936" y="2715748"/>
              <a:ext cx="920411" cy="174625"/>
            </a:xfrm>
            <a:prstGeom prst="bentConnector4">
              <a:avLst>
                <a:gd name="adj1" fmla="val 99379"/>
                <a:gd name="adj2" fmla="val 1638"/>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322" name="Group 62"/>
          <p:cNvGrpSpPr>
            <a:grpSpLocks/>
          </p:cNvGrpSpPr>
          <p:nvPr/>
        </p:nvGrpSpPr>
        <p:grpSpPr bwMode="auto">
          <a:xfrm>
            <a:off x="0" y="2274888"/>
            <a:ext cx="2960688" cy="1754187"/>
            <a:chOff x="0" y="2366010"/>
            <a:chExt cx="2960370" cy="1754326"/>
          </a:xfrm>
        </p:grpSpPr>
        <p:sp>
          <p:nvSpPr>
            <p:cNvPr id="13339" name="TextBox 14"/>
            <p:cNvSpPr txBox="1">
              <a:spLocks noChangeArrowheads="1"/>
            </p:cNvSpPr>
            <p:nvPr/>
          </p:nvSpPr>
          <p:spPr bwMode="auto">
            <a:xfrm>
              <a:off x="0" y="2366010"/>
              <a:ext cx="2949782" cy="1754326"/>
            </a:xfrm>
            <a:prstGeom prst="rect">
              <a:avLst/>
            </a:prstGeom>
            <a:noFill/>
            <a:ln w="9525">
              <a:noFill/>
              <a:miter lim="800000"/>
              <a:headEnd/>
              <a:tailEnd/>
            </a:ln>
          </p:spPr>
          <p:txBody>
            <a:bodyPr wrap="none">
              <a:spAutoFit/>
            </a:bodyPr>
            <a:lstStyle/>
            <a:p>
              <a:r>
                <a:rPr lang="en-US" b="1">
                  <a:latin typeface="Cambria Math" pitchFamily="18" charset="0"/>
                  <a:ea typeface="Cambria Math" pitchFamily="18" charset="0"/>
                  <a:cs typeface="Cambria Math" pitchFamily="18" charset="0"/>
                </a:rPr>
                <a:t>Step 1: Optical Reflectivity</a:t>
              </a:r>
            </a:p>
            <a:p>
              <a:r>
                <a:rPr lang="en-US">
                  <a:latin typeface="Cambria Math" pitchFamily="18" charset="0"/>
                  <a:ea typeface="Cambria Math" pitchFamily="18" charset="0"/>
                  <a:cs typeface="Cambria Math" pitchFamily="18" charset="0"/>
                </a:rPr>
                <a:t>  ~40% for metals</a:t>
              </a:r>
            </a:p>
            <a:p>
              <a:r>
                <a:rPr lang="en-US">
                  <a:latin typeface="Cambria Math" pitchFamily="18" charset="0"/>
                  <a:ea typeface="Cambria Math" pitchFamily="18" charset="0"/>
                  <a:cs typeface="Cambria Math" pitchFamily="18" charset="0"/>
                </a:rPr>
                <a:t>  ~10% for semi-conductors</a:t>
              </a:r>
            </a:p>
            <a:p>
              <a:r>
                <a:rPr lang="en-US">
                  <a:latin typeface="Cambria Math" pitchFamily="18" charset="0"/>
                  <a:ea typeface="Cambria Math" pitchFamily="18" charset="0"/>
                  <a:cs typeface="Cambria Math" pitchFamily="18" charset="0"/>
                </a:rPr>
                <a:t>Optical Absorption Depth</a:t>
              </a:r>
            </a:p>
            <a:p>
              <a:r>
                <a:rPr lang="en-US">
                  <a:latin typeface="Cambria Math" pitchFamily="18" charset="0"/>
                  <a:ea typeface="Cambria Math" pitchFamily="18" charset="0"/>
                  <a:cs typeface="Cambria Math" pitchFamily="18" charset="0"/>
                </a:rPr>
                <a:t>   ~120 angstroms</a:t>
              </a:r>
            </a:p>
            <a:p>
              <a:r>
                <a:rPr lang="en-US">
                  <a:latin typeface="Cambria Math" pitchFamily="18" charset="0"/>
                  <a:ea typeface="Cambria Math" pitchFamily="18" charset="0"/>
                  <a:cs typeface="Cambria Math" pitchFamily="18" charset="0"/>
                </a:rPr>
                <a:t>Fraction ~ 0.6 to 0.9</a:t>
              </a:r>
            </a:p>
          </p:txBody>
        </p:sp>
        <p:sp>
          <p:nvSpPr>
            <p:cNvPr id="16" name="Right Brace 15"/>
            <p:cNvSpPr/>
            <p:nvPr/>
          </p:nvSpPr>
          <p:spPr>
            <a:xfrm>
              <a:off x="2766716" y="2377123"/>
              <a:ext cx="193654" cy="165748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atin typeface="Cambria Math" pitchFamily="18" charset="0"/>
                <a:ea typeface="Cambria Math" pitchFamily="18" charset="0"/>
              </a:endParaRPr>
            </a:p>
          </p:txBody>
        </p:sp>
      </p:grpSp>
      <p:sp>
        <p:nvSpPr>
          <p:cNvPr id="13323" name="TextBox 16"/>
          <p:cNvSpPr txBox="1">
            <a:spLocks noChangeArrowheads="1"/>
          </p:cNvSpPr>
          <p:nvPr/>
        </p:nvSpPr>
        <p:spPr bwMode="auto">
          <a:xfrm>
            <a:off x="0" y="4449763"/>
            <a:ext cx="3257550" cy="1754187"/>
          </a:xfrm>
          <a:prstGeom prst="rect">
            <a:avLst/>
          </a:prstGeom>
          <a:noFill/>
          <a:ln w="9525">
            <a:noFill/>
            <a:miter lim="800000"/>
            <a:headEnd/>
            <a:tailEnd/>
          </a:ln>
        </p:spPr>
        <p:txBody>
          <a:bodyPr>
            <a:spAutoFit/>
          </a:bodyPr>
          <a:lstStyle/>
          <a:p>
            <a:r>
              <a:rPr lang="en-US" b="1">
                <a:latin typeface="Cambria Math" pitchFamily="18" charset="0"/>
                <a:ea typeface="Cambria Math" pitchFamily="18" charset="0"/>
                <a:cs typeface="Cambria Math" pitchFamily="18" charset="0"/>
              </a:rPr>
              <a:t>Step 2: Transport to Surface</a:t>
            </a:r>
          </a:p>
          <a:p>
            <a:r>
              <a:rPr lang="en-US">
                <a:latin typeface="Cambria Math" pitchFamily="18" charset="0"/>
                <a:ea typeface="Cambria Math" pitchFamily="18" charset="0"/>
                <a:cs typeface="Cambria Math" pitchFamily="18" charset="0"/>
              </a:rPr>
              <a:t>e-e scattering (esp. for metals)</a:t>
            </a:r>
          </a:p>
          <a:p>
            <a:r>
              <a:rPr lang="en-US">
                <a:latin typeface="Cambria Math" pitchFamily="18" charset="0"/>
                <a:ea typeface="Cambria Math" pitchFamily="18" charset="0"/>
                <a:cs typeface="Cambria Math" pitchFamily="18" charset="0"/>
              </a:rPr>
              <a:t>       ~30 angstroms for Cu</a:t>
            </a:r>
          </a:p>
          <a:p>
            <a:r>
              <a:rPr lang="en-US">
                <a:latin typeface="Cambria Math" pitchFamily="18" charset="0"/>
                <a:ea typeface="Cambria Math" pitchFamily="18" charset="0"/>
                <a:cs typeface="Cambria Math" pitchFamily="18" charset="0"/>
              </a:rPr>
              <a:t>e-phonon scattering (semi-conductors)</a:t>
            </a:r>
          </a:p>
          <a:p>
            <a:r>
              <a:rPr lang="en-US">
                <a:latin typeface="Cambria Math" pitchFamily="18" charset="0"/>
                <a:ea typeface="Cambria Math" pitchFamily="18" charset="0"/>
                <a:cs typeface="Cambria Math" pitchFamily="18" charset="0"/>
              </a:rPr>
              <a:t>Fraction  ~ 0.2</a:t>
            </a:r>
          </a:p>
        </p:txBody>
      </p:sp>
      <p:cxnSp>
        <p:nvCxnSpPr>
          <p:cNvPr id="18" name="Elbow Connector 68"/>
          <p:cNvCxnSpPr>
            <a:stCxn id="11" idx="1"/>
            <a:endCxn id="13323" idx="3"/>
          </p:cNvCxnSpPr>
          <p:nvPr/>
        </p:nvCxnSpPr>
        <p:spPr>
          <a:xfrm rot="5400000">
            <a:off x="2082007" y="3340893"/>
            <a:ext cx="3162300" cy="811213"/>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ight Brace 18"/>
          <p:cNvSpPr/>
          <p:nvPr/>
        </p:nvSpPr>
        <p:spPr>
          <a:xfrm>
            <a:off x="3063875" y="4522788"/>
            <a:ext cx="182563" cy="161448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326" name="TextBox 19"/>
          <p:cNvSpPr txBox="1">
            <a:spLocks noChangeArrowheads="1"/>
          </p:cNvSpPr>
          <p:nvPr/>
        </p:nvSpPr>
        <p:spPr bwMode="auto">
          <a:xfrm>
            <a:off x="4670425" y="217488"/>
            <a:ext cx="3259138" cy="368300"/>
          </a:xfrm>
          <a:prstGeom prst="rect">
            <a:avLst/>
          </a:prstGeom>
          <a:noFill/>
          <a:ln w="9525">
            <a:noFill/>
            <a:miter lim="800000"/>
            <a:headEnd/>
            <a:tailEnd/>
          </a:ln>
        </p:spPr>
        <p:txBody>
          <a:bodyPr wrap="none">
            <a:spAutoFit/>
          </a:bodyPr>
          <a:lstStyle/>
          <a:p>
            <a:r>
              <a:rPr lang="en-US" b="1">
                <a:latin typeface="Cambria Math" pitchFamily="18" charset="0"/>
                <a:ea typeface="Cambria Math" pitchFamily="18" charset="0"/>
                <a:cs typeface="Cambria Math" pitchFamily="18" charset="0"/>
              </a:rPr>
              <a:t>Step 3:  Escape over the barrier</a:t>
            </a:r>
          </a:p>
        </p:txBody>
      </p:sp>
      <p:sp>
        <p:nvSpPr>
          <p:cNvPr id="13327" name="TextBox 20"/>
          <p:cNvSpPr txBox="1">
            <a:spLocks noChangeArrowheads="1"/>
          </p:cNvSpPr>
          <p:nvPr/>
        </p:nvSpPr>
        <p:spPr bwMode="auto">
          <a:xfrm>
            <a:off x="206375" y="552450"/>
            <a:ext cx="3176588" cy="830263"/>
          </a:xfrm>
          <a:prstGeom prst="rect">
            <a:avLst/>
          </a:prstGeom>
          <a:noFill/>
          <a:ln w="9525">
            <a:noFill/>
            <a:miter lim="800000"/>
            <a:headEnd/>
            <a:tailEnd/>
          </a:ln>
        </p:spPr>
        <p:txBody>
          <a:bodyPr>
            <a:spAutoFit/>
          </a:bodyPr>
          <a:lstStyle/>
          <a:p>
            <a:r>
              <a:rPr lang="en-US" sz="1600" i="1">
                <a:latin typeface="Cambria Math" pitchFamily="18" charset="0"/>
                <a:ea typeface="Cambria Math" pitchFamily="18" charset="0"/>
                <a:cs typeface="Cambria Math" pitchFamily="18" charset="0"/>
              </a:rPr>
              <a:t>E</a:t>
            </a:r>
            <a:r>
              <a:rPr lang="en-US" sz="1600">
                <a:latin typeface="Cambria Math" pitchFamily="18" charset="0"/>
                <a:ea typeface="Cambria Math" pitchFamily="18" charset="0"/>
                <a:cs typeface="Cambria Math" pitchFamily="18" charset="0"/>
              </a:rPr>
              <a:t>  is the electron energy</a:t>
            </a:r>
            <a:endParaRPr lang="en-US" sz="1600" i="1">
              <a:latin typeface="Symbol" pitchFamily="18" charset="2"/>
              <a:ea typeface="Cambria Math" pitchFamily="18" charset="0"/>
              <a:cs typeface="Cambria Math" pitchFamily="18" charset="0"/>
            </a:endParaRPr>
          </a:p>
          <a:p>
            <a:r>
              <a:rPr lang="en-US" sz="1600" i="1">
                <a:latin typeface="Cambria Math" pitchFamily="18" charset="0"/>
                <a:ea typeface="Cambria Math" pitchFamily="18" charset="0"/>
                <a:cs typeface="Cambria Math" pitchFamily="18" charset="0"/>
              </a:rPr>
              <a:t>E</a:t>
            </a:r>
            <a:r>
              <a:rPr lang="en-US" sz="1600" i="1" baseline="-25000">
                <a:latin typeface="Cambria Math" pitchFamily="18" charset="0"/>
                <a:ea typeface="Cambria Math" pitchFamily="18" charset="0"/>
                <a:cs typeface="Cambria Math" pitchFamily="18" charset="0"/>
              </a:rPr>
              <a:t>F</a:t>
            </a:r>
            <a:r>
              <a:rPr lang="en-US" sz="1600" i="1">
                <a:latin typeface="Cambria Math" pitchFamily="18" charset="0"/>
                <a:ea typeface="Cambria Math" pitchFamily="18" charset="0"/>
                <a:cs typeface="Cambria Math" pitchFamily="18" charset="0"/>
              </a:rPr>
              <a:t> </a:t>
            </a:r>
            <a:r>
              <a:rPr lang="en-US" sz="1600">
                <a:latin typeface="Cambria Math" pitchFamily="18" charset="0"/>
                <a:ea typeface="Cambria Math" pitchFamily="18" charset="0"/>
                <a:cs typeface="Cambria Math" pitchFamily="18" charset="0"/>
              </a:rPr>
              <a:t>is the Fermi Energy</a:t>
            </a:r>
          </a:p>
          <a:p>
            <a:r>
              <a:rPr lang="en-US" sz="1600" i="1">
                <a:latin typeface="Symbol" pitchFamily="18" charset="2"/>
                <a:ea typeface="Cambria Math" pitchFamily="18" charset="0"/>
                <a:cs typeface="Cambria Math" pitchFamily="18" charset="0"/>
              </a:rPr>
              <a:t>f</a:t>
            </a:r>
            <a:r>
              <a:rPr lang="en-US" sz="1600" i="1" baseline="-25000">
                <a:latin typeface="Cambria Math" pitchFamily="18" charset="0"/>
                <a:ea typeface="Cambria Math" pitchFamily="18" charset="0"/>
                <a:cs typeface="Cambria Math" pitchFamily="18" charset="0"/>
              </a:rPr>
              <a:t>eff</a:t>
            </a:r>
            <a:r>
              <a:rPr lang="en-US" sz="1600">
                <a:latin typeface="Cambria Math" pitchFamily="18" charset="0"/>
                <a:ea typeface="Cambria Math" pitchFamily="18" charset="0"/>
                <a:cs typeface="Cambria Math" pitchFamily="18" charset="0"/>
              </a:rPr>
              <a:t>  is the effective work function</a:t>
            </a:r>
          </a:p>
        </p:txBody>
      </p:sp>
      <p:sp>
        <p:nvSpPr>
          <p:cNvPr id="13328"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3315" name="Object 3"/>
          <p:cNvGraphicFramePr>
            <a:graphicFrameLocks noChangeAspect="1"/>
          </p:cNvGraphicFramePr>
          <p:nvPr/>
        </p:nvGraphicFramePr>
        <p:xfrm>
          <a:off x="285750" y="1314450"/>
          <a:ext cx="1370013" cy="307975"/>
        </p:xfrm>
        <a:graphic>
          <a:graphicData uri="http://schemas.openxmlformats.org/presentationml/2006/ole">
            <p:oleObj spid="_x0000_s13315" name="Equation" r:id="rId5" imgW="1066800" imgH="241300" progId="">
              <p:embed/>
            </p:oleObj>
          </a:graphicData>
        </a:graphic>
      </p:graphicFrame>
      <p:sp>
        <p:nvSpPr>
          <p:cNvPr id="13329" name="TextBox 23"/>
          <p:cNvSpPr txBox="1">
            <a:spLocks noChangeArrowheads="1"/>
          </p:cNvSpPr>
          <p:nvPr/>
        </p:nvSpPr>
        <p:spPr bwMode="auto">
          <a:xfrm>
            <a:off x="4264025" y="5157788"/>
            <a:ext cx="2697163" cy="1476375"/>
          </a:xfrm>
          <a:prstGeom prst="rect">
            <a:avLst/>
          </a:prstGeom>
          <a:noFill/>
          <a:ln w="9525">
            <a:noFill/>
            <a:miter lim="800000"/>
            <a:headEnd/>
            <a:tailEnd/>
          </a:ln>
        </p:spPr>
        <p:txBody>
          <a:bodyPr>
            <a:spAutoFit/>
          </a:bodyPr>
          <a:lstStyle/>
          <a:p>
            <a:pPr>
              <a:buFont typeface="Arial" pitchFamily="34" charset="0"/>
              <a:buChar char="•"/>
            </a:pPr>
            <a:r>
              <a:rPr lang="en-US" dirty="0">
                <a:latin typeface="Cambria Math" pitchFamily="18" charset="0"/>
                <a:ea typeface="Cambria Math" pitchFamily="18" charset="0"/>
                <a:cs typeface="Cambria Math" pitchFamily="18" charset="0"/>
              </a:rPr>
              <a:t>Sum over the fraction of occupied states which are excited with enough energy to escape,</a:t>
            </a:r>
          </a:p>
          <a:p>
            <a:r>
              <a:rPr lang="en-US" dirty="0">
                <a:latin typeface="Cambria Math" pitchFamily="18" charset="0"/>
                <a:ea typeface="Cambria Math" pitchFamily="18" charset="0"/>
                <a:cs typeface="Cambria Math" pitchFamily="18" charset="0"/>
              </a:rPr>
              <a:t>Fraction ~0.04</a:t>
            </a:r>
          </a:p>
        </p:txBody>
      </p:sp>
      <p:sp>
        <p:nvSpPr>
          <p:cNvPr id="13330" name="Rectangle 24"/>
          <p:cNvSpPr>
            <a:spLocks noChangeArrowheads="1"/>
          </p:cNvSpPr>
          <p:nvPr/>
        </p:nvSpPr>
        <p:spPr bwMode="auto">
          <a:xfrm>
            <a:off x="7372350" y="2890838"/>
            <a:ext cx="1508125" cy="1201737"/>
          </a:xfrm>
          <a:prstGeom prst="rect">
            <a:avLst/>
          </a:prstGeom>
          <a:noFill/>
          <a:ln w="9525">
            <a:noFill/>
            <a:miter lim="800000"/>
            <a:headEnd/>
            <a:tailEnd/>
          </a:ln>
        </p:spPr>
        <p:txBody>
          <a:bodyPr>
            <a:spAutoFit/>
          </a:bodyPr>
          <a:lstStyle/>
          <a:p>
            <a:pPr>
              <a:buFont typeface="Arial" pitchFamily="34" charset="0"/>
              <a:buChar char="•"/>
            </a:pPr>
            <a:r>
              <a:rPr lang="en-US">
                <a:solidFill>
                  <a:srgbClr val="000000"/>
                </a:solidFill>
                <a:latin typeface="Cambria Math" pitchFamily="18" charset="0"/>
                <a:ea typeface="Cambria Math" pitchFamily="18" charset="0"/>
                <a:cs typeface="Cambria Math" pitchFamily="18" charset="0"/>
              </a:rPr>
              <a:t>Azimuthally isotropic </a:t>
            </a:r>
          </a:p>
          <a:p>
            <a:r>
              <a:rPr lang="en-US">
                <a:solidFill>
                  <a:srgbClr val="000000"/>
                </a:solidFill>
                <a:latin typeface="Cambria Math" pitchFamily="18" charset="0"/>
                <a:ea typeface="Cambria Math" pitchFamily="18" charset="0"/>
                <a:cs typeface="Cambria Math" pitchFamily="18" charset="0"/>
              </a:rPr>
              <a:t>emission</a:t>
            </a:r>
          </a:p>
          <a:p>
            <a:r>
              <a:rPr lang="en-US">
                <a:solidFill>
                  <a:srgbClr val="000000"/>
                </a:solidFill>
                <a:latin typeface="Cambria Math" pitchFamily="18" charset="0"/>
                <a:ea typeface="Cambria Math" pitchFamily="18" charset="0"/>
                <a:cs typeface="Cambria Math" pitchFamily="18" charset="0"/>
              </a:rPr>
              <a:t>Fraction =1</a:t>
            </a:r>
          </a:p>
        </p:txBody>
      </p:sp>
      <p:sp>
        <p:nvSpPr>
          <p:cNvPr id="13331" name="Rectangle 25"/>
          <p:cNvSpPr>
            <a:spLocks noChangeArrowheads="1"/>
          </p:cNvSpPr>
          <p:nvPr/>
        </p:nvSpPr>
        <p:spPr bwMode="auto">
          <a:xfrm>
            <a:off x="6446838" y="4032250"/>
            <a:ext cx="2286000" cy="1200150"/>
          </a:xfrm>
          <a:prstGeom prst="rect">
            <a:avLst/>
          </a:prstGeom>
          <a:noFill/>
          <a:ln w="9525">
            <a:noFill/>
            <a:miter lim="800000"/>
            <a:headEnd/>
            <a:tailEnd/>
          </a:ln>
        </p:spPr>
        <p:txBody>
          <a:bodyPr>
            <a:spAutoFit/>
          </a:bodyPr>
          <a:lstStyle/>
          <a:p>
            <a:pPr>
              <a:buFont typeface="Arial" pitchFamily="34" charset="0"/>
              <a:buChar char="•"/>
            </a:pPr>
            <a:r>
              <a:rPr lang="en-US">
                <a:solidFill>
                  <a:srgbClr val="000000"/>
                </a:solidFill>
                <a:latin typeface="Cambria Math" pitchFamily="18" charset="0"/>
                <a:ea typeface="Cambria Math" pitchFamily="18" charset="0"/>
                <a:cs typeface="Cambria Math" pitchFamily="18" charset="0"/>
              </a:rPr>
              <a:t>Fraction of electrons within max internal angle for escape, Fraction ~0.01</a:t>
            </a:r>
          </a:p>
        </p:txBody>
      </p:sp>
      <p:grpSp>
        <p:nvGrpSpPr>
          <p:cNvPr id="13332" name="Group 26"/>
          <p:cNvGrpSpPr>
            <a:grpSpLocks/>
          </p:cNvGrpSpPr>
          <p:nvPr/>
        </p:nvGrpSpPr>
        <p:grpSpPr bwMode="auto">
          <a:xfrm>
            <a:off x="4389438" y="2606675"/>
            <a:ext cx="3817937" cy="2719388"/>
            <a:chOff x="4389123" y="2606040"/>
            <a:chExt cx="3817617" cy="2720340"/>
          </a:xfrm>
        </p:grpSpPr>
        <p:sp>
          <p:nvSpPr>
            <p:cNvPr id="28" name="Right Brace 27"/>
            <p:cNvSpPr/>
            <p:nvPr/>
          </p:nvSpPr>
          <p:spPr>
            <a:xfrm rot="5400000">
              <a:off x="7657441" y="2388646"/>
              <a:ext cx="320787" cy="77781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9" name="Right Brace 28"/>
            <p:cNvSpPr/>
            <p:nvPr/>
          </p:nvSpPr>
          <p:spPr>
            <a:xfrm rot="5400000">
              <a:off x="6343108" y="1934657"/>
              <a:ext cx="290615" cy="167784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0" name="Right Brace 29"/>
            <p:cNvSpPr/>
            <p:nvPr/>
          </p:nvSpPr>
          <p:spPr>
            <a:xfrm rot="5400000">
              <a:off x="4920825" y="2264822"/>
              <a:ext cx="304907" cy="98734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31" name="Straight Connector 30"/>
            <p:cNvCxnSpPr>
              <a:endCxn id="30" idx="1"/>
            </p:cNvCxnSpPr>
            <p:nvPr/>
          </p:nvCxnSpPr>
          <p:spPr>
            <a:xfrm rot="5400000" flipH="1" flipV="1">
              <a:off x="3523484" y="3776586"/>
              <a:ext cx="2415433" cy="6841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29" idx="1"/>
            </p:cNvCxnSpPr>
            <p:nvPr/>
          </p:nvCxnSpPr>
          <p:spPr>
            <a:xfrm rot="16200000" flipV="1">
              <a:off x="5886524" y="3521572"/>
              <a:ext cx="1287913" cy="825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a:spLocks noChangeArrowheads="1"/>
          </p:cNvSpPr>
          <p:nvPr/>
        </p:nvSpPr>
        <p:spPr bwMode="auto">
          <a:xfrm>
            <a:off x="514350" y="6316663"/>
            <a:ext cx="3470275" cy="369887"/>
          </a:xfrm>
          <a:prstGeom prst="rect">
            <a:avLst/>
          </a:prstGeom>
          <a:noFill/>
          <a:ln w="9525">
            <a:noFill/>
            <a:miter lim="800000"/>
            <a:headEnd/>
            <a:tailEnd/>
          </a:ln>
        </p:spPr>
        <p:txBody>
          <a:bodyPr wrap="none">
            <a:spAutoFit/>
          </a:bodyPr>
          <a:lstStyle/>
          <a:p>
            <a:r>
              <a:rPr lang="en-US" b="1" i="1"/>
              <a:t>QE ~ 0.5*0.2*0.04*0.01*1 = 4x10</a:t>
            </a:r>
            <a:r>
              <a:rPr lang="en-US" b="1" i="1" baseline="30000"/>
              <a:t>-5</a:t>
            </a:r>
            <a:endParaRPr lang="en-US" b="1"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 calcmode="lin" valueType="num">
                                      <p:cBhvr additive="base">
                                        <p:cTn id="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normAutofit/>
          </a:bodyPr>
          <a:lstStyle/>
          <a:p>
            <a:r>
              <a:rPr lang="en-US" dirty="0" smtClean="0"/>
              <a:t>“Prompt”</a:t>
            </a:r>
            <a:endParaRPr lang="en-US" dirty="0"/>
          </a:p>
        </p:txBody>
      </p:sp>
      <p:sp>
        <p:nvSpPr>
          <p:cNvPr id="3" name="Content Placeholder 2"/>
          <p:cNvSpPr>
            <a:spLocks noGrp="1"/>
          </p:cNvSpPr>
          <p:nvPr>
            <p:ph idx="1"/>
          </p:nvPr>
        </p:nvSpPr>
        <p:spPr>
          <a:xfrm>
            <a:off x="0" y="914400"/>
            <a:ext cx="9144000" cy="5211763"/>
          </a:xfrm>
        </p:spPr>
        <p:txBody>
          <a:bodyPr>
            <a:normAutofit/>
          </a:bodyPr>
          <a:lstStyle/>
          <a:p>
            <a:pPr>
              <a:buNone/>
            </a:pPr>
            <a:r>
              <a:rPr lang="en-US" sz="2400" dirty="0" smtClean="0"/>
              <a:t>Metals have very low quantum efficiency, but they are prompt emitters, with </a:t>
            </a:r>
            <a:r>
              <a:rPr lang="en-US" sz="2400" dirty="0" err="1" smtClean="0"/>
              <a:t>fs</a:t>
            </a:r>
            <a:r>
              <a:rPr lang="en-US" sz="2400" dirty="0" smtClean="0"/>
              <a:t> response times for near-threshold photons:</a:t>
            </a:r>
          </a:p>
          <a:p>
            <a:pPr>
              <a:buNone/>
            </a:pPr>
            <a:r>
              <a:rPr lang="en-US" sz="2400" dirty="0" smtClean="0"/>
              <a:t>To escape, an electron must be excited with a momentum vector directed toward the surface, as it must have </a:t>
            </a:r>
          </a:p>
          <a:p>
            <a:pPr>
              <a:buNone/>
            </a:pPr>
            <a:endParaRPr lang="en-US" sz="2400" dirty="0" smtClean="0"/>
          </a:p>
          <a:p>
            <a:pPr>
              <a:buNone/>
            </a:pPr>
            <a:endParaRPr lang="en-US" sz="2400" dirty="0" smtClean="0"/>
          </a:p>
          <a:p>
            <a:pPr>
              <a:buNone/>
            </a:pPr>
            <a:r>
              <a:rPr lang="en-US" sz="2400" dirty="0" smtClean="0"/>
              <a:t>The “escape” length verses electron-electron scattering is typically under 10 nm in the near threshold case.  Assuming a typical hot electron velocity of 10</a:t>
            </a:r>
            <a:r>
              <a:rPr lang="en-US" sz="2400" baseline="30000" dirty="0" smtClean="0"/>
              <a:t>6</a:t>
            </a:r>
            <a:r>
              <a:rPr lang="en-US" sz="2400" dirty="0" smtClean="0"/>
              <a:t> m/s, the escape time is 10 </a:t>
            </a:r>
            <a:r>
              <a:rPr lang="en-US" sz="2400" dirty="0" err="1" smtClean="0"/>
              <a:t>fs</a:t>
            </a:r>
            <a:r>
              <a:rPr lang="en-US" sz="2400" dirty="0" smtClean="0"/>
              <a:t>.</a:t>
            </a:r>
          </a:p>
          <a:p>
            <a:pPr>
              <a:buNone/>
            </a:pPr>
            <a:endParaRPr lang="en-US" sz="2400" dirty="0" smtClean="0"/>
          </a:p>
          <a:p>
            <a:pPr algn="ctr">
              <a:buNone/>
            </a:pPr>
            <a:r>
              <a:rPr lang="en-US" sz="2400" dirty="0" smtClean="0"/>
              <a:t>(this is why the LCLS has a Cu photocathode)</a:t>
            </a:r>
          </a:p>
        </p:txBody>
      </p:sp>
      <p:sp>
        <p:nvSpPr>
          <p:cNvPr id="4" name="Rectangle 3"/>
          <p:cNvSpPr/>
          <p:nvPr/>
        </p:nvSpPr>
        <p:spPr>
          <a:xfrm>
            <a:off x="1828800" y="5990070"/>
            <a:ext cx="7315200" cy="867930"/>
          </a:xfrm>
          <a:prstGeom prst="rect">
            <a:avLst/>
          </a:prstGeom>
        </p:spPr>
        <p:txBody>
          <a:bodyPr wrap="square">
            <a:spAutoFit/>
          </a:bodyPr>
          <a:lstStyle/>
          <a:p>
            <a:pPr lvl="1">
              <a:lnSpc>
                <a:spcPct val="80000"/>
              </a:lnSpc>
              <a:spcBef>
                <a:spcPct val="20000"/>
              </a:spcBef>
            </a:pPr>
            <a:r>
              <a:rPr lang="en-US" dirty="0" smtClean="0"/>
              <a:t>W.F. </a:t>
            </a:r>
            <a:r>
              <a:rPr lang="en-US" dirty="0" err="1" smtClean="0"/>
              <a:t>Krolikowski</a:t>
            </a:r>
            <a:r>
              <a:rPr lang="en-US" dirty="0" smtClean="0"/>
              <a:t> and W.E. Spicer, Phys. Rev. 185, 882 (1969)</a:t>
            </a:r>
          </a:p>
          <a:p>
            <a:pPr lvl="1">
              <a:lnSpc>
                <a:spcPct val="80000"/>
              </a:lnSpc>
              <a:spcBef>
                <a:spcPct val="20000"/>
              </a:spcBef>
            </a:pPr>
            <a:r>
              <a:rPr lang="en-US" dirty="0" smtClean="0"/>
              <a:t>D. H. Dowell </a:t>
            </a:r>
            <a:r>
              <a:rPr lang="en-US" i="1" dirty="0" smtClean="0"/>
              <a:t>et al.</a:t>
            </a:r>
            <a:r>
              <a:rPr lang="en-US" dirty="0" smtClean="0"/>
              <a:t>, Phys. Rev. ST </a:t>
            </a:r>
            <a:r>
              <a:rPr lang="en-US" dirty="0" err="1" smtClean="0"/>
              <a:t>Accel</a:t>
            </a:r>
            <a:r>
              <a:rPr lang="en-US" dirty="0" smtClean="0"/>
              <a:t>. Beams 9, 063502 (2006)</a:t>
            </a:r>
          </a:p>
          <a:p>
            <a:pPr lvl="1">
              <a:lnSpc>
                <a:spcPct val="80000"/>
              </a:lnSpc>
              <a:spcBef>
                <a:spcPct val="20000"/>
              </a:spcBef>
            </a:pPr>
            <a:r>
              <a:rPr lang="en-US" dirty="0" smtClean="0"/>
              <a:t>T. </a:t>
            </a:r>
            <a:r>
              <a:rPr lang="en-US" dirty="0" err="1" smtClean="0"/>
              <a:t>Srinivasan-Rao</a:t>
            </a:r>
            <a:r>
              <a:rPr lang="en-US" dirty="0" smtClean="0"/>
              <a:t> </a:t>
            </a:r>
            <a:r>
              <a:rPr lang="en-US" i="1" dirty="0" smtClean="0"/>
              <a:t>et al.</a:t>
            </a:r>
            <a:r>
              <a:rPr lang="en-US" dirty="0" smtClean="0"/>
              <a:t>, PAC97,  2790</a:t>
            </a:r>
          </a:p>
        </p:txBody>
      </p:sp>
      <p:graphicFrame>
        <p:nvGraphicFramePr>
          <p:cNvPr id="125954" name="Object 2"/>
          <p:cNvGraphicFramePr>
            <a:graphicFrameLocks noChangeAspect="1"/>
          </p:cNvGraphicFramePr>
          <p:nvPr/>
        </p:nvGraphicFramePr>
        <p:xfrm>
          <a:off x="3924300" y="2514600"/>
          <a:ext cx="1295400" cy="903117"/>
        </p:xfrm>
        <a:graphic>
          <a:graphicData uri="http://schemas.openxmlformats.org/presentationml/2006/ole">
            <p:oleObj spid="_x0000_s156674" name="Equation" r:id="rId4" imgW="596880" imgH="419040" progId="Equation.3">
              <p:embed/>
            </p:oleObj>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64" name="Object 4"/>
          <p:cNvGraphicFramePr>
            <a:graphicFrameLocks noChangeAspect="1"/>
          </p:cNvGraphicFramePr>
          <p:nvPr>
            <p:ph idx="1"/>
          </p:nvPr>
        </p:nvGraphicFramePr>
        <p:xfrm>
          <a:off x="0" y="519113"/>
          <a:ext cx="9144000" cy="5476875"/>
        </p:xfrm>
        <a:graphic>
          <a:graphicData uri="http://schemas.openxmlformats.org/presentationml/2006/ole">
            <p:oleObj spid="_x0000_s209922" name="Chart" r:id="rId4" imgW="9715500" imgH="5819851" progId="Excel.Sheet.8">
              <p:embed/>
            </p:oleObj>
          </a:graphicData>
        </a:graphic>
      </p:graphicFrame>
      <p:sp>
        <p:nvSpPr>
          <p:cNvPr id="245767" name="Text Box 7"/>
          <p:cNvSpPr txBox="1">
            <a:spLocks noChangeArrowheads="1"/>
          </p:cNvSpPr>
          <p:nvPr/>
        </p:nvSpPr>
        <p:spPr bwMode="auto">
          <a:xfrm>
            <a:off x="4656138" y="3430588"/>
            <a:ext cx="3829050" cy="1465262"/>
          </a:xfrm>
          <a:prstGeom prst="rect">
            <a:avLst/>
          </a:prstGeom>
          <a:noFill/>
          <a:ln w="9525">
            <a:noFill/>
            <a:miter lim="800000"/>
            <a:headEnd/>
            <a:tailEnd/>
          </a:ln>
          <a:effectLst/>
        </p:spPr>
        <p:txBody>
          <a:bodyPr wrap="none">
            <a:spAutoFit/>
          </a:bodyPr>
          <a:lstStyle/>
          <a:p>
            <a:r>
              <a:rPr lang="en-US"/>
              <a:t>Vacuum Arc deposited</a:t>
            </a:r>
          </a:p>
          <a:p>
            <a:r>
              <a:rPr lang="en-US"/>
              <a:t>Nb Substrate</a:t>
            </a:r>
          </a:p>
          <a:p>
            <a:r>
              <a:rPr lang="en-US"/>
              <a:t>Deuterium Lamp w/ monochromator</a:t>
            </a:r>
          </a:p>
          <a:p>
            <a:r>
              <a:rPr lang="en-US"/>
              <a:t>2 nm FWHM bandwidth</a:t>
            </a:r>
          </a:p>
          <a:p>
            <a:r>
              <a:rPr lang="en-US"/>
              <a:t>Phi measured to be 3.91 V</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9" name="Picture 9"/>
          <p:cNvPicPr>
            <a:picLocks noChangeAspect="1" noChangeArrowheads="1"/>
          </p:cNvPicPr>
          <p:nvPr/>
        </p:nvPicPr>
        <p:blipFill>
          <a:blip r:embed="rId3" cstate="print"/>
          <a:srcRect/>
          <a:stretch>
            <a:fillRect/>
          </a:stretch>
        </p:blipFill>
        <p:spPr bwMode="auto">
          <a:xfrm>
            <a:off x="234950" y="452438"/>
            <a:ext cx="8674100" cy="5930900"/>
          </a:xfrm>
          <a:prstGeom prst="rect">
            <a:avLst/>
          </a:prstGeom>
          <a:noFill/>
          <a:ln w="9525">
            <a:noFill/>
            <a:miter lim="800000"/>
            <a:headEnd/>
            <a:tailEnd/>
          </a:ln>
          <a:effectLst/>
        </p:spPr>
      </p:pic>
      <p:sp>
        <p:nvSpPr>
          <p:cNvPr id="256010" name="Rectangle 10"/>
          <p:cNvSpPr>
            <a:spLocks noChangeArrowheads="1"/>
          </p:cNvSpPr>
          <p:nvPr/>
        </p:nvSpPr>
        <p:spPr bwMode="auto">
          <a:xfrm>
            <a:off x="2857500" y="5211763"/>
            <a:ext cx="5784850" cy="366712"/>
          </a:xfrm>
          <a:prstGeom prst="rect">
            <a:avLst/>
          </a:prstGeom>
          <a:noFill/>
          <a:ln w="9525">
            <a:noFill/>
            <a:miter lim="800000"/>
            <a:headEnd/>
            <a:tailEnd/>
          </a:ln>
          <a:effectLst/>
        </p:spPr>
        <p:txBody>
          <a:bodyPr wrap="none">
            <a:spAutoFit/>
          </a:bodyPr>
          <a:lstStyle/>
          <a:p>
            <a:r>
              <a:rPr lang="en-US"/>
              <a:t>D. H. Dowell et al., Phys. Rev. ST-AB </a:t>
            </a:r>
            <a:r>
              <a:rPr lang="en-US" b="1"/>
              <a:t>9</a:t>
            </a:r>
            <a:r>
              <a:rPr lang="en-US"/>
              <a:t>, 063502 (2006)</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0"/>
          <p:cNvSpPr>
            <a:spLocks noChangeArrowheads="1"/>
          </p:cNvSpPr>
          <p:nvPr/>
        </p:nvSpPr>
        <p:spPr bwMode="auto">
          <a:xfrm>
            <a:off x="609600" y="3373438"/>
            <a:ext cx="2359025" cy="1198562"/>
          </a:xfrm>
          <a:prstGeom prst="rect">
            <a:avLst/>
          </a:prstGeom>
          <a:solidFill>
            <a:srgbClr val="FF0000">
              <a:alpha val="50195"/>
            </a:srgbClr>
          </a:solidFill>
          <a:ln w="9525">
            <a:noFill/>
            <a:miter lim="800000"/>
            <a:headEnd/>
            <a:tailEnd/>
          </a:ln>
        </p:spPr>
        <p:txBody>
          <a:bodyPr wrap="none" anchor="ctr"/>
          <a:lstStyle/>
          <a:p>
            <a:endParaRPr lang="en-US"/>
          </a:p>
        </p:txBody>
      </p:sp>
      <p:sp>
        <p:nvSpPr>
          <p:cNvPr id="92163" name="Rectangle 2"/>
          <p:cNvSpPr>
            <a:spLocks noChangeArrowheads="1"/>
          </p:cNvSpPr>
          <p:nvPr/>
        </p:nvSpPr>
        <p:spPr bwMode="auto">
          <a:xfrm>
            <a:off x="609600" y="990600"/>
            <a:ext cx="2359025" cy="5105400"/>
          </a:xfrm>
          <a:prstGeom prst="rect">
            <a:avLst/>
          </a:prstGeom>
          <a:solidFill>
            <a:srgbClr val="99CCFF">
              <a:alpha val="50195"/>
            </a:srgbClr>
          </a:solidFill>
          <a:ln w="9525">
            <a:noFill/>
            <a:miter lim="800000"/>
            <a:headEnd/>
            <a:tailEnd/>
          </a:ln>
        </p:spPr>
        <p:txBody>
          <a:bodyPr wrap="none" anchor="ctr"/>
          <a:lstStyle/>
          <a:p>
            <a:endParaRPr lang="en-US"/>
          </a:p>
        </p:txBody>
      </p:sp>
      <p:sp>
        <p:nvSpPr>
          <p:cNvPr id="92164" name="Line 3"/>
          <p:cNvSpPr>
            <a:spLocks noChangeShapeType="1"/>
          </p:cNvSpPr>
          <p:nvPr/>
        </p:nvSpPr>
        <p:spPr bwMode="auto">
          <a:xfrm flipH="1" flipV="1">
            <a:off x="2968625" y="2667000"/>
            <a:ext cx="4763" cy="3429000"/>
          </a:xfrm>
          <a:prstGeom prst="line">
            <a:avLst/>
          </a:prstGeom>
          <a:noFill/>
          <a:ln w="9525">
            <a:solidFill>
              <a:schemeClr val="tx1"/>
            </a:solidFill>
            <a:round/>
            <a:headEnd/>
            <a:tailEnd/>
          </a:ln>
        </p:spPr>
        <p:txBody>
          <a:bodyPr/>
          <a:lstStyle/>
          <a:p>
            <a:endParaRPr lang="en-US"/>
          </a:p>
        </p:txBody>
      </p:sp>
      <p:sp>
        <p:nvSpPr>
          <p:cNvPr id="92165" name="Text Box 4"/>
          <p:cNvSpPr txBox="1">
            <a:spLocks noChangeArrowheads="1"/>
          </p:cNvSpPr>
          <p:nvPr/>
        </p:nvSpPr>
        <p:spPr bwMode="auto">
          <a:xfrm rot="5400000">
            <a:off x="-220663" y="4433888"/>
            <a:ext cx="1203325" cy="457200"/>
          </a:xfrm>
          <a:prstGeom prst="rect">
            <a:avLst/>
          </a:prstGeom>
          <a:noFill/>
          <a:ln w="9525">
            <a:noFill/>
            <a:miter lim="800000"/>
            <a:headEnd/>
            <a:tailEnd/>
          </a:ln>
        </p:spPr>
        <p:txBody>
          <a:bodyPr>
            <a:spAutoFit/>
          </a:bodyPr>
          <a:lstStyle/>
          <a:p>
            <a:pPr algn="ctr">
              <a:spcBef>
                <a:spcPct val="50000"/>
              </a:spcBef>
            </a:pPr>
            <a:r>
              <a:rPr lang="en-US" sz="2400">
                <a:latin typeface="Times New Roman" pitchFamily="18" charset="0"/>
              </a:rPr>
              <a:t>Energy</a:t>
            </a:r>
          </a:p>
        </p:txBody>
      </p:sp>
      <p:sp>
        <p:nvSpPr>
          <p:cNvPr id="92166" name="Text Box 5"/>
          <p:cNvSpPr txBox="1">
            <a:spLocks noChangeArrowheads="1"/>
          </p:cNvSpPr>
          <p:nvPr/>
        </p:nvSpPr>
        <p:spPr bwMode="auto">
          <a:xfrm>
            <a:off x="1117600" y="6183313"/>
            <a:ext cx="13716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Medium</a:t>
            </a:r>
          </a:p>
        </p:txBody>
      </p:sp>
      <p:sp>
        <p:nvSpPr>
          <p:cNvPr id="92167" name="Text Box 6"/>
          <p:cNvSpPr txBox="1">
            <a:spLocks noChangeArrowheads="1"/>
          </p:cNvSpPr>
          <p:nvPr/>
        </p:nvSpPr>
        <p:spPr bwMode="auto">
          <a:xfrm>
            <a:off x="3121025" y="6183313"/>
            <a:ext cx="1600200" cy="457200"/>
          </a:xfrm>
          <a:prstGeom prst="rect">
            <a:avLst/>
          </a:prstGeom>
          <a:noFill/>
          <a:ln w="9525">
            <a:noFill/>
            <a:miter lim="800000"/>
            <a:headEnd/>
            <a:tailEnd/>
          </a:ln>
        </p:spPr>
        <p:txBody>
          <a:bodyPr>
            <a:spAutoFit/>
          </a:bodyPr>
          <a:lstStyle/>
          <a:p>
            <a:pPr algn="ctr">
              <a:spcBef>
                <a:spcPct val="50000"/>
              </a:spcBef>
            </a:pPr>
            <a:r>
              <a:rPr lang="en-US" sz="2400">
                <a:latin typeface="Times New Roman" pitchFamily="18" charset="0"/>
              </a:rPr>
              <a:t>Vacuum</a:t>
            </a:r>
          </a:p>
        </p:txBody>
      </p:sp>
      <p:sp>
        <p:nvSpPr>
          <p:cNvPr id="92168" name="Line 7"/>
          <p:cNvSpPr>
            <a:spLocks noChangeShapeType="1"/>
          </p:cNvSpPr>
          <p:nvPr/>
        </p:nvSpPr>
        <p:spPr bwMode="auto">
          <a:xfrm flipV="1">
            <a:off x="609600" y="990600"/>
            <a:ext cx="0" cy="5334000"/>
          </a:xfrm>
          <a:prstGeom prst="line">
            <a:avLst/>
          </a:prstGeom>
          <a:noFill/>
          <a:ln w="9525">
            <a:solidFill>
              <a:schemeClr val="tx1"/>
            </a:solidFill>
            <a:round/>
            <a:headEnd/>
            <a:tailEnd type="triangle" w="med" len="med"/>
          </a:ln>
        </p:spPr>
        <p:txBody>
          <a:bodyPr/>
          <a:lstStyle/>
          <a:p>
            <a:endParaRPr lang="en-US"/>
          </a:p>
        </p:txBody>
      </p:sp>
      <p:sp>
        <p:nvSpPr>
          <p:cNvPr id="92169" name="Line 8"/>
          <p:cNvSpPr>
            <a:spLocks noChangeShapeType="1"/>
          </p:cNvSpPr>
          <p:nvPr/>
        </p:nvSpPr>
        <p:spPr bwMode="auto">
          <a:xfrm>
            <a:off x="609600" y="4572000"/>
            <a:ext cx="2349500" cy="0"/>
          </a:xfrm>
          <a:prstGeom prst="line">
            <a:avLst/>
          </a:prstGeom>
          <a:noFill/>
          <a:ln w="9525">
            <a:solidFill>
              <a:schemeClr val="tx1"/>
            </a:solidFill>
            <a:round/>
            <a:headEnd/>
            <a:tailEnd/>
          </a:ln>
        </p:spPr>
        <p:txBody>
          <a:bodyPr/>
          <a:lstStyle/>
          <a:p>
            <a:endParaRPr lang="en-US"/>
          </a:p>
        </p:txBody>
      </p:sp>
      <p:sp>
        <p:nvSpPr>
          <p:cNvPr id="92170" name="Line 9"/>
          <p:cNvSpPr>
            <a:spLocks noChangeShapeType="1"/>
          </p:cNvSpPr>
          <p:nvPr/>
        </p:nvSpPr>
        <p:spPr bwMode="auto">
          <a:xfrm>
            <a:off x="2968625" y="2667000"/>
            <a:ext cx="1295400" cy="0"/>
          </a:xfrm>
          <a:prstGeom prst="line">
            <a:avLst/>
          </a:prstGeom>
          <a:noFill/>
          <a:ln w="9525">
            <a:solidFill>
              <a:schemeClr val="tx1"/>
            </a:solidFill>
            <a:round/>
            <a:headEnd/>
            <a:tailEnd/>
          </a:ln>
        </p:spPr>
        <p:txBody>
          <a:bodyPr/>
          <a:lstStyle/>
          <a:p>
            <a:endParaRPr lang="en-US"/>
          </a:p>
        </p:txBody>
      </p:sp>
      <p:sp>
        <p:nvSpPr>
          <p:cNvPr id="92171" name="Oval 10"/>
          <p:cNvSpPr>
            <a:spLocks noChangeArrowheads="1"/>
          </p:cNvSpPr>
          <p:nvPr/>
        </p:nvSpPr>
        <p:spPr bwMode="auto">
          <a:xfrm>
            <a:off x="1422400" y="57277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2172" name="Oval 11"/>
          <p:cNvSpPr>
            <a:spLocks noChangeArrowheads="1"/>
          </p:cNvSpPr>
          <p:nvPr/>
        </p:nvSpPr>
        <p:spPr bwMode="auto">
          <a:xfrm>
            <a:off x="1749425" y="48006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2173" name="Oval 12"/>
          <p:cNvSpPr>
            <a:spLocks noChangeArrowheads="1"/>
          </p:cNvSpPr>
          <p:nvPr/>
        </p:nvSpPr>
        <p:spPr bwMode="auto">
          <a:xfrm>
            <a:off x="1825625" y="50292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2174" name="Oval 13"/>
          <p:cNvSpPr>
            <a:spLocks noChangeArrowheads="1"/>
          </p:cNvSpPr>
          <p:nvPr/>
        </p:nvSpPr>
        <p:spPr bwMode="auto">
          <a:xfrm>
            <a:off x="2435225" y="53340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2175" name="Oval 14"/>
          <p:cNvSpPr>
            <a:spLocks noChangeArrowheads="1"/>
          </p:cNvSpPr>
          <p:nvPr/>
        </p:nvSpPr>
        <p:spPr bwMode="auto">
          <a:xfrm>
            <a:off x="2206625" y="50292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2176" name="Oval 15"/>
          <p:cNvSpPr>
            <a:spLocks noChangeArrowheads="1"/>
          </p:cNvSpPr>
          <p:nvPr/>
        </p:nvSpPr>
        <p:spPr bwMode="auto">
          <a:xfrm>
            <a:off x="1978025" y="4724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2177" name="Oval 16"/>
          <p:cNvSpPr>
            <a:spLocks noChangeArrowheads="1"/>
          </p:cNvSpPr>
          <p:nvPr/>
        </p:nvSpPr>
        <p:spPr bwMode="auto">
          <a:xfrm>
            <a:off x="2587625" y="48006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2178" name="Line 17"/>
          <p:cNvSpPr>
            <a:spLocks noChangeShapeType="1"/>
          </p:cNvSpPr>
          <p:nvPr/>
        </p:nvSpPr>
        <p:spPr bwMode="auto">
          <a:xfrm flipV="1">
            <a:off x="3121025" y="2667000"/>
            <a:ext cx="0" cy="1905000"/>
          </a:xfrm>
          <a:prstGeom prst="line">
            <a:avLst/>
          </a:prstGeom>
          <a:noFill/>
          <a:ln w="9525">
            <a:solidFill>
              <a:schemeClr val="tx1"/>
            </a:solidFill>
            <a:round/>
            <a:headEnd/>
            <a:tailEnd type="triangle" w="med" len="med"/>
          </a:ln>
        </p:spPr>
        <p:txBody>
          <a:bodyPr/>
          <a:lstStyle/>
          <a:p>
            <a:endParaRPr lang="en-US"/>
          </a:p>
        </p:txBody>
      </p:sp>
      <p:sp>
        <p:nvSpPr>
          <p:cNvPr id="92179" name="Text Box 18"/>
          <p:cNvSpPr txBox="1">
            <a:spLocks noChangeArrowheads="1"/>
          </p:cNvSpPr>
          <p:nvPr/>
        </p:nvSpPr>
        <p:spPr bwMode="auto">
          <a:xfrm>
            <a:off x="3181350" y="3165475"/>
            <a:ext cx="406400" cy="457200"/>
          </a:xfrm>
          <a:prstGeom prst="rect">
            <a:avLst/>
          </a:prstGeom>
          <a:noFill/>
          <a:ln w="9525">
            <a:noFill/>
            <a:miter lim="800000"/>
            <a:headEnd/>
            <a:tailEnd/>
          </a:ln>
        </p:spPr>
        <p:txBody>
          <a:bodyPr wrap="none">
            <a:spAutoFit/>
          </a:bodyPr>
          <a:lstStyle/>
          <a:p>
            <a:r>
              <a:rPr lang="en-US" sz="2400">
                <a:latin typeface="Times New Roman" pitchFamily="18" charset="0"/>
                <a:cs typeface="Times New Roman" pitchFamily="18" charset="0"/>
              </a:rPr>
              <a:t>Φ</a:t>
            </a:r>
            <a:endParaRPr lang="en-US" sz="2400">
              <a:latin typeface="Times New Roman" pitchFamily="18" charset="0"/>
            </a:endParaRPr>
          </a:p>
        </p:txBody>
      </p:sp>
      <p:sp>
        <p:nvSpPr>
          <p:cNvPr id="92180" name="Text Box 19"/>
          <p:cNvSpPr txBox="1">
            <a:spLocks noChangeArrowheads="1"/>
          </p:cNvSpPr>
          <p:nvPr/>
        </p:nvSpPr>
        <p:spPr bwMode="auto">
          <a:xfrm>
            <a:off x="3121025" y="2590800"/>
            <a:ext cx="19050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Vacuum level</a:t>
            </a:r>
          </a:p>
        </p:txBody>
      </p:sp>
      <p:sp>
        <p:nvSpPr>
          <p:cNvPr id="27670" name="Text Box 20"/>
          <p:cNvSpPr txBox="1">
            <a:spLocks noChangeArrowheads="1"/>
          </p:cNvSpPr>
          <p:nvPr/>
        </p:nvSpPr>
        <p:spPr bwMode="auto">
          <a:xfrm>
            <a:off x="0" y="0"/>
            <a:ext cx="9144000" cy="1077913"/>
          </a:xfrm>
          <a:prstGeom prst="rect">
            <a:avLst/>
          </a:prstGeom>
          <a:noFill/>
          <a:ln w="9525">
            <a:noFill/>
            <a:miter lim="800000"/>
            <a:headEnd/>
            <a:tailEnd/>
          </a:ln>
        </p:spPr>
        <p:txBody>
          <a:bodyPr>
            <a:spAutoFit/>
          </a:bodyPr>
          <a:lstStyle/>
          <a:p>
            <a:pPr algn="ctr">
              <a:spcBef>
                <a:spcPct val="50000"/>
              </a:spcBef>
              <a:defRPr/>
            </a:pPr>
            <a:r>
              <a:rPr lang="en-US" sz="3200" dirty="0">
                <a:solidFill>
                  <a:srgbClr val="FFFF00"/>
                </a:solidFill>
                <a:latin typeface="+mj-lt"/>
              </a:rPr>
              <a:t>Three Step Model of Photoemission - Semiconductors</a:t>
            </a:r>
          </a:p>
        </p:txBody>
      </p:sp>
      <p:sp>
        <p:nvSpPr>
          <p:cNvPr id="234517" name="AutoShape 21"/>
          <p:cNvSpPr>
            <a:spLocks noChangeArrowheads="1"/>
          </p:cNvSpPr>
          <p:nvPr/>
        </p:nvSpPr>
        <p:spPr bwMode="auto">
          <a:xfrm rot="988501">
            <a:off x="2968625" y="5105400"/>
            <a:ext cx="1828800" cy="533400"/>
          </a:xfrm>
          <a:prstGeom prst="leftArrow">
            <a:avLst>
              <a:gd name="adj1" fmla="val 50000"/>
              <a:gd name="adj2" fmla="val 88397"/>
            </a:avLst>
          </a:prstGeom>
          <a:solidFill>
            <a:srgbClr val="3366FF"/>
          </a:solidFill>
          <a:ln w="9525">
            <a:solidFill>
              <a:schemeClr val="tx1"/>
            </a:solidFill>
            <a:miter lim="800000"/>
            <a:headEnd/>
            <a:tailEnd/>
          </a:ln>
        </p:spPr>
        <p:txBody>
          <a:bodyPr wrap="none" anchor="ctr"/>
          <a:lstStyle/>
          <a:p>
            <a:endParaRPr lang="en-US"/>
          </a:p>
        </p:txBody>
      </p:sp>
      <p:sp>
        <p:nvSpPr>
          <p:cNvPr id="234518" name="AutoShape 22"/>
          <p:cNvSpPr>
            <a:spLocks noChangeArrowheads="1"/>
          </p:cNvSpPr>
          <p:nvPr/>
        </p:nvSpPr>
        <p:spPr bwMode="auto">
          <a:xfrm rot="776572">
            <a:off x="2643188" y="4875213"/>
            <a:ext cx="304800" cy="76200"/>
          </a:xfrm>
          <a:prstGeom prst="leftArrow">
            <a:avLst>
              <a:gd name="adj1" fmla="val 50000"/>
              <a:gd name="adj2" fmla="val 100000"/>
            </a:avLst>
          </a:prstGeom>
          <a:solidFill>
            <a:srgbClr val="3366FF"/>
          </a:solidFill>
          <a:ln w="9525">
            <a:solidFill>
              <a:schemeClr val="tx1"/>
            </a:solidFill>
            <a:miter lim="800000"/>
            <a:headEnd/>
            <a:tailEnd/>
          </a:ln>
        </p:spPr>
        <p:txBody>
          <a:bodyPr wrap="none" anchor="ctr"/>
          <a:lstStyle/>
          <a:p>
            <a:endParaRPr lang="en-US"/>
          </a:p>
        </p:txBody>
      </p:sp>
      <p:sp>
        <p:nvSpPr>
          <p:cNvPr id="234519" name="AutoShape 23"/>
          <p:cNvSpPr>
            <a:spLocks noChangeArrowheads="1"/>
          </p:cNvSpPr>
          <p:nvPr/>
        </p:nvSpPr>
        <p:spPr bwMode="auto">
          <a:xfrm rot="776572">
            <a:off x="1816100" y="4953000"/>
            <a:ext cx="1143000" cy="76200"/>
          </a:xfrm>
          <a:prstGeom prst="leftArrow">
            <a:avLst>
              <a:gd name="adj1" fmla="val 50000"/>
              <a:gd name="adj2" fmla="val 375000"/>
            </a:avLst>
          </a:prstGeom>
          <a:solidFill>
            <a:srgbClr val="3366FF"/>
          </a:solidFill>
          <a:ln w="9525">
            <a:solidFill>
              <a:schemeClr val="tx1"/>
            </a:solidFill>
            <a:miter lim="800000"/>
            <a:headEnd/>
            <a:tailEnd/>
          </a:ln>
        </p:spPr>
        <p:txBody>
          <a:bodyPr wrap="none" anchor="ctr"/>
          <a:lstStyle/>
          <a:p>
            <a:endParaRPr lang="en-US"/>
          </a:p>
        </p:txBody>
      </p:sp>
      <p:sp>
        <p:nvSpPr>
          <p:cNvPr id="234520" name="AutoShape 24"/>
          <p:cNvSpPr>
            <a:spLocks noChangeArrowheads="1"/>
          </p:cNvSpPr>
          <p:nvPr/>
        </p:nvSpPr>
        <p:spPr bwMode="auto">
          <a:xfrm rot="-1649529">
            <a:off x="1917700" y="5400675"/>
            <a:ext cx="1055688" cy="68263"/>
          </a:xfrm>
          <a:prstGeom prst="leftArrow">
            <a:avLst>
              <a:gd name="adj1" fmla="val 50000"/>
              <a:gd name="adj2" fmla="val 386625"/>
            </a:avLst>
          </a:prstGeom>
          <a:solidFill>
            <a:srgbClr val="3366FF"/>
          </a:solidFill>
          <a:ln w="9525">
            <a:solidFill>
              <a:schemeClr val="tx1"/>
            </a:solidFill>
            <a:miter lim="800000"/>
            <a:headEnd/>
            <a:tailEnd/>
          </a:ln>
        </p:spPr>
        <p:txBody>
          <a:bodyPr wrap="none" anchor="ctr"/>
          <a:lstStyle/>
          <a:p>
            <a:endParaRPr lang="en-US"/>
          </a:p>
        </p:txBody>
      </p:sp>
      <p:sp>
        <p:nvSpPr>
          <p:cNvPr id="234521" name="AutoShape 25"/>
          <p:cNvSpPr>
            <a:spLocks noChangeArrowheads="1"/>
          </p:cNvSpPr>
          <p:nvPr/>
        </p:nvSpPr>
        <p:spPr bwMode="auto">
          <a:xfrm rot="20823428" flipH="1">
            <a:off x="2989263" y="4800600"/>
            <a:ext cx="1371600" cy="152400"/>
          </a:xfrm>
          <a:prstGeom prst="leftArrow">
            <a:avLst>
              <a:gd name="adj1" fmla="val 50000"/>
              <a:gd name="adj2" fmla="val 225000"/>
            </a:avLst>
          </a:prstGeom>
          <a:solidFill>
            <a:srgbClr val="3366FF"/>
          </a:solidFill>
          <a:ln w="9525">
            <a:solidFill>
              <a:schemeClr val="tx1"/>
            </a:solidFill>
            <a:miter lim="800000"/>
            <a:headEnd/>
            <a:tailEnd/>
          </a:ln>
        </p:spPr>
        <p:txBody>
          <a:bodyPr wrap="none" anchor="ctr"/>
          <a:lstStyle/>
          <a:p>
            <a:endParaRPr lang="en-US"/>
          </a:p>
        </p:txBody>
      </p:sp>
      <p:sp>
        <p:nvSpPr>
          <p:cNvPr id="234522" name="AutoShape 26"/>
          <p:cNvSpPr>
            <a:spLocks noChangeArrowheads="1"/>
          </p:cNvSpPr>
          <p:nvPr/>
        </p:nvSpPr>
        <p:spPr bwMode="auto">
          <a:xfrm rot="776572">
            <a:off x="2054225" y="4867275"/>
            <a:ext cx="919163" cy="109538"/>
          </a:xfrm>
          <a:prstGeom prst="leftArrow">
            <a:avLst>
              <a:gd name="adj1" fmla="val 50000"/>
              <a:gd name="adj2" fmla="val 209782"/>
            </a:avLst>
          </a:prstGeom>
          <a:solidFill>
            <a:srgbClr val="3366FF"/>
          </a:solidFill>
          <a:ln w="9525">
            <a:solidFill>
              <a:schemeClr val="tx1"/>
            </a:solidFill>
            <a:miter lim="800000"/>
            <a:headEnd/>
            <a:tailEnd/>
          </a:ln>
        </p:spPr>
        <p:txBody>
          <a:bodyPr wrap="none" anchor="ctr"/>
          <a:lstStyle/>
          <a:p>
            <a:endParaRPr lang="en-US"/>
          </a:p>
        </p:txBody>
      </p:sp>
      <p:sp>
        <p:nvSpPr>
          <p:cNvPr id="234523" name="Line 27"/>
          <p:cNvSpPr>
            <a:spLocks noChangeShapeType="1"/>
          </p:cNvSpPr>
          <p:nvPr/>
        </p:nvSpPr>
        <p:spPr bwMode="auto">
          <a:xfrm flipV="1">
            <a:off x="1825625" y="2057400"/>
            <a:ext cx="0" cy="2743200"/>
          </a:xfrm>
          <a:prstGeom prst="line">
            <a:avLst/>
          </a:prstGeom>
          <a:noFill/>
          <a:ln w="28575">
            <a:solidFill>
              <a:schemeClr val="tx1"/>
            </a:solidFill>
            <a:prstDash val="sysDot"/>
            <a:round/>
            <a:headEnd/>
            <a:tailEnd type="triangle" w="med" len="med"/>
          </a:ln>
        </p:spPr>
        <p:txBody>
          <a:bodyPr/>
          <a:lstStyle/>
          <a:p>
            <a:endParaRPr lang="en-US"/>
          </a:p>
        </p:txBody>
      </p:sp>
      <p:sp>
        <p:nvSpPr>
          <p:cNvPr id="234524" name="Oval 28"/>
          <p:cNvSpPr>
            <a:spLocks noChangeArrowheads="1"/>
          </p:cNvSpPr>
          <p:nvPr/>
        </p:nvSpPr>
        <p:spPr bwMode="auto">
          <a:xfrm>
            <a:off x="2587625" y="1905000"/>
            <a:ext cx="152400" cy="152400"/>
          </a:xfrm>
          <a:prstGeom prst="ellipse">
            <a:avLst/>
          </a:prstGeom>
          <a:solidFill>
            <a:srgbClr val="FF3300"/>
          </a:solidFill>
          <a:ln w="9525">
            <a:solidFill>
              <a:schemeClr val="tx1"/>
            </a:solidFill>
            <a:round/>
            <a:headEnd/>
            <a:tailEnd/>
          </a:ln>
        </p:spPr>
        <p:txBody>
          <a:bodyPr wrap="none" anchor="ctr"/>
          <a:lstStyle/>
          <a:p>
            <a:endParaRPr lang="en-US"/>
          </a:p>
        </p:txBody>
      </p:sp>
      <p:sp>
        <p:nvSpPr>
          <p:cNvPr id="234525" name="Oval 29"/>
          <p:cNvSpPr>
            <a:spLocks noChangeArrowheads="1"/>
          </p:cNvSpPr>
          <p:nvPr/>
        </p:nvSpPr>
        <p:spPr bwMode="auto">
          <a:xfrm>
            <a:off x="1749425" y="1905000"/>
            <a:ext cx="152400" cy="152400"/>
          </a:xfrm>
          <a:prstGeom prst="ellipse">
            <a:avLst/>
          </a:prstGeom>
          <a:solidFill>
            <a:srgbClr val="FF3300"/>
          </a:solidFill>
          <a:ln w="9525">
            <a:solidFill>
              <a:schemeClr val="tx1"/>
            </a:solidFill>
            <a:round/>
            <a:headEnd/>
            <a:tailEnd/>
          </a:ln>
        </p:spPr>
        <p:txBody>
          <a:bodyPr wrap="none" anchor="ctr"/>
          <a:lstStyle/>
          <a:p>
            <a:endParaRPr lang="en-US"/>
          </a:p>
        </p:txBody>
      </p:sp>
      <p:sp>
        <p:nvSpPr>
          <p:cNvPr id="234526" name="Line 30"/>
          <p:cNvSpPr>
            <a:spLocks noChangeShapeType="1"/>
          </p:cNvSpPr>
          <p:nvPr/>
        </p:nvSpPr>
        <p:spPr bwMode="auto">
          <a:xfrm flipV="1">
            <a:off x="2054225" y="1981200"/>
            <a:ext cx="0" cy="2743200"/>
          </a:xfrm>
          <a:prstGeom prst="line">
            <a:avLst/>
          </a:prstGeom>
          <a:noFill/>
          <a:ln w="28575">
            <a:solidFill>
              <a:schemeClr val="tx1"/>
            </a:solidFill>
            <a:prstDash val="sysDot"/>
            <a:round/>
            <a:headEnd/>
            <a:tailEnd type="triangle" w="med" len="med"/>
          </a:ln>
        </p:spPr>
        <p:txBody>
          <a:bodyPr/>
          <a:lstStyle/>
          <a:p>
            <a:endParaRPr lang="en-US"/>
          </a:p>
        </p:txBody>
      </p:sp>
      <p:sp>
        <p:nvSpPr>
          <p:cNvPr id="234527" name="Oval 31"/>
          <p:cNvSpPr>
            <a:spLocks noChangeArrowheads="1"/>
          </p:cNvSpPr>
          <p:nvPr/>
        </p:nvSpPr>
        <p:spPr bwMode="auto">
          <a:xfrm>
            <a:off x="1978025" y="1828800"/>
            <a:ext cx="152400" cy="152400"/>
          </a:xfrm>
          <a:prstGeom prst="ellipse">
            <a:avLst/>
          </a:prstGeom>
          <a:solidFill>
            <a:srgbClr val="FF3300"/>
          </a:solidFill>
          <a:ln w="9525">
            <a:solidFill>
              <a:schemeClr val="tx1"/>
            </a:solidFill>
            <a:round/>
            <a:headEnd/>
            <a:tailEnd/>
          </a:ln>
        </p:spPr>
        <p:txBody>
          <a:bodyPr wrap="none" anchor="ctr"/>
          <a:lstStyle/>
          <a:p>
            <a:endParaRPr lang="en-US"/>
          </a:p>
        </p:txBody>
      </p:sp>
      <p:sp>
        <p:nvSpPr>
          <p:cNvPr id="234528" name="Line 32"/>
          <p:cNvSpPr>
            <a:spLocks noChangeShapeType="1"/>
          </p:cNvSpPr>
          <p:nvPr/>
        </p:nvSpPr>
        <p:spPr bwMode="auto">
          <a:xfrm flipV="1">
            <a:off x="2663825" y="2057400"/>
            <a:ext cx="0" cy="2743200"/>
          </a:xfrm>
          <a:prstGeom prst="line">
            <a:avLst/>
          </a:prstGeom>
          <a:noFill/>
          <a:ln w="28575">
            <a:solidFill>
              <a:schemeClr val="tx1"/>
            </a:solidFill>
            <a:prstDash val="sysDot"/>
            <a:round/>
            <a:headEnd/>
            <a:tailEnd type="triangle" w="med" len="med"/>
          </a:ln>
        </p:spPr>
        <p:txBody>
          <a:bodyPr/>
          <a:lstStyle/>
          <a:p>
            <a:endParaRPr lang="en-US"/>
          </a:p>
        </p:txBody>
      </p:sp>
      <p:sp>
        <p:nvSpPr>
          <p:cNvPr id="234529" name="Oval 33"/>
          <p:cNvSpPr>
            <a:spLocks noChangeArrowheads="1"/>
          </p:cNvSpPr>
          <p:nvPr/>
        </p:nvSpPr>
        <p:spPr bwMode="auto">
          <a:xfrm>
            <a:off x="2822575" y="3241675"/>
            <a:ext cx="152400" cy="152400"/>
          </a:xfrm>
          <a:prstGeom prst="ellipse">
            <a:avLst/>
          </a:prstGeom>
          <a:solidFill>
            <a:srgbClr val="66FF33"/>
          </a:solidFill>
          <a:ln w="9525">
            <a:solidFill>
              <a:schemeClr val="tx1"/>
            </a:solidFill>
            <a:round/>
            <a:headEnd/>
            <a:tailEnd/>
          </a:ln>
        </p:spPr>
        <p:txBody>
          <a:bodyPr wrap="none" anchor="ctr"/>
          <a:lstStyle/>
          <a:p>
            <a:endParaRPr lang="en-US"/>
          </a:p>
        </p:txBody>
      </p:sp>
      <p:cxnSp>
        <p:nvCxnSpPr>
          <p:cNvPr id="234530" name="AutoShape 34"/>
          <p:cNvCxnSpPr>
            <a:cxnSpLocks noChangeShapeType="1"/>
            <a:stCxn id="234525" idx="5"/>
            <a:endCxn id="234529" idx="1"/>
          </p:cNvCxnSpPr>
          <p:nvPr/>
        </p:nvCxnSpPr>
        <p:spPr bwMode="auto">
          <a:xfrm>
            <a:off x="1879600" y="2035175"/>
            <a:ext cx="965200" cy="1228725"/>
          </a:xfrm>
          <a:prstGeom prst="straightConnector1">
            <a:avLst/>
          </a:prstGeom>
          <a:noFill/>
          <a:ln w="28575">
            <a:solidFill>
              <a:schemeClr val="tx1"/>
            </a:solidFill>
            <a:prstDash val="sysDot"/>
            <a:round/>
            <a:headEnd/>
            <a:tailEnd type="triangle" w="med" len="med"/>
          </a:ln>
        </p:spPr>
      </p:cxnSp>
      <p:sp>
        <p:nvSpPr>
          <p:cNvPr id="234531" name="Oval 35"/>
          <p:cNvSpPr>
            <a:spLocks noChangeArrowheads="1"/>
          </p:cNvSpPr>
          <p:nvPr/>
        </p:nvSpPr>
        <p:spPr bwMode="auto">
          <a:xfrm>
            <a:off x="2816225" y="2438400"/>
            <a:ext cx="152400" cy="152400"/>
          </a:xfrm>
          <a:prstGeom prst="ellipse">
            <a:avLst/>
          </a:prstGeom>
          <a:solidFill>
            <a:srgbClr val="FF3399"/>
          </a:solidFill>
          <a:ln w="9525">
            <a:solidFill>
              <a:schemeClr val="tx1"/>
            </a:solidFill>
            <a:round/>
            <a:headEnd/>
            <a:tailEnd/>
          </a:ln>
        </p:spPr>
        <p:txBody>
          <a:bodyPr wrap="none" anchor="ctr"/>
          <a:lstStyle/>
          <a:p>
            <a:endParaRPr lang="en-US"/>
          </a:p>
        </p:txBody>
      </p:sp>
      <p:cxnSp>
        <p:nvCxnSpPr>
          <p:cNvPr id="234532" name="AutoShape 36"/>
          <p:cNvCxnSpPr>
            <a:cxnSpLocks noChangeShapeType="1"/>
            <a:stCxn id="234524" idx="5"/>
            <a:endCxn id="234531" idx="0"/>
          </p:cNvCxnSpPr>
          <p:nvPr/>
        </p:nvCxnSpPr>
        <p:spPr bwMode="auto">
          <a:xfrm>
            <a:off x="2717800" y="2035175"/>
            <a:ext cx="174625" cy="403225"/>
          </a:xfrm>
          <a:prstGeom prst="straightConnector1">
            <a:avLst/>
          </a:prstGeom>
          <a:noFill/>
          <a:ln w="28575">
            <a:solidFill>
              <a:schemeClr val="tx1"/>
            </a:solidFill>
            <a:prstDash val="sysDot"/>
            <a:round/>
            <a:headEnd/>
            <a:tailEnd type="triangle" w="med" len="med"/>
          </a:ln>
        </p:spPr>
      </p:cxnSp>
      <p:sp>
        <p:nvSpPr>
          <p:cNvPr id="234533" name="Line 37"/>
          <p:cNvSpPr>
            <a:spLocks noChangeShapeType="1"/>
          </p:cNvSpPr>
          <p:nvPr/>
        </p:nvSpPr>
        <p:spPr bwMode="auto">
          <a:xfrm>
            <a:off x="2130425" y="1905000"/>
            <a:ext cx="838200" cy="0"/>
          </a:xfrm>
          <a:prstGeom prst="line">
            <a:avLst/>
          </a:prstGeom>
          <a:noFill/>
          <a:ln w="28575">
            <a:solidFill>
              <a:schemeClr val="tx1"/>
            </a:solidFill>
            <a:prstDash val="sysDot"/>
            <a:round/>
            <a:headEnd/>
            <a:tailEnd type="triangle" w="med" len="med"/>
          </a:ln>
        </p:spPr>
        <p:txBody>
          <a:bodyPr/>
          <a:lstStyle/>
          <a:p>
            <a:endParaRPr lang="en-US"/>
          </a:p>
        </p:txBody>
      </p:sp>
      <p:sp>
        <p:nvSpPr>
          <p:cNvPr id="234534" name="Line 38"/>
          <p:cNvSpPr>
            <a:spLocks noChangeShapeType="1"/>
          </p:cNvSpPr>
          <p:nvPr/>
        </p:nvSpPr>
        <p:spPr bwMode="auto">
          <a:xfrm>
            <a:off x="2968625" y="2514600"/>
            <a:ext cx="1524000" cy="0"/>
          </a:xfrm>
          <a:prstGeom prst="line">
            <a:avLst/>
          </a:prstGeom>
          <a:noFill/>
          <a:ln w="28575">
            <a:solidFill>
              <a:schemeClr val="tx1"/>
            </a:solidFill>
            <a:prstDash val="sysDot"/>
            <a:round/>
            <a:headEnd/>
            <a:tailEnd type="triangle" w="med" len="med"/>
          </a:ln>
        </p:spPr>
        <p:txBody>
          <a:bodyPr/>
          <a:lstStyle/>
          <a:p>
            <a:endParaRPr lang="en-US"/>
          </a:p>
        </p:txBody>
      </p:sp>
      <p:sp>
        <p:nvSpPr>
          <p:cNvPr id="234535" name="Oval 39"/>
          <p:cNvSpPr>
            <a:spLocks noChangeArrowheads="1"/>
          </p:cNvSpPr>
          <p:nvPr/>
        </p:nvSpPr>
        <p:spPr bwMode="auto">
          <a:xfrm>
            <a:off x="4492625" y="2438400"/>
            <a:ext cx="152400" cy="152400"/>
          </a:xfrm>
          <a:prstGeom prst="ellipse">
            <a:avLst/>
          </a:prstGeom>
          <a:solidFill>
            <a:srgbClr val="3366FF"/>
          </a:solidFill>
          <a:ln w="9525">
            <a:solidFill>
              <a:schemeClr val="tx1"/>
            </a:solidFill>
            <a:round/>
            <a:headEnd/>
            <a:tailEnd/>
          </a:ln>
        </p:spPr>
        <p:txBody>
          <a:bodyPr wrap="none" anchor="ctr"/>
          <a:lstStyle/>
          <a:p>
            <a:endParaRPr lang="en-US"/>
          </a:p>
        </p:txBody>
      </p:sp>
      <p:sp>
        <p:nvSpPr>
          <p:cNvPr id="234536" name="Oval 40"/>
          <p:cNvSpPr>
            <a:spLocks noChangeArrowheads="1"/>
          </p:cNvSpPr>
          <p:nvPr/>
        </p:nvSpPr>
        <p:spPr bwMode="auto">
          <a:xfrm>
            <a:off x="4492625" y="1828800"/>
            <a:ext cx="152400" cy="152400"/>
          </a:xfrm>
          <a:prstGeom prst="ellipse">
            <a:avLst/>
          </a:prstGeom>
          <a:solidFill>
            <a:srgbClr val="3366FF"/>
          </a:solidFill>
          <a:ln w="9525">
            <a:solidFill>
              <a:schemeClr val="tx1"/>
            </a:solidFill>
            <a:round/>
            <a:headEnd/>
            <a:tailEnd/>
          </a:ln>
        </p:spPr>
        <p:txBody>
          <a:bodyPr wrap="none" anchor="ctr"/>
          <a:lstStyle/>
          <a:p>
            <a:endParaRPr lang="en-US"/>
          </a:p>
        </p:txBody>
      </p:sp>
      <p:sp>
        <p:nvSpPr>
          <p:cNvPr id="234537" name="Line 41"/>
          <p:cNvSpPr>
            <a:spLocks noChangeShapeType="1"/>
          </p:cNvSpPr>
          <p:nvPr/>
        </p:nvSpPr>
        <p:spPr bwMode="auto">
          <a:xfrm>
            <a:off x="2968625" y="1905000"/>
            <a:ext cx="1524000" cy="0"/>
          </a:xfrm>
          <a:prstGeom prst="line">
            <a:avLst/>
          </a:prstGeom>
          <a:noFill/>
          <a:ln w="28575">
            <a:solidFill>
              <a:schemeClr val="tx1"/>
            </a:solidFill>
            <a:prstDash val="sysDot"/>
            <a:round/>
            <a:headEnd/>
            <a:tailEnd type="triangle" w="med" len="med"/>
          </a:ln>
        </p:spPr>
        <p:txBody>
          <a:bodyPr/>
          <a:lstStyle/>
          <a:p>
            <a:endParaRPr lang="en-US"/>
          </a:p>
        </p:txBody>
      </p:sp>
      <p:sp>
        <p:nvSpPr>
          <p:cNvPr id="92203" name="Oval 42"/>
          <p:cNvSpPr>
            <a:spLocks noChangeArrowheads="1"/>
          </p:cNvSpPr>
          <p:nvPr/>
        </p:nvSpPr>
        <p:spPr bwMode="auto">
          <a:xfrm>
            <a:off x="1854200" y="56515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34539" name="Line 43"/>
          <p:cNvSpPr>
            <a:spLocks noChangeShapeType="1"/>
          </p:cNvSpPr>
          <p:nvPr/>
        </p:nvSpPr>
        <p:spPr bwMode="auto">
          <a:xfrm flipV="1">
            <a:off x="1930400" y="2908300"/>
            <a:ext cx="0" cy="2743200"/>
          </a:xfrm>
          <a:prstGeom prst="line">
            <a:avLst/>
          </a:prstGeom>
          <a:noFill/>
          <a:ln w="28575">
            <a:solidFill>
              <a:schemeClr val="tx1"/>
            </a:solidFill>
            <a:prstDash val="sysDot"/>
            <a:round/>
            <a:headEnd/>
            <a:tailEnd type="triangle" w="med" len="med"/>
          </a:ln>
        </p:spPr>
        <p:txBody>
          <a:bodyPr/>
          <a:lstStyle/>
          <a:p>
            <a:endParaRPr lang="en-US"/>
          </a:p>
        </p:txBody>
      </p:sp>
      <p:sp>
        <p:nvSpPr>
          <p:cNvPr id="234540" name="Oval 44"/>
          <p:cNvSpPr>
            <a:spLocks noChangeArrowheads="1"/>
          </p:cNvSpPr>
          <p:nvPr/>
        </p:nvSpPr>
        <p:spPr bwMode="auto">
          <a:xfrm>
            <a:off x="1854200" y="2755900"/>
            <a:ext cx="152400" cy="152400"/>
          </a:xfrm>
          <a:prstGeom prst="ellipse">
            <a:avLst/>
          </a:prstGeom>
          <a:solidFill>
            <a:srgbClr val="FF3300"/>
          </a:solidFill>
          <a:ln w="9525">
            <a:solidFill>
              <a:schemeClr val="tx1"/>
            </a:solidFill>
            <a:round/>
            <a:headEnd/>
            <a:tailEnd/>
          </a:ln>
        </p:spPr>
        <p:txBody>
          <a:bodyPr wrap="none" anchor="ctr"/>
          <a:lstStyle/>
          <a:p>
            <a:endParaRPr lang="en-US"/>
          </a:p>
        </p:txBody>
      </p:sp>
      <p:sp>
        <p:nvSpPr>
          <p:cNvPr id="92206" name="Text Box 45"/>
          <p:cNvSpPr txBox="1">
            <a:spLocks noChangeArrowheads="1"/>
          </p:cNvSpPr>
          <p:nvPr/>
        </p:nvSpPr>
        <p:spPr bwMode="auto">
          <a:xfrm rot="5400000">
            <a:off x="91281" y="5090319"/>
            <a:ext cx="1373188" cy="336550"/>
          </a:xfrm>
          <a:prstGeom prst="rect">
            <a:avLst/>
          </a:prstGeom>
          <a:noFill/>
          <a:ln w="9525">
            <a:noFill/>
            <a:miter lim="800000"/>
            <a:headEnd/>
            <a:tailEnd/>
          </a:ln>
        </p:spPr>
        <p:txBody>
          <a:bodyPr>
            <a:spAutoFit/>
          </a:bodyPr>
          <a:lstStyle/>
          <a:p>
            <a:pPr algn="ctr">
              <a:spcBef>
                <a:spcPct val="50000"/>
              </a:spcBef>
            </a:pPr>
            <a:r>
              <a:rPr lang="en-US" sz="1600">
                <a:latin typeface="Times New Roman" pitchFamily="18" charset="0"/>
              </a:rPr>
              <a:t>Filled States</a:t>
            </a:r>
          </a:p>
        </p:txBody>
      </p:sp>
      <p:sp>
        <p:nvSpPr>
          <p:cNvPr id="92207" name="Text Box 46"/>
          <p:cNvSpPr txBox="1">
            <a:spLocks noChangeArrowheads="1"/>
          </p:cNvSpPr>
          <p:nvPr/>
        </p:nvSpPr>
        <p:spPr bwMode="auto">
          <a:xfrm rot="5400000">
            <a:off x="91281" y="2223294"/>
            <a:ext cx="1373188" cy="336550"/>
          </a:xfrm>
          <a:prstGeom prst="rect">
            <a:avLst/>
          </a:prstGeom>
          <a:noFill/>
          <a:ln w="9525">
            <a:noFill/>
            <a:miter lim="800000"/>
            <a:headEnd/>
            <a:tailEnd/>
          </a:ln>
        </p:spPr>
        <p:txBody>
          <a:bodyPr>
            <a:spAutoFit/>
          </a:bodyPr>
          <a:lstStyle/>
          <a:p>
            <a:pPr algn="ctr">
              <a:spcBef>
                <a:spcPct val="50000"/>
              </a:spcBef>
            </a:pPr>
            <a:r>
              <a:rPr lang="en-US" sz="1600">
                <a:latin typeface="Times New Roman" pitchFamily="18" charset="0"/>
              </a:rPr>
              <a:t>Empty States</a:t>
            </a:r>
          </a:p>
        </p:txBody>
      </p:sp>
      <p:sp>
        <p:nvSpPr>
          <p:cNvPr id="234543" name="Text Box 47"/>
          <p:cNvSpPr txBox="1">
            <a:spLocks noChangeArrowheads="1"/>
          </p:cNvSpPr>
          <p:nvPr/>
        </p:nvSpPr>
        <p:spPr bwMode="auto">
          <a:xfrm rot="-5400000">
            <a:off x="834231" y="3239294"/>
            <a:ext cx="719138" cy="336550"/>
          </a:xfrm>
          <a:prstGeom prst="rect">
            <a:avLst/>
          </a:prstGeom>
          <a:noFill/>
          <a:ln w="9525">
            <a:noFill/>
            <a:miter lim="800000"/>
            <a:headEnd/>
            <a:tailEnd/>
          </a:ln>
        </p:spPr>
        <p:txBody>
          <a:bodyPr>
            <a:spAutoFit/>
          </a:bodyPr>
          <a:lstStyle/>
          <a:p>
            <a:pPr algn="ctr">
              <a:spcBef>
                <a:spcPct val="50000"/>
              </a:spcBef>
            </a:pPr>
            <a:r>
              <a:rPr lang="en-US" sz="1600">
                <a:latin typeface="Times New Roman" pitchFamily="18" charset="0"/>
              </a:rPr>
              <a:t>h</a:t>
            </a:r>
            <a:r>
              <a:rPr lang="en-US" sz="1600">
                <a:latin typeface="Times New Roman" pitchFamily="18" charset="0"/>
                <a:sym typeface="Symbol" pitchFamily="18" charset="2"/>
              </a:rPr>
              <a:t></a:t>
            </a:r>
          </a:p>
        </p:txBody>
      </p:sp>
      <p:sp>
        <p:nvSpPr>
          <p:cNvPr id="92209" name="Oval 48"/>
          <p:cNvSpPr>
            <a:spLocks noChangeArrowheads="1"/>
          </p:cNvSpPr>
          <p:nvPr/>
        </p:nvSpPr>
        <p:spPr bwMode="auto">
          <a:xfrm>
            <a:off x="1117600" y="51816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2210" name="Oval 49"/>
          <p:cNvSpPr>
            <a:spLocks noChangeArrowheads="1"/>
          </p:cNvSpPr>
          <p:nvPr/>
        </p:nvSpPr>
        <p:spPr bwMode="auto">
          <a:xfrm>
            <a:off x="1117600" y="56515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2211" name="Oval 50"/>
          <p:cNvSpPr>
            <a:spLocks noChangeArrowheads="1"/>
          </p:cNvSpPr>
          <p:nvPr/>
        </p:nvSpPr>
        <p:spPr bwMode="auto">
          <a:xfrm>
            <a:off x="1444625" y="53340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2212" name="Rectangle 51"/>
          <p:cNvSpPr>
            <a:spLocks noChangeArrowheads="1"/>
          </p:cNvSpPr>
          <p:nvPr/>
        </p:nvSpPr>
        <p:spPr bwMode="auto">
          <a:xfrm>
            <a:off x="5026025" y="1350963"/>
            <a:ext cx="4038600" cy="5355312"/>
          </a:xfrm>
          <a:prstGeom prst="rect">
            <a:avLst/>
          </a:prstGeom>
          <a:noFill/>
          <a:ln w="9525">
            <a:noFill/>
            <a:miter lim="800000"/>
            <a:headEnd/>
            <a:tailEnd/>
          </a:ln>
        </p:spPr>
        <p:txBody>
          <a:bodyPr>
            <a:spAutoFit/>
          </a:bodyPr>
          <a:lstStyle/>
          <a:p>
            <a:pPr marL="342900" indent="-342900">
              <a:buFontTx/>
              <a:buAutoNum type="arabicParenR"/>
            </a:pPr>
            <a:r>
              <a:rPr lang="en-US" sz="2400" dirty="0">
                <a:solidFill>
                  <a:srgbClr val="FF3300"/>
                </a:solidFill>
              </a:rPr>
              <a:t> </a:t>
            </a:r>
            <a:r>
              <a:rPr lang="en-US" sz="2400" dirty="0"/>
              <a:t>Excitation of e</a:t>
            </a:r>
            <a:r>
              <a:rPr lang="en-US" sz="2400" baseline="30000" dirty="0"/>
              <a:t>-</a:t>
            </a:r>
            <a:endParaRPr lang="en-US" sz="2400" dirty="0"/>
          </a:p>
          <a:p>
            <a:pPr marL="800100" lvl="1" indent="-342900"/>
            <a:r>
              <a:rPr lang="en-US" dirty="0"/>
              <a:t>Reflection, Transmission, Interference</a:t>
            </a:r>
          </a:p>
          <a:p>
            <a:pPr marL="800100" lvl="1" indent="-342900"/>
            <a:r>
              <a:rPr lang="en-US" dirty="0"/>
              <a:t>Energy distribution of excited e</a:t>
            </a:r>
            <a:r>
              <a:rPr lang="en-US" baseline="30000" dirty="0"/>
              <a:t>-</a:t>
            </a:r>
            <a:endParaRPr lang="en-US" dirty="0"/>
          </a:p>
          <a:p>
            <a:pPr marL="342900" indent="-342900"/>
            <a:r>
              <a:rPr lang="en-US" sz="2400" dirty="0">
                <a:solidFill>
                  <a:srgbClr val="FF3300"/>
                </a:solidFill>
              </a:rPr>
              <a:t>2)</a:t>
            </a:r>
            <a:r>
              <a:rPr lang="en-US" sz="2400" dirty="0"/>
              <a:t> Transit to the Surface</a:t>
            </a:r>
          </a:p>
          <a:p>
            <a:pPr marL="800100" lvl="1" indent="-342900"/>
            <a:r>
              <a:rPr lang="en-US" dirty="0"/>
              <a:t>e</a:t>
            </a:r>
            <a:r>
              <a:rPr lang="en-US" baseline="30000" dirty="0"/>
              <a:t>-</a:t>
            </a:r>
            <a:r>
              <a:rPr lang="en-US" dirty="0"/>
              <a:t>-phonon </a:t>
            </a:r>
            <a:r>
              <a:rPr lang="en-US" dirty="0" smtClean="0"/>
              <a:t>scattering</a:t>
            </a:r>
          </a:p>
          <a:p>
            <a:pPr marL="800100" lvl="1" indent="-342900"/>
            <a:r>
              <a:rPr lang="en-US" dirty="0" smtClean="0"/>
              <a:t>e</a:t>
            </a:r>
            <a:r>
              <a:rPr lang="en-US" baseline="30000" dirty="0" smtClean="0"/>
              <a:t>-</a:t>
            </a:r>
            <a:r>
              <a:rPr lang="en-US" dirty="0" smtClean="0"/>
              <a:t>-defect scattering</a:t>
            </a:r>
            <a:endParaRPr lang="en-US" dirty="0"/>
          </a:p>
          <a:p>
            <a:pPr marL="800100" lvl="1" indent="-342900"/>
            <a:r>
              <a:rPr lang="en-US" dirty="0"/>
              <a:t>e</a:t>
            </a:r>
            <a:r>
              <a:rPr lang="en-US" baseline="30000" dirty="0"/>
              <a:t>-</a:t>
            </a:r>
            <a:r>
              <a:rPr lang="en-US" dirty="0"/>
              <a:t>-e</a:t>
            </a:r>
            <a:r>
              <a:rPr lang="en-US" baseline="30000" dirty="0"/>
              <a:t>-</a:t>
            </a:r>
            <a:r>
              <a:rPr lang="en-US" dirty="0"/>
              <a:t> scattering</a:t>
            </a:r>
          </a:p>
          <a:p>
            <a:pPr marL="800100" lvl="1" indent="-342900"/>
            <a:r>
              <a:rPr lang="en-US" dirty="0"/>
              <a:t>Random Walk</a:t>
            </a:r>
          </a:p>
          <a:p>
            <a:pPr marL="342900" indent="-342900"/>
            <a:r>
              <a:rPr lang="en-US" sz="2400" dirty="0">
                <a:solidFill>
                  <a:srgbClr val="FF3300"/>
                </a:solidFill>
              </a:rPr>
              <a:t>3)</a:t>
            </a:r>
            <a:r>
              <a:rPr lang="en-US" sz="2400" dirty="0"/>
              <a:t> Escape surface</a:t>
            </a:r>
          </a:p>
          <a:p>
            <a:pPr marL="342900" indent="-342900"/>
            <a:r>
              <a:rPr lang="en-US" dirty="0"/>
              <a:t>       Overcome </a:t>
            </a:r>
            <a:r>
              <a:rPr lang="en-US" dirty="0" err="1"/>
              <a:t>Workfunction</a:t>
            </a:r>
            <a:endParaRPr lang="en-US" dirty="0"/>
          </a:p>
          <a:p>
            <a:pPr marL="342900" indent="-342900"/>
            <a:r>
              <a:rPr lang="en-US" dirty="0"/>
              <a:t>	  Multiple tries</a:t>
            </a:r>
          </a:p>
          <a:p>
            <a:pPr marL="342900" indent="-342900"/>
            <a:endParaRPr lang="en-US" dirty="0"/>
          </a:p>
          <a:p>
            <a:pPr marL="342900" indent="-342900"/>
            <a:endParaRPr lang="en-US" dirty="0"/>
          </a:p>
          <a:p>
            <a:pPr marL="342900" indent="-342900"/>
            <a:r>
              <a:rPr lang="en-US" dirty="0"/>
              <a:t>Need to account for Random Walk in cathode suggests Monte Carlo modeling</a:t>
            </a:r>
          </a:p>
          <a:p>
            <a:pPr marL="342900" indent="-342900"/>
            <a:r>
              <a:rPr lang="en-US" dirty="0"/>
              <a:t>  </a:t>
            </a:r>
          </a:p>
        </p:txBody>
      </p:sp>
      <p:sp>
        <p:nvSpPr>
          <p:cNvPr id="234548" name="Text Box 52"/>
          <p:cNvSpPr txBox="1">
            <a:spLocks noChangeArrowheads="1"/>
          </p:cNvSpPr>
          <p:nvPr/>
        </p:nvSpPr>
        <p:spPr bwMode="auto">
          <a:xfrm rot="990291">
            <a:off x="3348038" y="5232400"/>
            <a:ext cx="1373187" cy="336550"/>
          </a:xfrm>
          <a:prstGeom prst="rect">
            <a:avLst/>
          </a:prstGeom>
          <a:noFill/>
          <a:ln w="9525">
            <a:noFill/>
            <a:miter lim="800000"/>
            <a:headEnd/>
            <a:tailEnd/>
          </a:ln>
        </p:spPr>
        <p:txBody>
          <a:bodyPr>
            <a:spAutoFit/>
          </a:bodyPr>
          <a:lstStyle/>
          <a:p>
            <a:pPr algn="ctr">
              <a:spcBef>
                <a:spcPct val="50000"/>
              </a:spcBef>
            </a:pPr>
            <a:r>
              <a:rPr lang="en-US" sz="1600">
                <a:latin typeface="Times New Roman" pitchFamily="18" charset="0"/>
              </a:rPr>
              <a:t>Laser</a:t>
            </a:r>
          </a:p>
        </p:txBody>
      </p:sp>
      <p:sp>
        <p:nvSpPr>
          <p:cNvPr id="92214" name="Oval 65"/>
          <p:cNvSpPr>
            <a:spLocks noChangeArrowheads="1"/>
          </p:cNvSpPr>
          <p:nvPr/>
        </p:nvSpPr>
        <p:spPr bwMode="auto">
          <a:xfrm>
            <a:off x="1346200" y="4824413"/>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34562" name="Line 66"/>
          <p:cNvSpPr>
            <a:spLocks noChangeShapeType="1"/>
          </p:cNvSpPr>
          <p:nvPr/>
        </p:nvSpPr>
        <p:spPr bwMode="auto">
          <a:xfrm flipV="1">
            <a:off x="1422400" y="2081213"/>
            <a:ext cx="0" cy="2743200"/>
          </a:xfrm>
          <a:prstGeom prst="line">
            <a:avLst/>
          </a:prstGeom>
          <a:noFill/>
          <a:ln w="28575">
            <a:solidFill>
              <a:schemeClr val="tx1"/>
            </a:solidFill>
            <a:prstDash val="sysDot"/>
            <a:round/>
            <a:headEnd/>
            <a:tailEnd type="triangle" w="med" len="med"/>
          </a:ln>
        </p:spPr>
        <p:txBody>
          <a:bodyPr/>
          <a:lstStyle/>
          <a:p>
            <a:endParaRPr lang="en-US"/>
          </a:p>
        </p:txBody>
      </p:sp>
      <p:sp>
        <p:nvSpPr>
          <p:cNvPr id="234563" name="Oval 67"/>
          <p:cNvSpPr>
            <a:spLocks noChangeArrowheads="1"/>
          </p:cNvSpPr>
          <p:nvPr/>
        </p:nvSpPr>
        <p:spPr bwMode="auto">
          <a:xfrm>
            <a:off x="1346200" y="1928813"/>
            <a:ext cx="152400" cy="152400"/>
          </a:xfrm>
          <a:prstGeom prst="ellipse">
            <a:avLst/>
          </a:prstGeom>
          <a:solidFill>
            <a:srgbClr val="FF3300"/>
          </a:solidFill>
          <a:ln w="9525">
            <a:solidFill>
              <a:schemeClr val="tx1"/>
            </a:solidFill>
            <a:round/>
            <a:headEnd/>
            <a:tailEnd/>
          </a:ln>
        </p:spPr>
        <p:txBody>
          <a:bodyPr wrap="none" anchor="ctr"/>
          <a:lstStyle/>
          <a:p>
            <a:endParaRPr lang="en-US"/>
          </a:p>
        </p:txBody>
      </p:sp>
      <p:sp>
        <p:nvSpPr>
          <p:cNvPr id="234564" name="Line 68"/>
          <p:cNvSpPr>
            <a:spLocks noChangeShapeType="1"/>
          </p:cNvSpPr>
          <p:nvPr/>
        </p:nvSpPr>
        <p:spPr bwMode="auto">
          <a:xfrm flipH="1">
            <a:off x="990600" y="2009775"/>
            <a:ext cx="336550" cy="0"/>
          </a:xfrm>
          <a:prstGeom prst="line">
            <a:avLst/>
          </a:prstGeom>
          <a:noFill/>
          <a:ln w="28575">
            <a:solidFill>
              <a:schemeClr val="tx1"/>
            </a:solidFill>
            <a:prstDash val="sysDot"/>
            <a:round/>
            <a:headEnd/>
            <a:tailEnd type="triangle" w="med" len="med"/>
          </a:ln>
        </p:spPr>
        <p:txBody>
          <a:bodyPr/>
          <a:lstStyle/>
          <a:p>
            <a:endParaRPr lang="en-US"/>
          </a:p>
        </p:txBody>
      </p:sp>
      <p:sp>
        <p:nvSpPr>
          <p:cNvPr id="92218" name="Text Box 71"/>
          <p:cNvSpPr txBox="1">
            <a:spLocks noChangeArrowheads="1"/>
          </p:cNvSpPr>
          <p:nvPr/>
        </p:nvSpPr>
        <p:spPr bwMode="auto">
          <a:xfrm rot="5400000">
            <a:off x="75406" y="3782219"/>
            <a:ext cx="1373188" cy="336550"/>
          </a:xfrm>
          <a:prstGeom prst="rect">
            <a:avLst/>
          </a:prstGeom>
          <a:noFill/>
          <a:ln w="9525">
            <a:noFill/>
            <a:miter lim="800000"/>
            <a:headEnd/>
            <a:tailEnd/>
          </a:ln>
        </p:spPr>
        <p:txBody>
          <a:bodyPr>
            <a:spAutoFit/>
          </a:bodyPr>
          <a:lstStyle/>
          <a:p>
            <a:pPr algn="ctr">
              <a:spcBef>
                <a:spcPct val="50000"/>
              </a:spcBef>
            </a:pPr>
            <a:r>
              <a:rPr lang="en-US" sz="1600">
                <a:latin typeface="Times New Roman" pitchFamily="18" charset="0"/>
              </a:rPr>
              <a:t>No States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45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45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45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45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45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45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45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456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456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45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45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45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45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45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45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45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45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45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45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45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345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45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453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3456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345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453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3453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34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17" grpId="0" animBg="1"/>
      <p:bldP spid="234518" grpId="0" animBg="1"/>
      <p:bldP spid="234519" grpId="0" animBg="1"/>
      <p:bldP spid="234520" grpId="0" animBg="1"/>
      <p:bldP spid="234521" grpId="0" animBg="1"/>
      <p:bldP spid="234522" grpId="0" animBg="1"/>
      <p:bldP spid="234523" grpId="0" animBg="1"/>
      <p:bldP spid="234524" grpId="0" animBg="1"/>
      <p:bldP spid="234525" grpId="0" animBg="1"/>
      <p:bldP spid="234526" grpId="0" animBg="1"/>
      <p:bldP spid="234527" grpId="0" animBg="1"/>
      <p:bldP spid="234528" grpId="0" animBg="1"/>
      <p:bldP spid="234529" grpId="0" animBg="1"/>
      <p:bldP spid="234531" grpId="0" animBg="1"/>
      <p:bldP spid="234533" grpId="0" animBg="1"/>
      <p:bldP spid="234534" grpId="0" animBg="1"/>
      <p:bldP spid="234535" grpId="0" animBg="1"/>
      <p:bldP spid="234536" grpId="0" animBg="1"/>
      <p:bldP spid="234537" grpId="0" animBg="1"/>
      <p:bldP spid="234539" grpId="0" animBg="1"/>
      <p:bldP spid="234540" grpId="0" animBg="1"/>
      <p:bldP spid="234543" grpId="0"/>
      <p:bldP spid="234548" grpId="0"/>
      <p:bldP spid="234562" grpId="0" animBg="1"/>
      <p:bldP spid="234563" grpId="0" animBg="1"/>
      <p:bldP spid="23456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mtClean="0"/>
              <a:t>Electronic structure of Materials</a:t>
            </a:r>
          </a:p>
        </p:txBody>
      </p:sp>
      <p:sp>
        <p:nvSpPr>
          <p:cNvPr id="53251" name="Content Placeholder 2"/>
          <p:cNvSpPr>
            <a:spLocks noGrp="1"/>
          </p:cNvSpPr>
          <p:nvPr>
            <p:ph idx="1"/>
          </p:nvPr>
        </p:nvSpPr>
        <p:spPr>
          <a:xfrm>
            <a:off x="228600" y="762000"/>
            <a:ext cx="8686800" cy="5334000"/>
          </a:xfrm>
        </p:spPr>
        <p:txBody>
          <a:bodyPr/>
          <a:lstStyle/>
          <a:p>
            <a:r>
              <a:rPr lang="en-US" smtClean="0"/>
              <a:t>In an atom, electrons are bound in states of defined energy</a:t>
            </a:r>
          </a:p>
          <a:p>
            <a:r>
              <a:rPr lang="en-US" smtClean="0"/>
              <a:t>In a molecule, these states are split into rotation and vibration levels, allowing the valence electrons to have a range of discrete values</a:t>
            </a:r>
          </a:p>
          <a:p>
            <a:r>
              <a:rPr lang="en-US" smtClean="0"/>
              <a:t>In a solid, these levels merge, forming bands of allowed energies, with gaps between them. In general these bands confine both the energy and linear momentum of the electrons. These bands have an Electron Density of States (EDoS) that governs the probability of electron transitions. </a:t>
            </a:r>
          </a:p>
          <a:p>
            <a:r>
              <a:rPr lang="en-US" smtClean="0"/>
              <a:t>For now, we will be concerned with the energy DoS, and not worry about momentum. For single crystal cathodes (GaAs, Diamond), the momentum states are also important.</a:t>
            </a:r>
          </a:p>
          <a:p>
            <a:r>
              <a:rPr lang="en-US" smtClean="0"/>
              <a:t>Calculated using a number of methods: Tight binding, Density functional theory.  Measured using photoemission spectroscopy.</a:t>
            </a:r>
          </a:p>
          <a:p>
            <a:endParaRPr lang="en-US" smtClean="0"/>
          </a:p>
          <a:p>
            <a:endParaRPr lang="en-US"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685800"/>
          </a:xfrm>
        </p:spPr>
        <p:txBody>
          <a:bodyPr/>
          <a:lstStyle/>
          <a:p>
            <a:r>
              <a:rPr lang="en-US" dirty="0" smtClean="0"/>
              <a:t>Cs</a:t>
            </a:r>
            <a:r>
              <a:rPr lang="en-US" baseline="-25000" dirty="0" smtClean="0"/>
              <a:t>3</a:t>
            </a:r>
            <a:r>
              <a:rPr lang="en-US" dirty="0" smtClean="0"/>
              <a:t>Sb (Alkali </a:t>
            </a:r>
            <a:r>
              <a:rPr lang="en-US" dirty="0" err="1" smtClean="0"/>
              <a:t>Antimonides</a:t>
            </a:r>
            <a:r>
              <a:rPr lang="en-US" dirty="0" smtClean="0"/>
              <a:t>)</a:t>
            </a:r>
            <a:endParaRPr lang="en-US" dirty="0"/>
          </a:p>
        </p:txBody>
      </p:sp>
      <p:sp>
        <p:nvSpPr>
          <p:cNvPr id="3" name="Content Placeholder 2"/>
          <p:cNvSpPr>
            <a:spLocks noGrp="1"/>
          </p:cNvSpPr>
          <p:nvPr>
            <p:ph idx="1"/>
          </p:nvPr>
        </p:nvSpPr>
        <p:spPr>
          <a:xfrm>
            <a:off x="0" y="685800"/>
            <a:ext cx="4572000" cy="5486400"/>
          </a:xfrm>
        </p:spPr>
        <p:txBody>
          <a:bodyPr>
            <a:normAutofit fontScale="85000" lnSpcReduction="10000"/>
          </a:bodyPr>
          <a:lstStyle/>
          <a:p>
            <a:pPr>
              <a:buNone/>
            </a:pPr>
            <a:r>
              <a:rPr lang="en-US" sz="2400" dirty="0" smtClean="0"/>
              <a:t>Work function 2.05 </a:t>
            </a:r>
            <a:r>
              <a:rPr lang="en-US" sz="2400" dirty="0" err="1" smtClean="0"/>
              <a:t>eV</a:t>
            </a:r>
            <a:r>
              <a:rPr lang="en-US" sz="2400" dirty="0" smtClean="0"/>
              <a:t>, </a:t>
            </a:r>
            <a:r>
              <a:rPr lang="en-US" sz="2400" dirty="0" err="1" smtClean="0"/>
              <a:t>E</a:t>
            </a:r>
            <a:r>
              <a:rPr lang="en-US" sz="2400" baseline="-25000" dirty="0" err="1" smtClean="0"/>
              <a:t>g</a:t>
            </a:r>
            <a:r>
              <a:rPr lang="en-US" sz="2400" dirty="0" smtClean="0"/>
              <a:t>= 1.6 </a:t>
            </a:r>
            <a:r>
              <a:rPr lang="en-US" sz="2400" dirty="0" err="1" smtClean="0"/>
              <a:t>eV</a:t>
            </a:r>
            <a:endParaRPr lang="en-US" sz="2400" dirty="0" smtClean="0"/>
          </a:p>
          <a:p>
            <a:pPr>
              <a:buNone/>
            </a:pPr>
            <a:r>
              <a:rPr lang="en-US" sz="2400" dirty="0" smtClean="0"/>
              <a:t>Electron-phonon scattering length </a:t>
            </a:r>
          </a:p>
          <a:p>
            <a:pPr>
              <a:buNone/>
            </a:pPr>
            <a:r>
              <a:rPr lang="en-US" sz="2400" dirty="0" smtClean="0"/>
              <a:t>	~5 nm</a:t>
            </a:r>
          </a:p>
          <a:p>
            <a:pPr>
              <a:buNone/>
            </a:pPr>
            <a:r>
              <a:rPr lang="en-US" sz="2400" dirty="0" smtClean="0"/>
              <a:t>Loss per collision ~0.1 </a:t>
            </a:r>
            <a:r>
              <a:rPr lang="en-US" sz="2400" dirty="0" err="1" smtClean="0"/>
              <a:t>eV</a:t>
            </a:r>
            <a:endParaRPr lang="en-US" sz="2400" dirty="0" smtClean="0"/>
          </a:p>
          <a:p>
            <a:pPr>
              <a:buNone/>
            </a:pPr>
            <a:r>
              <a:rPr lang="en-US" sz="2400" dirty="0" smtClean="0"/>
              <a:t>Photon absorption depth </a:t>
            </a:r>
          </a:p>
          <a:p>
            <a:pPr>
              <a:buNone/>
            </a:pPr>
            <a:r>
              <a:rPr lang="en-US" sz="2400" dirty="0" smtClean="0"/>
              <a:t>	~20-100 nm</a:t>
            </a:r>
          </a:p>
          <a:p>
            <a:pPr>
              <a:buNone/>
            </a:pPr>
            <a:r>
              <a:rPr lang="en-US" sz="2400" dirty="0" smtClean="0"/>
              <a:t>Thus for 1 </a:t>
            </a:r>
            <a:r>
              <a:rPr lang="en-US" sz="2400" dirty="0" err="1" smtClean="0"/>
              <a:t>eV</a:t>
            </a:r>
            <a:r>
              <a:rPr lang="en-US" sz="2400" dirty="0" smtClean="0"/>
              <a:t> above threshold, total path length can be ~500 nm (pessimistic, as many electrons will escape before 100 collisions)</a:t>
            </a:r>
          </a:p>
          <a:p>
            <a:pPr>
              <a:buNone/>
            </a:pPr>
            <a:r>
              <a:rPr lang="en-US" sz="2400" dirty="0" smtClean="0"/>
              <a:t>This yields a response time of </a:t>
            </a:r>
          </a:p>
          <a:p>
            <a:pPr>
              <a:buNone/>
            </a:pPr>
            <a:r>
              <a:rPr lang="en-US" sz="2400" dirty="0" smtClean="0"/>
              <a:t>	~0.6 </a:t>
            </a:r>
            <a:r>
              <a:rPr lang="en-US" sz="2400" dirty="0" err="1" smtClean="0"/>
              <a:t>ps</a:t>
            </a:r>
            <a:endParaRPr lang="en-US" sz="2400" dirty="0" smtClean="0"/>
          </a:p>
          <a:p>
            <a:pPr>
              <a:buNone/>
            </a:pPr>
            <a:endParaRPr lang="en-US" sz="2400" dirty="0" smtClean="0"/>
          </a:p>
          <a:p>
            <a:pPr>
              <a:buNone/>
            </a:pPr>
            <a:r>
              <a:rPr lang="en-US" sz="2400" dirty="0" smtClean="0"/>
              <a:t>Alkali </a:t>
            </a:r>
            <a:r>
              <a:rPr lang="en-US" sz="2400" dirty="0" err="1" smtClean="0"/>
              <a:t>Antimonide</a:t>
            </a:r>
            <a:r>
              <a:rPr lang="en-US" sz="2400" dirty="0" smtClean="0"/>
              <a:t> cathodes have been used in RF guns to produce electron bunches of 10’s of </a:t>
            </a:r>
            <a:r>
              <a:rPr lang="en-US" sz="2400" dirty="0" err="1" smtClean="0"/>
              <a:t>ps</a:t>
            </a:r>
            <a:r>
              <a:rPr lang="en-US" sz="2400" dirty="0" smtClean="0"/>
              <a:t> without difficulty</a:t>
            </a:r>
          </a:p>
          <a:p>
            <a:pPr>
              <a:buNone/>
            </a:pPr>
            <a:endParaRPr lang="en-US" sz="2400" dirty="0" smtClean="0"/>
          </a:p>
          <a:p>
            <a:pPr>
              <a:buNone/>
            </a:pPr>
            <a:endParaRPr lang="en-US" sz="2400" dirty="0" smtClean="0"/>
          </a:p>
        </p:txBody>
      </p:sp>
      <p:sp>
        <p:nvSpPr>
          <p:cNvPr id="5" name="Rectangle 4"/>
          <p:cNvSpPr/>
          <p:nvPr/>
        </p:nvSpPr>
        <p:spPr>
          <a:xfrm>
            <a:off x="2514600" y="6172200"/>
            <a:ext cx="6629400" cy="646331"/>
          </a:xfrm>
          <a:prstGeom prst="rect">
            <a:avLst/>
          </a:prstGeom>
        </p:spPr>
        <p:txBody>
          <a:bodyPr wrap="square">
            <a:spAutoFit/>
          </a:bodyPr>
          <a:lstStyle/>
          <a:p>
            <a:r>
              <a:rPr lang="nl-NL" dirty="0" smtClean="0"/>
              <a:t>D. H. Dowell </a:t>
            </a:r>
            <a:r>
              <a:rPr lang="nl-NL" i="1" dirty="0" smtClean="0"/>
              <a:t>et al</a:t>
            </a:r>
            <a:r>
              <a:rPr lang="nl-NL" dirty="0" smtClean="0"/>
              <a:t>., </a:t>
            </a:r>
            <a:r>
              <a:rPr lang="nl-NL" i="1" dirty="0" smtClean="0"/>
              <a:t>Appl. Phys. Lett., </a:t>
            </a:r>
            <a:r>
              <a:rPr lang="nl-NL" b="1" dirty="0" smtClean="0"/>
              <a:t>63</a:t>
            </a:r>
            <a:r>
              <a:rPr lang="nl-NL" dirty="0" smtClean="0"/>
              <a:t>, 2035 (1993)</a:t>
            </a:r>
          </a:p>
          <a:p>
            <a:r>
              <a:rPr lang="en-US" dirty="0" smtClean="0"/>
              <a:t>W.E. Spicer, </a:t>
            </a:r>
            <a:r>
              <a:rPr lang="en-US" i="1" dirty="0" smtClean="0"/>
              <a:t>Phys. Rev.</a:t>
            </a:r>
            <a:r>
              <a:rPr lang="en-US" dirty="0" smtClean="0"/>
              <a:t>, </a:t>
            </a:r>
            <a:r>
              <a:rPr lang="en-US" b="1" dirty="0" smtClean="0"/>
              <a:t>112</a:t>
            </a:r>
            <a:r>
              <a:rPr lang="en-US" dirty="0" smtClean="0"/>
              <a:t>, 114 (1958)</a:t>
            </a:r>
            <a:endParaRPr lang="nl-NL" dirty="0" smtClean="0"/>
          </a:p>
        </p:txBody>
      </p:sp>
      <p:pic>
        <p:nvPicPr>
          <p:cNvPr id="270337" name="Picture 1"/>
          <p:cNvPicPr>
            <a:picLocks noChangeAspect="1" noChangeArrowheads="1"/>
          </p:cNvPicPr>
          <p:nvPr/>
        </p:nvPicPr>
        <p:blipFill>
          <a:blip r:embed="rId3" cstate="print"/>
          <a:srcRect/>
          <a:stretch>
            <a:fillRect/>
          </a:stretch>
        </p:blipFill>
        <p:spPr bwMode="auto">
          <a:xfrm>
            <a:off x="4572000" y="609600"/>
            <a:ext cx="4109616" cy="3657600"/>
          </a:xfrm>
          <a:prstGeom prst="rect">
            <a:avLst/>
          </a:prstGeom>
          <a:noFill/>
          <a:ln w="9525">
            <a:noFill/>
            <a:miter lim="800000"/>
            <a:headEnd/>
            <a:tailEnd/>
          </a:ln>
        </p:spPr>
      </p:pic>
      <p:pic>
        <p:nvPicPr>
          <p:cNvPr id="270338" name="Picture 2"/>
          <p:cNvPicPr>
            <a:picLocks noChangeAspect="1" noChangeArrowheads="1"/>
          </p:cNvPicPr>
          <p:nvPr/>
        </p:nvPicPr>
        <p:blipFill>
          <a:blip r:embed="rId4" cstate="print"/>
          <a:srcRect/>
          <a:stretch>
            <a:fillRect/>
          </a:stretch>
        </p:blipFill>
        <p:spPr bwMode="auto">
          <a:xfrm>
            <a:off x="4724400" y="4191000"/>
            <a:ext cx="3952875" cy="1997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457200" y="152400"/>
            <a:ext cx="8229600" cy="496887"/>
          </a:xfrm>
        </p:spPr>
        <p:txBody>
          <a:bodyPr/>
          <a:lstStyle/>
          <a:p>
            <a:r>
              <a:rPr lang="en-US" sz="2800" dirty="0"/>
              <a:t>Assumptions for K</a:t>
            </a:r>
            <a:r>
              <a:rPr lang="en-US" sz="2800" baseline="-25000" dirty="0"/>
              <a:t>2</a:t>
            </a:r>
            <a:r>
              <a:rPr lang="en-US" sz="2800" dirty="0"/>
              <a:t>CsSb Three Step Model</a:t>
            </a:r>
          </a:p>
        </p:txBody>
      </p:sp>
      <p:sp>
        <p:nvSpPr>
          <p:cNvPr id="236547" name="Rectangle 3"/>
          <p:cNvSpPr>
            <a:spLocks noGrp="1" noChangeArrowheads="1"/>
          </p:cNvSpPr>
          <p:nvPr>
            <p:ph type="body" idx="1"/>
          </p:nvPr>
        </p:nvSpPr>
        <p:spPr>
          <a:xfrm>
            <a:off x="457200" y="762000"/>
            <a:ext cx="8229600" cy="5191125"/>
          </a:xfrm>
        </p:spPr>
        <p:txBody>
          <a:bodyPr/>
          <a:lstStyle/>
          <a:p>
            <a:r>
              <a:rPr lang="en-US" sz="2400" dirty="0"/>
              <a:t>1D Monte Carlo (implemented in </a:t>
            </a:r>
            <a:r>
              <a:rPr lang="en-US" sz="2400" dirty="0" err="1"/>
              <a:t>Mathematica</a:t>
            </a:r>
            <a:r>
              <a:rPr lang="en-US" sz="2400" dirty="0"/>
              <a:t>)</a:t>
            </a:r>
          </a:p>
          <a:p>
            <a:r>
              <a:rPr lang="en-US" sz="2400" dirty="0"/>
              <a:t>e</a:t>
            </a:r>
            <a:r>
              <a:rPr lang="en-US" sz="2400" baseline="30000" dirty="0"/>
              <a:t>-</a:t>
            </a:r>
            <a:r>
              <a:rPr lang="en-US" sz="2400" dirty="0"/>
              <a:t>-phonon mean free path (</a:t>
            </a:r>
            <a:r>
              <a:rPr lang="en-US" sz="2400" dirty="0" err="1"/>
              <a:t>mfp</a:t>
            </a:r>
            <a:r>
              <a:rPr lang="en-US" sz="2400" dirty="0"/>
              <a:t>) is </a:t>
            </a:r>
            <a:r>
              <a:rPr lang="en-US" sz="2400" dirty="0" smtClean="0"/>
              <a:t>constant</a:t>
            </a:r>
          </a:p>
          <a:p>
            <a:pPr lvl="1"/>
            <a:r>
              <a:rPr lang="en-US" sz="2000" dirty="0" smtClean="0"/>
              <a:t>Note that “e</a:t>
            </a:r>
            <a:r>
              <a:rPr lang="en-US" sz="2000" baseline="30000" dirty="0" smtClean="0"/>
              <a:t>-</a:t>
            </a:r>
            <a:r>
              <a:rPr lang="en-US" sz="2000" dirty="0" smtClean="0"/>
              <a:t>-phonon” is standing in for all “low energy transfer” scattering events</a:t>
            </a:r>
            <a:endParaRPr lang="en-US" sz="2000" dirty="0"/>
          </a:p>
          <a:p>
            <a:r>
              <a:rPr lang="en-US" sz="2400" dirty="0"/>
              <a:t>Energy transfer in each scattering event is equal to the mean energy transfer</a:t>
            </a:r>
          </a:p>
          <a:p>
            <a:r>
              <a:rPr lang="en-US" sz="2400" dirty="0"/>
              <a:t>Every electron scatters after 1 </a:t>
            </a:r>
            <a:r>
              <a:rPr lang="en-US" sz="2400" dirty="0" err="1"/>
              <a:t>mfp</a:t>
            </a:r>
            <a:endParaRPr lang="en-US" sz="2400" dirty="0"/>
          </a:p>
          <a:p>
            <a:r>
              <a:rPr lang="en-US" sz="2400" dirty="0"/>
              <a:t>Each scattering event randomizes e</a:t>
            </a:r>
            <a:r>
              <a:rPr lang="en-US" sz="2400" baseline="30000" dirty="0"/>
              <a:t>-</a:t>
            </a:r>
            <a:r>
              <a:rPr lang="en-US" sz="2400" dirty="0"/>
              <a:t> direction of travel</a:t>
            </a:r>
          </a:p>
          <a:p>
            <a:r>
              <a:rPr lang="en-US" sz="2400" dirty="0"/>
              <a:t>Every electron that reaches the surface with energy sufficient to escape escapes</a:t>
            </a:r>
          </a:p>
          <a:p>
            <a:r>
              <a:rPr lang="en-US" sz="2400" dirty="0"/>
              <a:t>Cathode and substrate surfaces are optically smooth</a:t>
            </a:r>
          </a:p>
          <a:p>
            <a:r>
              <a:rPr lang="en-US" sz="2400" dirty="0"/>
              <a:t>e</a:t>
            </a:r>
            <a:r>
              <a:rPr lang="en-US" sz="2400" baseline="30000" dirty="0"/>
              <a:t>-</a:t>
            </a:r>
            <a:r>
              <a:rPr lang="en-US" sz="2400" dirty="0"/>
              <a:t>-e</a:t>
            </a:r>
            <a:r>
              <a:rPr lang="en-US" sz="2400" baseline="30000" dirty="0"/>
              <a:t>-</a:t>
            </a:r>
            <a:r>
              <a:rPr lang="en-US" sz="2400" dirty="0"/>
              <a:t> scattering is ignored (strictly valid only for E&lt;2E</a:t>
            </a:r>
            <a:r>
              <a:rPr lang="en-US" sz="2400" baseline="-25000" dirty="0"/>
              <a:t>gap</a:t>
            </a:r>
            <a:r>
              <a:rPr lang="en-US" sz="2400" dirty="0"/>
              <a:t>)</a:t>
            </a:r>
          </a:p>
          <a:p>
            <a:r>
              <a:rPr lang="en-US" sz="2400" dirty="0" smtClean="0"/>
              <a:t>Band </a:t>
            </a:r>
            <a:r>
              <a:rPr lang="en-US" sz="2400" dirty="0"/>
              <a:t>bending at the surface can be </a:t>
            </a:r>
            <a:r>
              <a:rPr lang="en-US" sz="2400" dirty="0" smtClean="0"/>
              <a:t>ignored</a:t>
            </a:r>
          </a:p>
          <a:p>
            <a:r>
              <a:rPr lang="en-US" dirty="0" smtClean="0"/>
              <a:t>k-conservation unimportant (uncertainty principle)</a:t>
            </a:r>
            <a:endParaRPr lang="en-US" sz="2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457200" y="274638"/>
            <a:ext cx="8229600" cy="496887"/>
          </a:xfrm>
        </p:spPr>
        <p:txBody>
          <a:bodyPr/>
          <a:lstStyle/>
          <a:p>
            <a:r>
              <a:rPr lang="en-US" sz="2800"/>
              <a:t>Parameters for K</a:t>
            </a:r>
            <a:r>
              <a:rPr lang="en-US" sz="2800" baseline="-25000"/>
              <a:t>2</a:t>
            </a:r>
            <a:r>
              <a:rPr lang="en-US" sz="2800"/>
              <a:t>CsSb Three Step Model</a:t>
            </a:r>
          </a:p>
        </p:txBody>
      </p:sp>
      <p:sp>
        <p:nvSpPr>
          <p:cNvPr id="237571" name="Rectangle 3"/>
          <p:cNvSpPr>
            <a:spLocks noGrp="1" noChangeArrowheads="1"/>
          </p:cNvSpPr>
          <p:nvPr>
            <p:ph type="body" idx="1"/>
          </p:nvPr>
        </p:nvSpPr>
        <p:spPr>
          <a:xfrm>
            <a:off x="457200" y="935038"/>
            <a:ext cx="8229600" cy="5191125"/>
          </a:xfrm>
        </p:spPr>
        <p:txBody>
          <a:bodyPr/>
          <a:lstStyle/>
          <a:p>
            <a:r>
              <a:rPr lang="en-US" sz="2400" dirty="0"/>
              <a:t>e</a:t>
            </a:r>
            <a:r>
              <a:rPr lang="en-US" sz="2400" baseline="30000" dirty="0"/>
              <a:t>-</a:t>
            </a:r>
            <a:r>
              <a:rPr lang="en-US" sz="2400" dirty="0"/>
              <a:t>-phonon mean free path </a:t>
            </a:r>
          </a:p>
          <a:p>
            <a:r>
              <a:rPr lang="en-US" sz="2400" dirty="0"/>
              <a:t>Energy transfer in each scattering event </a:t>
            </a:r>
          </a:p>
          <a:p>
            <a:r>
              <a:rPr lang="en-US" sz="2400" dirty="0"/>
              <a:t>Emission threshold (</a:t>
            </a:r>
            <a:r>
              <a:rPr lang="en-US" sz="2400" dirty="0" err="1"/>
              <a:t>E</a:t>
            </a:r>
            <a:r>
              <a:rPr lang="en-US" sz="2400" baseline="-25000" dirty="0" err="1"/>
              <a:t>gap</a:t>
            </a:r>
            <a:r>
              <a:rPr lang="en-US" sz="2400" dirty="0" err="1"/>
              <a:t>+E</a:t>
            </a:r>
            <a:r>
              <a:rPr lang="en-US" sz="2400" baseline="-25000" dirty="0" err="1"/>
              <a:t>A</a:t>
            </a:r>
            <a:r>
              <a:rPr lang="en-US" sz="2400" dirty="0"/>
              <a:t>)</a:t>
            </a:r>
          </a:p>
          <a:p>
            <a:r>
              <a:rPr lang="en-US" sz="2400" dirty="0"/>
              <a:t>Cathode Thickness</a:t>
            </a:r>
          </a:p>
          <a:p>
            <a:r>
              <a:rPr lang="en-US" sz="2400" dirty="0"/>
              <a:t>Substrate material</a:t>
            </a:r>
          </a:p>
          <a:p>
            <a:endParaRPr lang="en-US" sz="2400" dirty="0"/>
          </a:p>
          <a:p>
            <a:pPr>
              <a:buFontTx/>
              <a:buNone/>
            </a:pPr>
            <a:r>
              <a:rPr lang="en-US" sz="2400" dirty="0"/>
              <a:t>Parameter estimates from:</a:t>
            </a:r>
          </a:p>
          <a:p>
            <a:pPr>
              <a:buFontTx/>
              <a:buNone/>
            </a:pPr>
            <a:r>
              <a:rPr lang="en-US" sz="2400" dirty="0"/>
              <a:t>Spicer and </a:t>
            </a:r>
            <a:r>
              <a:rPr lang="en-US" sz="2400" dirty="0" err="1"/>
              <a:t>Herrea</a:t>
            </a:r>
            <a:r>
              <a:rPr lang="en-US" sz="2400" dirty="0"/>
              <a:t>-Gomez, Modern Theory and Applications of </a:t>
            </a:r>
            <a:r>
              <a:rPr lang="en-US" sz="2400" dirty="0" err="1"/>
              <a:t>Photocathodes</a:t>
            </a:r>
            <a:r>
              <a:rPr lang="en-US" sz="2400" dirty="0"/>
              <a:t>, SLAC-PUB 6306</a:t>
            </a:r>
          </a:p>
          <a:p>
            <a:pPr>
              <a:buNone/>
            </a:pPr>
            <a:r>
              <a:rPr lang="en-US" dirty="0" smtClean="0"/>
              <a:t>Basic Studies of High Performance </a:t>
            </a:r>
            <a:r>
              <a:rPr lang="en-US" dirty="0" err="1" smtClean="0"/>
              <a:t>Multialkali</a:t>
            </a:r>
            <a:r>
              <a:rPr lang="en-US" dirty="0" smtClean="0"/>
              <a:t> </a:t>
            </a:r>
            <a:r>
              <a:rPr lang="en-US" dirty="0" err="1" smtClean="0"/>
              <a:t>Photocathodes</a:t>
            </a:r>
            <a:r>
              <a:rPr lang="en-US" dirty="0" smtClean="0"/>
              <a:t>; C.W. Bates</a:t>
            </a:r>
            <a:endParaRPr lang="en-US" sz="2400" dirty="0" smtClean="0"/>
          </a:p>
          <a:p>
            <a:pPr>
              <a:buNone/>
            </a:pPr>
            <a:r>
              <a:rPr lang="en-US" dirty="0" smtClean="0"/>
              <a:t>http://www.dtic.mil/dtic/tr/fulltext/u2/a066064.pdf</a:t>
            </a:r>
            <a:endParaRPr lang="en-US" sz="2400" dirty="0"/>
          </a:p>
          <a:p>
            <a:endParaRPr lang="en-US" sz="2400" dirty="0"/>
          </a:p>
          <a:p>
            <a:endParaRPr lang="en-US" sz="2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1828800" y="6248400"/>
            <a:ext cx="6365875" cy="369888"/>
          </a:xfrm>
          <a:prstGeom prst="rect">
            <a:avLst/>
          </a:prstGeom>
          <a:noFill/>
          <a:ln w="9525">
            <a:noFill/>
            <a:miter lim="800000"/>
            <a:headEnd/>
            <a:tailEnd/>
          </a:ln>
        </p:spPr>
        <p:txBody>
          <a:bodyPr wrap="none">
            <a:spAutoFit/>
          </a:bodyPr>
          <a:lstStyle/>
          <a:p>
            <a:r>
              <a:rPr lang="en-US"/>
              <a:t>A.R.H.F. Ettema and R.A. de Groot, Phys. Rev. B </a:t>
            </a:r>
            <a:r>
              <a:rPr lang="en-US" b="1"/>
              <a:t>66</a:t>
            </a:r>
            <a:r>
              <a:rPr lang="en-US"/>
              <a:t>, 115102 (2002)</a:t>
            </a:r>
          </a:p>
        </p:txBody>
      </p:sp>
      <p:graphicFrame>
        <p:nvGraphicFramePr>
          <p:cNvPr id="5" name="Chart 4"/>
          <p:cNvGraphicFramePr>
            <a:graphicFrameLocks noGrp="1"/>
          </p:cNvGraphicFramePr>
          <p:nvPr/>
        </p:nvGraphicFramePr>
        <p:xfrm>
          <a:off x="280987" y="228600"/>
          <a:ext cx="8582025" cy="583882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K2CsSb_april_2010"/>
          <p:cNvPicPr>
            <a:picLocks noChangeAspect="1" noChangeArrowheads="1"/>
          </p:cNvPicPr>
          <p:nvPr/>
        </p:nvPicPr>
        <p:blipFill>
          <a:blip r:embed="rId3" cstate="print"/>
          <a:srcRect/>
          <a:stretch>
            <a:fillRect/>
          </a:stretch>
        </p:blipFill>
        <p:spPr bwMode="auto">
          <a:xfrm>
            <a:off x="0" y="0"/>
            <a:ext cx="9153525" cy="7072313"/>
          </a:xfrm>
          <a:prstGeom prst="rect">
            <a:avLst/>
          </a:prstGeom>
          <a:noFill/>
          <a:ln w="9525">
            <a:noFill/>
            <a:miter lim="800000"/>
            <a:headEnd/>
            <a:tailEnd/>
          </a:ln>
        </p:spPr>
      </p:pic>
      <p:sp>
        <p:nvSpPr>
          <p:cNvPr id="94211" name="TextBox 3"/>
          <p:cNvSpPr txBox="1">
            <a:spLocks noChangeArrowheads="1"/>
          </p:cNvSpPr>
          <p:nvPr/>
        </p:nvSpPr>
        <p:spPr bwMode="auto">
          <a:xfrm>
            <a:off x="5867400" y="2590800"/>
            <a:ext cx="2533650" cy="369888"/>
          </a:xfrm>
          <a:prstGeom prst="rect">
            <a:avLst/>
          </a:prstGeom>
          <a:noFill/>
          <a:ln w="9525">
            <a:noFill/>
            <a:miter lim="800000"/>
            <a:headEnd/>
            <a:tailEnd/>
          </a:ln>
        </p:spPr>
        <p:txBody>
          <a:bodyPr wrap="none">
            <a:spAutoFit/>
          </a:bodyPr>
          <a:lstStyle/>
          <a:p>
            <a:r>
              <a:rPr lang="en-US"/>
              <a:t>Unproductive absorption</a:t>
            </a:r>
          </a:p>
        </p:txBody>
      </p:sp>
      <p:sp>
        <p:nvSpPr>
          <p:cNvPr id="94212" name="TextBox 4"/>
          <p:cNvSpPr txBox="1">
            <a:spLocks noChangeArrowheads="1"/>
          </p:cNvSpPr>
          <p:nvPr/>
        </p:nvSpPr>
        <p:spPr bwMode="auto">
          <a:xfrm>
            <a:off x="2438400" y="1905000"/>
            <a:ext cx="2044700" cy="646113"/>
          </a:xfrm>
          <a:prstGeom prst="rect">
            <a:avLst/>
          </a:prstGeom>
          <a:noFill/>
          <a:ln w="9525">
            <a:noFill/>
            <a:miter lim="800000"/>
            <a:headEnd/>
            <a:tailEnd/>
          </a:ln>
        </p:spPr>
        <p:txBody>
          <a:bodyPr wrap="none">
            <a:spAutoFit/>
          </a:bodyPr>
          <a:lstStyle/>
          <a:p>
            <a:pPr algn="ctr"/>
            <a:r>
              <a:rPr lang="en-US"/>
              <a:t>In “magic window”</a:t>
            </a:r>
          </a:p>
          <a:p>
            <a:pPr algn="ctr"/>
            <a:r>
              <a:rPr lang="en-US">
                <a:sym typeface="MT Extra" pitchFamily="18" charset="2"/>
              </a:rPr>
              <a:t></a:t>
            </a:r>
            <a:r>
              <a:rPr lang="en-US">
                <a:sym typeface="Symbol" pitchFamily="18" charset="2"/>
              </a:rPr>
              <a:t> &lt; 2E</a:t>
            </a:r>
            <a:r>
              <a:rPr lang="en-US" baseline="-25000">
                <a:sym typeface="Symbol" pitchFamily="18" charset="2"/>
              </a:rPr>
              <a:t>g</a:t>
            </a:r>
            <a:r>
              <a:rPr lang="en-US">
                <a:sym typeface="Symbol" pitchFamily="18" charset="2"/>
              </a:rPr>
              <a:t> </a:t>
            </a:r>
            <a:endParaRPr lang="en-US"/>
          </a:p>
        </p:txBody>
      </p:sp>
      <p:sp>
        <p:nvSpPr>
          <p:cNvPr id="94213" name="TextBox 5"/>
          <p:cNvSpPr txBox="1">
            <a:spLocks noChangeArrowheads="1"/>
          </p:cNvSpPr>
          <p:nvPr/>
        </p:nvSpPr>
        <p:spPr bwMode="auto">
          <a:xfrm>
            <a:off x="1752600" y="5105400"/>
            <a:ext cx="1339850" cy="646113"/>
          </a:xfrm>
          <a:prstGeom prst="rect">
            <a:avLst/>
          </a:prstGeom>
          <a:noFill/>
          <a:ln w="9525">
            <a:noFill/>
            <a:miter lim="800000"/>
            <a:headEnd/>
            <a:tailEnd/>
          </a:ln>
        </p:spPr>
        <p:txBody>
          <a:bodyPr wrap="none">
            <a:spAutoFit/>
          </a:bodyPr>
          <a:lstStyle/>
          <a:p>
            <a:r>
              <a:rPr lang="en-US"/>
              <a:t>Onset of e-e</a:t>
            </a:r>
          </a:p>
          <a:p>
            <a:r>
              <a:rPr lang="en-US"/>
              <a:t>scattering</a:t>
            </a:r>
          </a:p>
        </p:txBody>
      </p:sp>
      <p:sp>
        <p:nvSpPr>
          <p:cNvPr id="7" name="Text Box 20"/>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p>
            <a:pPr algn="ctr">
              <a:spcBef>
                <a:spcPct val="50000"/>
              </a:spcBef>
              <a:defRPr/>
            </a:pPr>
            <a:r>
              <a:rPr lang="en-US" sz="3600" dirty="0">
                <a:latin typeface="+mj-lt"/>
              </a:rPr>
              <a:t>Spectral Response – Bi-alkali</a:t>
            </a:r>
          </a:p>
        </p:txBody>
      </p:sp>
      <p:sp>
        <p:nvSpPr>
          <p:cNvPr id="94215" name="Rectangle 7"/>
          <p:cNvSpPr>
            <a:spLocks noChangeArrowheads="1"/>
          </p:cNvSpPr>
          <p:nvPr/>
        </p:nvSpPr>
        <p:spPr bwMode="auto">
          <a:xfrm>
            <a:off x="1676400" y="6673850"/>
            <a:ext cx="6858000" cy="368300"/>
          </a:xfrm>
          <a:prstGeom prst="rect">
            <a:avLst/>
          </a:prstGeom>
          <a:noFill/>
          <a:ln w="9525">
            <a:noFill/>
            <a:miter lim="800000"/>
            <a:headEnd/>
            <a:tailEnd/>
          </a:ln>
        </p:spPr>
        <p:txBody>
          <a:bodyPr>
            <a:spAutoFit/>
          </a:bodyPr>
          <a:lstStyle/>
          <a:p>
            <a:r>
              <a:rPr lang="en-US"/>
              <a:t>T. Vecchione,  et al, Appl. Phys. Lett. </a:t>
            </a:r>
            <a:r>
              <a:rPr lang="en-US" b="1"/>
              <a:t>99</a:t>
            </a:r>
            <a:r>
              <a:rPr lang="en-US"/>
              <a:t>, 034103 (2011)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457200" y="274638"/>
            <a:ext cx="8229600" cy="830262"/>
          </a:xfrm>
        </p:spPr>
        <p:txBody>
          <a:bodyPr/>
          <a:lstStyle/>
          <a:p>
            <a:r>
              <a:rPr lang="en-US" sz="2800"/>
              <a:t>Laser Propagation and Interference</a:t>
            </a:r>
          </a:p>
        </p:txBody>
      </p:sp>
      <p:pic>
        <p:nvPicPr>
          <p:cNvPr id="251908" name="Picture 4"/>
          <p:cNvPicPr>
            <a:picLocks noChangeAspect="1" noChangeArrowheads="1"/>
          </p:cNvPicPr>
          <p:nvPr/>
        </p:nvPicPr>
        <p:blipFill>
          <a:blip r:embed="rId3" cstate="print"/>
          <a:srcRect r="55653"/>
          <a:stretch>
            <a:fillRect/>
          </a:stretch>
        </p:blipFill>
        <p:spPr bwMode="auto">
          <a:xfrm>
            <a:off x="3417888" y="1824038"/>
            <a:ext cx="2490787" cy="3451225"/>
          </a:xfrm>
          <a:prstGeom prst="rect">
            <a:avLst/>
          </a:prstGeom>
          <a:noFill/>
          <a:ln w="9525">
            <a:noFill/>
            <a:miter lim="800000"/>
            <a:headEnd/>
            <a:tailEnd/>
          </a:ln>
          <a:effectLst/>
        </p:spPr>
      </p:pic>
      <p:sp>
        <p:nvSpPr>
          <p:cNvPr id="251909" name="Line 5"/>
          <p:cNvSpPr>
            <a:spLocks noChangeShapeType="1"/>
          </p:cNvSpPr>
          <p:nvPr/>
        </p:nvSpPr>
        <p:spPr bwMode="auto">
          <a:xfrm>
            <a:off x="3821113" y="1846263"/>
            <a:ext cx="0" cy="4254500"/>
          </a:xfrm>
          <a:prstGeom prst="line">
            <a:avLst/>
          </a:prstGeom>
          <a:noFill/>
          <a:ln w="9525">
            <a:solidFill>
              <a:schemeClr val="tx1"/>
            </a:solidFill>
            <a:round/>
            <a:headEnd/>
            <a:tailEnd/>
          </a:ln>
          <a:effectLst/>
        </p:spPr>
        <p:txBody>
          <a:bodyPr/>
          <a:lstStyle/>
          <a:p>
            <a:endParaRPr lang="en-US"/>
          </a:p>
        </p:txBody>
      </p:sp>
      <p:sp>
        <p:nvSpPr>
          <p:cNvPr id="251910" name="Line 6"/>
          <p:cNvSpPr>
            <a:spLocks noChangeShapeType="1"/>
          </p:cNvSpPr>
          <p:nvPr/>
        </p:nvSpPr>
        <p:spPr bwMode="auto">
          <a:xfrm flipH="1" flipV="1">
            <a:off x="4805363" y="1824038"/>
            <a:ext cx="0" cy="4302125"/>
          </a:xfrm>
          <a:prstGeom prst="line">
            <a:avLst/>
          </a:prstGeom>
          <a:noFill/>
          <a:ln w="9525">
            <a:solidFill>
              <a:schemeClr val="tx1"/>
            </a:solidFill>
            <a:round/>
            <a:headEnd/>
            <a:tailEnd/>
          </a:ln>
          <a:effectLst/>
        </p:spPr>
        <p:txBody>
          <a:bodyPr/>
          <a:lstStyle/>
          <a:p>
            <a:endParaRPr lang="en-US"/>
          </a:p>
        </p:txBody>
      </p:sp>
      <p:sp>
        <p:nvSpPr>
          <p:cNvPr id="251911" name="Text Box 7"/>
          <p:cNvSpPr txBox="1">
            <a:spLocks noChangeArrowheads="1"/>
          </p:cNvSpPr>
          <p:nvPr/>
        </p:nvSpPr>
        <p:spPr bwMode="auto">
          <a:xfrm>
            <a:off x="2635250" y="5322888"/>
            <a:ext cx="1022350" cy="366712"/>
          </a:xfrm>
          <a:prstGeom prst="rect">
            <a:avLst/>
          </a:prstGeom>
          <a:noFill/>
          <a:ln w="9525">
            <a:noFill/>
            <a:miter lim="800000"/>
            <a:headEnd/>
            <a:tailEnd/>
          </a:ln>
          <a:effectLst/>
        </p:spPr>
        <p:txBody>
          <a:bodyPr wrap="none">
            <a:spAutoFit/>
          </a:bodyPr>
          <a:lstStyle/>
          <a:p>
            <a:r>
              <a:rPr lang="en-US"/>
              <a:t>Vacuum</a:t>
            </a:r>
          </a:p>
        </p:txBody>
      </p:sp>
      <p:sp>
        <p:nvSpPr>
          <p:cNvPr id="251912" name="Text Box 8"/>
          <p:cNvSpPr txBox="1">
            <a:spLocks noChangeArrowheads="1"/>
          </p:cNvSpPr>
          <p:nvPr/>
        </p:nvSpPr>
        <p:spPr bwMode="auto">
          <a:xfrm>
            <a:off x="3783013" y="5322888"/>
            <a:ext cx="979487" cy="641350"/>
          </a:xfrm>
          <a:prstGeom prst="rect">
            <a:avLst/>
          </a:prstGeom>
          <a:noFill/>
          <a:ln w="9525">
            <a:noFill/>
            <a:miter lim="800000"/>
            <a:headEnd/>
            <a:tailEnd/>
          </a:ln>
          <a:effectLst/>
        </p:spPr>
        <p:txBody>
          <a:bodyPr wrap="none">
            <a:spAutoFit/>
          </a:bodyPr>
          <a:lstStyle/>
          <a:p>
            <a:pPr algn="ctr"/>
            <a:r>
              <a:rPr lang="en-US"/>
              <a:t>K</a:t>
            </a:r>
            <a:r>
              <a:rPr lang="en-US" baseline="-25000"/>
              <a:t>2</a:t>
            </a:r>
            <a:r>
              <a:rPr lang="en-US"/>
              <a:t>CsSb</a:t>
            </a:r>
          </a:p>
          <a:p>
            <a:pPr algn="ctr"/>
            <a:r>
              <a:rPr lang="en-US"/>
              <a:t>200nm</a:t>
            </a:r>
          </a:p>
        </p:txBody>
      </p:sp>
      <p:sp>
        <p:nvSpPr>
          <p:cNvPr id="251913" name="Text Box 9"/>
          <p:cNvSpPr txBox="1">
            <a:spLocks noChangeArrowheads="1"/>
          </p:cNvSpPr>
          <p:nvPr/>
        </p:nvSpPr>
        <p:spPr bwMode="auto">
          <a:xfrm>
            <a:off x="4762500" y="5322888"/>
            <a:ext cx="933450" cy="366712"/>
          </a:xfrm>
          <a:prstGeom prst="rect">
            <a:avLst/>
          </a:prstGeom>
          <a:noFill/>
          <a:ln w="9525">
            <a:noFill/>
            <a:miter lim="800000"/>
            <a:headEnd/>
            <a:tailEnd/>
          </a:ln>
          <a:effectLst/>
        </p:spPr>
        <p:txBody>
          <a:bodyPr wrap="none">
            <a:spAutoFit/>
          </a:bodyPr>
          <a:lstStyle/>
          <a:p>
            <a:r>
              <a:rPr lang="en-US"/>
              <a:t>Copper</a:t>
            </a:r>
          </a:p>
        </p:txBody>
      </p:sp>
      <p:sp>
        <p:nvSpPr>
          <p:cNvPr id="251914" name="Line 10"/>
          <p:cNvSpPr>
            <a:spLocks noChangeShapeType="1"/>
          </p:cNvSpPr>
          <p:nvPr/>
        </p:nvSpPr>
        <p:spPr bwMode="auto">
          <a:xfrm>
            <a:off x="1392238" y="3630613"/>
            <a:ext cx="1841500" cy="0"/>
          </a:xfrm>
          <a:prstGeom prst="line">
            <a:avLst/>
          </a:prstGeom>
          <a:noFill/>
          <a:ln w="57150">
            <a:solidFill>
              <a:srgbClr val="00FF00"/>
            </a:solidFill>
            <a:round/>
            <a:headEnd/>
            <a:tailEnd type="triangle" w="med" len="med"/>
          </a:ln>
          <a:effectLst/>
        </p:spPr>
        <p:txBody>
          <a:bodyPr/>
          <a:lstStyle/>
          <a:p>
            <a:endParaRPr lang="en-US"/>
          </a:p>
        </p:txBody>
      </p:sp>
      <p:sp>
        <p:nvSpPr>
          <p:cNvPr id="251915" name="Text Box 11"/>
          <p:cNvSpPr txBox="1">
            <a:spLocks noChangeArrowheads="1"/>
          </p:cNvSpPr>
          <p:nvPr/>
        </p:nvSpPr>
        <p:spPr bwMode="auto">
          <a:xfrm>
            <a:off x="1682750" y="3630613"/>
            <a:ext cx="946150" cy="366712"/>
          </a:xfrm>
          <a:prstGeom prst="rect">
            <a:avLst/>
          </a:prstGeom>
          <a:noFill/>
          <a:ln w="9525">
            <a:noFill/>
            <a:miter lim="800000"/>
            <a:headEnd/>
            <a:tailEnd/>
          </a:ln>
          <a:effectLst/>
        </p:spPr>
        <p:txBody>
          <a:bodyPr wrap="none">
            <a:spAutoFit/>
          </a:bodyPr>
          <a:lstStyle/>
          <a:p>
            <a:r>
              <a:rPr lang="en-US"/>
              <a:t>563 nm</a:t>
            </a:r>
          </a:p>
        </p:txBody>
      </p:sp>
      <p:sp>
        <p:nvSpPr>
          <p:cNvPr id="251916" name="Text Box 12"/>
          <p:cNvSpPr txBox="1">
            <a:spLocks noChangeArrowheads="1"/>
          </p:cNvSpPr>
          <p:nvPr/>
        </p:nvSpPr>
        <p:spPr bwMode="auto">
          <a:xfrm>
            <a:off x="3146425" y="1457325"/>
            <a:ext cx="2444750" cy="366713"/>
          </a:xfrm>
          <a:prstGeom prst="rect">
            <a:avLst/>
          </a:prstGeom>
          <a:noFill/>
          <a:ln w="9525">
            <a:noFill/>
            <a:miter lim="800000"/>
            <a:headEnd/>
            <a:tailEnd/>
          </a:ln>
          <a:effectLst/>
        </p:spPr>
        <p:txBody>
          <a:bodyPr wrap="none">
            <a:spAutoFit/>
          </a:bodyPr>
          <a:lstStyle/>
          <a:p>
            <a:r>
              <a:rPr lang="en-US"/>
              <a:t>Laser energy in media</a:t>
            </a:r>
          </a:p>
        </p:txBody>
      </p:sp>
      <p:grpSp>
        <p:nvGrpSpPr>
          <p:cNvPr id="2" name="Group 16"/>
          <p:cNvGrpSpPr>
            <a:grpSpLocks/>
          </p:cNvGrpSpPr>
          <p:nvPr/>
        </p:nvGrpSpPr>
        <p:grpSpPr bwMode="auto">
          <a:xfrm>
            <a:off x="4367213" y="2586038"/>
            <a:ext cx="4370387" cy="1044575"/>
            <a:chOff x="2751" y="1629"/>
            <a:chExt cx="2753" cy="658"/>
          </a:xfrm>
        </p:grpSpPr>
        <p:sp>
          <p:nvSpPr>
            <p:cNvPr id="251918" name="Line 14"/>
            <p:cNvSpPr>
              <a:spLocks noChangeShapeType="1"/>
            </p:cNvSpPr>
            <p:nvPr/>
          </p:nvSpPr>
          <p:spPr bwMode="auto">
            <a:xfrm flipH="1">
              <a:off x="2751" y="1745"/>
              <a:ext cx="1195" cy="542"/>
            </a:xfrm>
            <a:prstGeom prst="line">
              <a:avLst/>
            </a:prstGeom>
            <a:noFill/>
            <a:ln w="9525">
              <a:solidFill>
                <a:srgbClr val="FF3300"/>
              </a:solidFill>
              <a:round/>
              <a:headEnd/>
              <a:tailEnd type="triangle" w="med" len="med"/>
            </a:ln>
            <a:effectLst/>
          </p:spPr>
          <p:txBody>
            <a:bodyPr/>
            <a:lstStyle/>
            <a:p>
              <a:endParaRPr lang="en-US"/>
            </a:p>
          </p:txBody>
        </p:sp>
        <p:sp>
          <p:nvSpPr>
            <p:cNvPr id="251919" name="Text Box 15"/>
            <p:cNvSpPr txBox="1">
              <a:spLocks noChangeArrowheads="1"/>
            </p:cNvSpPr>
            <p:nvPr/>
          </p:nvSpPr>
          <p:spPr bwMode="auto">
            <a:xfrm>
              <a:off x="3964" y="1629"/>
              <a:ext cx="1540" cy="231"/>
            </a:xfrm>
            <a:prstGeom prst="rect">
              <a:avLst/>
            </a:prstGeom>
            <a:noFill/>
            <a:ln w="9525">
              <a:noFill/>
              <a:miter lim="800000"/>
              <a:headEnd/>
              <a:tailEnd/>
            </a:ln>
            <a:effectLst/>
          </p:spPr>
          <p:txBody>
            <a:bodyPr wrap="none">
              <a:spAutoFit/>
            </a:bodyPr>
            <a:lstStyle/>
            <a:p>
              <a:r>
                <a:rPr lang="en-US">
                  <a:solidFill>
                    <a:srgbClr val="FF3300"/>
                  </a:solidFill>
                </a:rPr>
                <a:t>Not exponential decay</a:t>
              </a:r>
            </a:p>
          </p:txBody>
        </p:sp>
      </p:grpSp>
      <p:sp>
        <p:nvSpPr>
          <p:cNvPr id="251921" name="Text Box 17"/>
          <p:cNvSpPr txBox="1">
            <a:spLocks noChangeArrowheads="1"/>
          </p:cNvSpPr>
          <p:nvPr/>
        </p:nvSpPr>
        <p:spPr bwMode="auto">
          <a:xfrm>
            <a:off x="574675" y="1824038"/>
            <a:ext cx="3082925" cy="915987"/>
          </a:xfrm>
          <a:prstGeom prst="rect">
            <a:avLst/>
          </a:prstGeom>
          <a:noFill/>
          <a:ln w="9525">
            <a:noFill/>
            <a:miter lim="800000"/>
            <a:headEnd/>
            <a:tailEnd/>
          </a:ln>
          <a:effectLst/>
        </p:spPr>
        <p:txBody>
          <a:bodyPr>
            <a:spAutoFit/>
          </a:bodyPr>
          <a:lstStyle/>
          <a:p>
            <a:r>
              <a:rPr lang="en-US"/>
              <a:t>Calculate the amplitude of the Poynting vector in each media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8596" name="Object 4"/>
          <p:cNvGraphicFramePr>
            <a:graphicFrameLocks noChangeAspect="1"/>
          </p:cNvGraphicFramePr>
          <p:nvPr>
            <p:ph idx="1"/>
          </p:nvPr>
        </p:nvGraphicFramePr>
        <p:xfrm>
          <a:off x="0" y="803275"/>
          <a:ext cx="9144000" cy="5322888"/>
        </p:xfrm>
        <a:graphic>
          <a:graphicData uri="http://schemas.openxmlformats.org/presentationml/2006/ole">
            <p:oleObj spid="_x0000_s211970" name="Chart" r:id="rId4" imgW="11668103" imgH="6791396" progId="Excel.Sheet.8">
              <p:embed/>
            </p:oleObj>
          </a:graphicData>
        </a:graphic>
      </p:graphicFrame>
      <p:sp>
        <p:nvSpPr>
          <p:cNvPr id="238599" name="Text Box 7"/>
          <p:cNvSpPr txBox="1">
            <a:spLocks noChangeArrowheads="1"/>
          </p:cNvSpPr>
          <p:nvPr/>
        </p:nvSpPr>
        <p:spPr bwMode="auto">
          <a:xfrm>
            <a:off x="392113" y="6045200"/>
            <a:ext cx="6013450" cy="366713"/>
          </a:xfrm>
          <a:prstGeom prst="rect">
            <a:avLst/>
          </a:prstGeom>
          <a:noFill/>
          <a:ln w="9525">
            <a:noFill/>
            <a:miter lim="800000"/>
            <a:headEnd/>
            <a:tailEnd/>
          </a:ln>
          <a:effectLst/>
        </p:spPr>
        <p:txBody>
          <a:bodyPr wrap="none">
            <a:spAutoFit/>
          </a:bodyPr>
          <a:lstStyle/>
          <a:p>
            <a:r>
              <a:rPr lang="en-US"/>
              <a:t>Data from Ghosh &amp; Varma, J. Appl. Phys. </a:t>
            </a:r>
            <a:r>
              <a:rPr lang="en-US" b="1"/>
              <a:t>48</a:t>
            </a:r>
            <a:r>
              <a:rPr lang="en-US"/>
              <a:t> 4549 (1978)</a:t>
            </a:r>
          </a:p>
        </p:txBody>
      </p:sp>
      <p:sp>
        <p:nvSpPr>
          <p:cNvPr id="4" name="Title 2"/>
          <p:cNvSpPr>
            <a:spLocks noGrp="1"/>
          </p:cNvSpPr>
          <p:nvPr>
            <p:ph type="title"/>
          </p:nvPr>
        </p:nvSpPr>
        <p:spPr>
          <a:xfrm>
            <a:off x="457200" y="76200"/>
            <a:ext cx="8229600" cy="563563"/>
          </a:xfrm>
        </p:spPr>
        <p:txBody>
          <a:bodyPr/>
          <a:lstStyle/>
          <a:p>
            <a:r>
              <a:rPr lang="en-US" i="1" dirty="0" smtClean="0"/>
              <a:t>Monte Carlo for K</a:t>
            </a:r>
            <a:r>
              <a:rPr lang="en-US" i="1" baseline="-25000" dirty="0" smtClean="0"/>
              <a:t>2</a:t>
            </a:r>
            <a:r>
              <a:rPr lang="en-US" i="1" dirty="0" smtClean="0"/>
              <a:t>CsSb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0644" name="Object 4"/>
          <p:cNvGraphicFramePr>
            <a:graphicFrameLocks noChangeAspect="1"/>
          </p:cNvGraphicFramePr>
          <p:nvPr>
            <p:ph/>
          </p:nvPr>
        </p:nvGraphicFramePr>
        <p:xfrm>
          <a:off x="0" y="538163"/>
          <a:ext cx="9144000" cy="5322887"/>
        </p:xfrm>
        <a:graphic>
          <a:graphicData uri="http://schemas.openxmlformats.org/presentationml/2006/ole">
            <p:oleObj spid="_x0000_s212994" name="Chart" r:id="rId4" imgW="11668103" imgH="6791396" progId="Excel.Sheet.8">
              <p:embed/>
            </p:oleObj>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9"/>
          <p:cNvPicPr>
            <a:picLocks noChangeAspect="1" noChangeArrowheads="1"/>
          </p:cNvPicPr>
          <p:nvPr/>
        </p:nvPicPr>
        <p:blipFill>
          <a:blip r:embed="rId3" cstate="print"/>
          <a:srcRect/>
          <a:stretch>
            <a:fillRect/>
          </a:stretch>
        </p:blipFill>
        <p:spPr bwMode="auto">
          <a:xfrm>
            <a:off x="0" y="303213"/>
            <a:ext cx="9144000" cy="6251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0" y="0"/>
            <a:ext cx="9144000" cy="801688"/>
          </a:xfrm>
        </p:spPr>
        <p:txBody>
          <a:bodyPr rtlCol="0">
            <a:normAutofit fontScale="90000"/>
          </a:bodyPr>
          <a:lstStyle/>
          <a:p>
            <a:pPr fontAlgn="auto">
              <a:spcAft>
                <a:spcPts val="0"/>
              </a:spcAft>
              <a:defRPr/>
            </a:pPr>
            <a:r>
              <a:rPr lang="en-US" dirty="0" smtClean="0"/>
              <a:t>Spatial Variation of QE for a Thin K</a:t>
            </a:r>
            <a:r>
              <a:rPr lang="en-US" baseline="-25000" dirty="0" smtClean="0"/>
              <a:t>2</a:t>
            </a:r>
            <a:r>
              <a:rPr lang="en-US" dirty="0" smtClean="0"/>
              <a:t>CsSb Cathode</a:t>
            </a:r>
            <a:endParaRPr lang="en-US" dirty="0"/>
          </a:p>
        </p:txBody>
      </p:sp>
      <p:graphicFrame>
        <p:nvGraphicFramePr>
          <p:cNvPr id="17410" name="Object 2"/>
          <p:cNvGraphicFramePr>
            <a:graphicFrameLocks noChangeAspect="1"/>
          </p:cNvGraphicFramePr>
          <p:nvPr>
            <p:ph idx="1"/>
          </p:nvPr>
        </p:nvGraphicFramePr>
        <p:xfrm>
          <a:off x="498475" y="1600200"/>
          <a:ext cx="7710488" cy="4038600"/>
        </p:xfrm>
        <a:graphic>
          <a:graphicData uri="http://schemas.openxmlformats.org/presentationml/2006/ole">
            <p:oleObj spid="_x0000_s17410" name="Chart" r:id="rId4" imgW="4619764" imgH="2419467" progId="Excel.Sheet.8">
              <p:embed/>
            </p:oleObj>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p:cNvPicPr>
            <a:picLocks noChangeAspect="1" noChangeArrowheads="1"/>
          </p:cNvPicPr>
          <p:nvPr/>
        </p:nvPicPr>
        <p:blipFill>
          <a:blip r:embed="rId3" cstate="print"/>
          <a:srcRect l="37500" t="22667" r="38333" b="63998"/>
          <a:stretch>
            <a:fillRect/>
          </a:stretch>
        </p:blipFill>
        <p:spPr bwMode="auto">
          <a:xfrm>
            <a:off x="4572000" y="685800"/>
            <a:ext cx="4419600" cy="1524000"/>
          </a:xfrm>
          <a:prstGeom prst="rect">
            <a:avLst/>
          </a:prstGeom>
          <a:noFill/>
          <a:ln w="9525">
            <a:noFill/>
            <a:miter lim="800000"/>
            <a:headEnd/>
            <a:tailEnd/>
          </a:ln>
        </p:spPr>
      </p:pic>
      <p:sp>
        <p:nvSpPr>
          <p:cNvPr id="21" name="Rectangle 20"/>
          <p:cNvSpPr>
            <a:spLocks noChangeArrowheads="1"/>
          </p:cNvSpPr>
          <p:nvPr/>
        </p:nvSpPr>
        <p:spPr bwMode="auto">
          <a:xfrm>
            <a:off x="7620000" y="1524000"/>
            <a:ext cx="547688" cy="646113"/>
          </a:xfrm>
          <a:prstGeom prst="rect">
            <a:avLst/>
          </a:prstGeom>
          <a:noFill/>
          <a:ln w="9525">
            <a:noFill/>
            <a:miter lim="800000"/>
            <a:headEnd/>
            <a:tailEnd/>
          </a:ln>
        </p:spPr>
        <p:txBody>
          <a:bodyPr wrap="none">
            <a:spAutoFit/>
          </a:bodyPr>
          <a:lstStyle/>
          <a:p>
            <a:r>
              <a:rPr lang="en-US" sz="3600">
                <a:solidFill>
                  <a:srgbClr val="00B050"/>
                </a:solidFill>
                <a:sym typeface="Wingdings" pitchFamily="2" charset="2"/>
              </a:rPr>
              <a:t></a:t>
            </a:r>
            <a:endParaRPr lang="en-US" sz="3600">
              <a:solidFill>
                <a:srgbClr val="00B050"/>
              </a:solidFill>
            </a:endParaRPr>
          </a:p>
        </p:txBody>
      </p:sp>
      <p:sp>
        <p:nvSpPr>
          <p:cNvPr id="54276" name="Title 1"/>
          <p:cNvSpPr>
            <a:spLocks noGrp="1"/>
          </p:cNvSpPr>
          <p:nvPr>
            <p:ph type="title"/>
          </p:nvPr>
        </p:nvSpPr>
        <p:spPr/>
        <p:txBody>
          <a:bodyPr/>
          <a:lstStyle/>
          <a:p>
            <a:r>
              <a:rPr lang="en-US" smtClean="0"/>
              <a:t>DOS Examples</a:t>
            </a:r>
          </a:p>
        </p:txBody>
      </p:sp>
      <p:pic>
        <p:nvPicPr>
          <p:cNvPr id="163843" name="Picture 3"/>
          <p:cNvPicPr>
            <a:picLocks noGrp="1" noChangeAspect="1" noChangeArrowheads="1"/>
          </p:cNvPicPr>
          <p:nvPr>
            <p:ph sz="half" idx="1"/>
          </p:nvPr>
        </p:nvPicPr>
        <p:blipFill>
          <a:blip r:embed="rId4" cstate="print"/>
          <a:srcRect l="35849" t="21132" r="37737" b="63774"/>
          <a:stretch>
            <a:fillRect/>
          </a:stretch>
        </p:blipFill>
        <p:spPr>
          <a:xfrm>
            <a:off x="4572000" y="685800"/>
            <a:ext cx="4343400" cy="1550988"/>
          </a:xfrm>
          <a:noFill/>
        </p:spPr>
      </p:pic>
      <p:sp>
        <p:nvSpPr>
          <p:cNvPr id="54278" name="Content Placeholder 10"/>
          <p:cNvSpPr>
            <a:spLocks noGrp="1"/>
          </p:cNvSpPr>
          <p:nvPr>
            <p:ph sz="half" idx="2"/>
          </p:nvPr>
        </p:nvSpPr>
        <p:spPr>
          <a:xfrm>
            <a:off x="152400" y="685800"/>
            <a:ext cx="4419600" cy="5334000"/>
          </a:xfrm>
        </p:spPr>
        <p:txBody>
          <a:bodyPr/>
          <a:lstStyle/>
          <a:p>
            <a:r>
              <a:rPr lang="en-US" sz="2000" smtClean="0"/>
              <a:t>For a free electron gas in 3 dimensions, with the “particle in a box” problem gives: </a:t>
            </a:r>
          </a:p>
          <a:p>
            <a:endParaRPr lang="en-US" sz="2000" smtClean="0"/>
          </a:p>
          <a:p>
            <a:r>
              <a:rPr lang="en-US" sz="2000" smtClean="0"/>
              <a:t>For periodic boundary conditions:</a:t>
            </a:r>
          </a:p>
          <a:p>
            <a:endParaRPr lang="en-US" sz="2000" smtClean="0"/>
          </a:p>
          <a:p>
            <a:r>
              <a:rPr lang="en-US" sz="2000" smtClean="0"/>
              <a:t>The number of states in a sphere in k-space goes as V </a:t>
            </a:r>
            <a:r>
              <a:rPr lang="en-US" sz="2000" smtClean="0">
                <a:sym typeface="Symbol" pitchFamily="18" charset="2"/>
              </a:rPr>
              <a:t> </a:t>
            </a:r>
            <a:r>
              <a:rPr lang="en-US" sz="2000" i="1" smtClean="0"/>
              <a:t>k</a:t>
            </a:r>
            <a:r>
              <a:rPr lang="en-US" sz="2000" baseline="30000" smtClean="0"/>
              <a:t>3</a:t>
            </a:r>
            <a:endParaRPr lang="en-US" sz="2000" smtClean="0"/>
          </a:p>
          <a:p>
            <a:r>
              <a:rPr lang="en-US" sz="2000" smtClean="0"/>
              <a:t>The Density of States (states/eV) is then </a:t>
            </a:r>
            <a:r>
              <a:rPr lang="en-US" sz="2000" smtClean="0">
                <a:sym typeface="Symbol" pitchFamily="18" charset="2"/>
              </a:rPr>
              <a:t> V/</a:t>
            </a:r>
            <a:r>
              <a:rPr lang="en-US" sz="2000" i="1" smtClean="0">
                <a:sym typeface="Symbol" pitchFamily="18" charset="2"/>
              </a:rPr>
              <a:t>E</a:t>
            </a:r>
            <a:r>
              <a:rPr lang="en-US" sz="2000" smtClean="0">
                <a:sym typeface="Symbol" pitchFamily="18" charset="2"/>
              </a:rPr>
              <a:t>  </a:t>
            </a:r>
            <a:r>
              <a:rPr lang="en-US" sz="2000" i="1" smtClean="0">
                <a:sym typeface="Symbol" pitchFamily="18" charset="2"/>
              </a:rPr>
              <a:t>E</a:t>
            </a:r>
            <a:r>
              <a:rPr lang="en-US" sz="2000" baseline="30000" smtClean="0">
                <a:sym typeface="Symbol" pitchFamily="18" charset="2"/>
              </a:rPr>
              <a:t>1/2 </a:t>
            </a:r>
            <a:endParaRPr lang="en-US" sz="2000" smtClean="0"/>
          </a:p>
          <a:p>
            <a:r>
              <a:rPr lang="en-US" sz="2000" smtClean="0"/>
              <a:t>This is good for simple metals, but fails for transition metals </a:t>
            </a:r>
          </a:p>
          <a:p>
            <a:endParaRPr lang="en-US" sz="2000" smtClean="0"/>
          </a:p>
        </p:txBody>
      </p:sp>
      <p:pic>
        <p:nvPicPr>
          <p:cNvPr id="163842" name="Picture 2"/>
          <p:cNvPicPr>
            <a:picLocks noChangeAspect="1" noChangeArrowheads="1"/>
          </p:cNvPicPr>
          <p:nvPr/>
        </p:nvPicPr>
        <p:blipFill>
          <a:blip r:embed="rId5" cstate="print"/>
          <a:srcRect l="23750" t="22667" r="52499" b="39999"/>
          <a:stretch>
            <a:fillRect/>
          </a:stretch>
        </p:blipFill>
        <p:spPr bwMode="auto">
          <a:xfrm>
            <a:off x="4572000" y="2286000"/>
            <a:ext cx="4343400" cy="4267200"/>
          </a:xfrm>
          <a:prstGeom prst="rect">
            <a:avLst/>
          </a:prstGeom>
          <a:noFill/>
          <a:ln w="9525">
            <a:noFill/>
            <a:miter lim="800000"/>
            <a:headEnd/>
            <a:tailEnd/>
          </a:ln>
        </p:spPr>
      </p:pic>
      <p:pic>
        <p:nvPicPr>
          <p:cNvPr id="54280" name="Picture 8" descr="http://upload.wikimedia.org/wikipedia/commons/thumb/d/db/Free-electron_DOS.svg/300px-Free-electron_DOS.svg.png">
            <a:hlinkClick r:id="rId6"/>
          </p:cNvPr>
          <p:cNvPicPr>
            <a:picLocks noChangeAspect="1" noChangeArrowheads="1"/>
          </p:cNvPicPr>
          <p:nvPr/>
        </p:nvPicPr>
        <p:blipFill>
          <a:blip r:embed="rId7" cstate="print"/>
          <a:srcRect/>
          <a:stretch>
            <a:fillRect/>
          </a:stretch>
        </p:blipFill>
        <p:spPr bwMode="auto">
          <a:xfrm>
            <a:off x="304800" y="4876800"/>
            <a:ext cx="2857500" cy="1809750"/>
          </a:xfrm>
          <a:prstGeom prst="rect">
            <a:avLst/>
          </a:prstGeom>
          <a:noFill/>
          <a:ln w="9525">
            <a:noFill/>
            <a:miter lim="800000"/>
            <a:headEnd/>
            <a:tailEnd/>
          </a:ln>
        </p:spPr>
      </p:pic>
      <p:sp>
        <p:nvSpPr>
          <p:cNvPr id="54281" name="Rectangle 11"/>
          <p:cNvSpPr>
            <a:spLocks noChangeArrowheads="1"/>
          </p:cNvSpPr>
          <p:nvPr/>
        </p:nvSpPr>
        <p:spPr bwMode="auto">
          <a:xfrm>
            <a:off x="3276600" y="6488113"/>
            <a:ext cx="3236913" cy="369887"/>
          </a:xfrm>
          <a:prstGeom prst="rect">
            <a:avLst/>
          </a:prstGeom>
          <a:noFill/>
          <a:ln w="9525">
            <a:noFill/>
            <a:miter lim="800000"/>
            <a:headEnd/>
            <a:tailEnd/>
          </a:ln>
        </p:spPr>
        <p:txBody>
          <a:bodyPr wrap="none">
            <a:spAutoFit/>
          </a:bodyPr>
          <a:lstStyle/>
          <a:p>
            <a:r>
              <a:rPr lang="en-US" u="sng">
                <a:hlinkClick r:id="rId8"/>
              </a:rPr>
              <a:t>http://mits.nims.go.jp/matnavi/</a:t>
            </a:r>
            <a:endParaRPr lang="en-US" u="sng"/>
          </a:p>
        </p:txBody>
      </p:sp>
      <p:sp>
        <p:nvSpPr>
          <p:cNvPr id="14" name="Rectangle 13"/>
          <p:cNvSpPr>
            <a:spLocks noChangeArrowheads="1"/>
          </p:cNvSpPr>
          <p:nvPr/>
        </p:nvSpPr>
        <p:spPr bwMode="auto">
          <a:xfrm>
            <a:off x="7696200" y="1524000"/>
            <a:ext cx="547688" cy="646113"/>
          </a:xfrm>
          <a:prstGeom prst="rect">
            <a:avLst/>
          </a:prstGeom>
          <a:noFill/>
          <a:ln w="9525">
            <a:noFill/>
            <a:miter lim="800000"/>
            <a:headEnd/>
            <a:tailEnd/>
          </a:ln>
        </p:spPr>
        <p:txBody>
          <a:bodyPr wrap="none">
            <a:spAutoFit/>
          </a:bodyPr>
          <a:lstStyle/>
          <a:p>
            <a:r>
              <a:rPr lang="en-US" sz="3600">
                <a:solidFill>
                  <a:srgbClr val="00B050"/>
                </a:solidFill>
                <a:sym typeface="Wingdings" pitchFamily="2" charset="2"/>
              </a:rPr>
              <a:t></a:t>
            </a:r>
            <a:endParaRPr lang="en-US" sz="3600">
              <a:solidFill>
                <a:srgbClr val="00B050"/>
              </a:solidFill>
            </a:endParaRPr>
          </a:p>
        </p:txBody>
      </p:sp>
      <p:sp>
        <p:nvSpPr>
          <p:cNvPr id="15" name="Rectangle 14"/>
          <p:cNvSpPr>
            <a:spLocks noChangeArrowheads="1"/>
          </p:cNvSpPr>
          <p:nvPr/>
        </p:nvSpPr>
        <p:spPr bwMode="auto">
          <a:xfrm>
            <a:off x="7772400" y="3105150"/>
            <a:ext cx="492125" cy="647700"/>
          </a:xfrm>
          <a:prstGeom prst="rect">
            <a:avLst/>
          </a:prstGeom>
          <a:noFill/>
          <a:ln w="9525">
            <a:noFill/>
            <a:miter lim="800000"/>
            <a:headEnd/>
            <a:tailEnd/>
          </a:ln>
        </p:spPr>
        <p:txBody>
          <a:bodyPr wrap="none">
            <a:spAutoFit/>
          </a:bodyPr>
          <a:lstStyle/>
          <a:p>
            <a:r>
              <a:rPr lang="en-US" sz="3600">
                <a:solidFill>
                  <a:srgbClr val="FF0000"/>
                </a:solidFill>
                <a:sym typeface="Wingdings" pitchFamily="2" charset="2"/>
              </a:rPr>
              <a:t>X</a:t>
            </a:r>
            <a:endParaRPr lang="en-US" sz="3600">
              <a:solidFill>
                <a:srgbClr val="FF0000"/>
              </a:solidFill>
            </a:endParaRPr>
          </a:p>
        </p:txBody>
      </p:sp>
      <p:sp>
        <p:nvSpPr>
          <p:cNvPr id="54284" name="TextBox 17"/>
          <p:cNvSpPr txBox="1">
            <a:spLocks noChangeArrowheads="1"/>
          </p:cNvSpPr>
          <p:nvPr/>
        </p:nvSpPr>
        <p:spPr bwMode="auto">
          <a:xfrm>
            <a:off x="457200" y="1676400"/>
            <a:ext cx="3878263" cy="369888"/>
          </a:xfrm>
          <a:prstGeom prst="rect">
            <a:avLst/>
          </a:prstGeom>
          <a:noFill/>
          <a:ln w="9525">
            <a:noFill/>
            <a:miter lim="800000"/>
            <a:headEnd/>
            <a:tailEnd/>
          </a:ln>
        </p:spPr>
        <p:txBody>
          <a:bodyPr wrap="none">
            <a:spAutoFit/>
          </a:bodyPr>
          <a:lstStyle/>
          <a:p>
            <a:r>
              <a:rPr lang="en-US"/>
              <a:t> </a:t>
            </a:r>
            <a:r>
              <a:rPr lang="en-US" i="1"/>
              <a:t>E</a:t>
            </a:r>
            <a:r>
              <a:rPr lang="en-US"/>
              <a:t>= ℏ</a:t>
            </a:r>
            <a:r>
              <a:rPr lang="en-US" baseline="30000"/>
              <a:t>2</a:t>
            </a:r>
            <a:r>
              <a:rPr lang="en-US" i="1"/>
              <a:t>k</a:t>
            </a:r>
            <a:r>
              <a:rPr lang="en-US" baseline="30000"/>
              <a:t>2</a:t>
            </a:r>
            <a:r>
              <a:rPr lang="en-US"/>
              <a:t> /2</a:t>
            </a:r>
            <a:r>
              <a:rPr lang="en-US" i="1"/>
              <a:t>m</a:t>
            </a:r>
            <a:r>
              <a:rPr lang="en-US"/>
              <a:t> = (ℏ</a:t>
            </a:r>
            <a:r>
              <a:rPr lang="en-US" baseline="30000"/>
              <a:t>2</a:t>
            </a:r>
            <a:r>
              <a:rPr lang="en-US"/>
              <a:t> /2</a:t>
            </a:r>
            <a:r>
              <a:rPr lang="en-US" i="1"/>
              <a:t>m)</a:t>
            </a:r>
            <a:r>
              <a:rPr lang="en-US"/>
              <a:t> (</a:t>
            </a:r>
            <a:r>
              <a:rPr lang="en-US" i="1"/>
              <a:t>k</a:t>
            </a:r>
            <a:r>
              <a:rPr lang="en-US" i="1" baseline="-25000"/>
              <a:t>x</a:t>
            </a:r>
            <a:r>
              <a:rPr lang="en-US" baseline="30000"/>
              <a:t>2</a:t>
            </a:r>
            <a:r>
              <a:rPr lang="en-US"/>
              <a:t>+</a:t>
            </a:r>
            <a:r>
              <a:rPr lang="en-US" i="1"/>
              <a:t>k</a:t>
            </a:r>
            <a:r>
              <a:rPr lang="en-US" i="1" baseline="-25000"/>
              <a:t>y</a:t>
            </a:r>
            <a:r>
              <a:rPr lang="en-US" baseline="30000"/>
              <a:t>2</a:t>
            </a:r>
            <a:r>
              <a:rPr lang="en-US"/>
              <a:t>+</a:t>
            </a:r>
            <a:r>
              <a:rPr lang="en-US" i="1"/>
              <a:t>k</a:t>
            </a:r>
            <a:r>
              <a:rPr lang="en-US" i="1" baseline="-25000"/>
              <a:t>z</a:t>
            </a:r>
            <a:r>
              <a:rPr lang="en-US" baseline="30000"/>
              <a:t>2</a:t>
            </a:r>
            <a:r>
              <a:rPr lang="en-US"/>
              <a:t>)</a:t>
            </a:r>
          </a:p>
        </p:txBody>
      </p:sp>
      <p:sp>
        <p:nvSpPr>
          <p:cNvPr id="54285" name="TextBox 18"/>
          <p:cNvSpPr txBox="1">
            <a:spLocks noChangeArrowheads="1"/>
          </p:cNvSpPr>
          <p:nvPr/>
        </p:nvSpPr>
        <p:spPr bwMode="auto">
          <a:xfrm>
            <a:off x="609600" y="2438400"/>
            <a:ext cx="3646488" cy="369888"/>
          </a:xfrm>
          <a:prstGeom prst="rect">
            <a:avLst/>
          </a:prstGeom>
          <a:noFill/>
          <a:ln w="9525">
            <a:noFill/>
            <a:miter lim="800000"/>
            <a:headEnd/>
            <a:tailEnd/>
          </a:ln>
        </p:spPr>
        <p:txBody>
          <a:bodyPr wrap="none">
            <a:spAutoFit/>
          </a:bodyPr>
          <a:lstStyle/>
          <a:p>
            <a:r>
              <a:rPr lang="en-US" i="1"/>
              <a:t>k</a:t>
            </a:r>
            <a:r>
              <a:rPr lang="en-US" i="1" baseline="-25000"/>
              <a:t>x</a:t>
            </a:r>
            <a:r>
              <a:rPr lang="en-US"/>
              <a:t>= (2</a:t>
            </a:r>
            <a:r>
              <a:rPr lang="en-US">
                <a:sym typeface="Symbol" pitchFamily="18" charset="2"/>
              </a:rPr>
              <a:t></a:t>
            </a:r>
            <a:r>
              <a:rPr lang="en-US"/>
              <a:t>/</a:t>
            </a:r>
            <a:r>
              <a:rPr lang="en-US" i="1"/>
              <a:t>L)</a:t>
            </a:r>
            <a:r>
              <a:rPr lang="en-US"/>
              <a:t> </a:t>
            </a:r>
            <a:r>
              <a:rPr lang="en-US" i="1"/>
              <a:t>n</a:t>
            </a:r>
            <a:r>
              <a:rPr lang="en-US" i="1" baseline="-25000"/>
              <a:t>x</a:t>
            </a:r>
            <a:r>
              <a:rPr lang="en-US"/>
              <a:t>; </a:t>
            </a:r>
            <a:r>
              <a:rPr lang="en-US" i="1"/>
              <a:t>n</a:t>
            </a:r>
            <a:r>
              <a:rPr lang="en-US" i="1" baseline="-25000"/>
              <a:t>x</a:t>
            </a:r>
            <a:r>
              <a:rPr lang="en-US"/>
              <a:t>=0,± 1,± 2,± 3,…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38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4"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and how to affect them</a:t>
            </a:r>
            <a:endParaRPr lang="en-US" dirty="0"/>
          </a:p>
        </p:txBody>
      </p:sp>
      <p:sp>
        <p:nvSpPr>
          <p:cNvPr id="3" name="Content Placeholder 2"/>
          <p:cNvSpPr>
            <a:spLocks noGrp="1"/>
          </p:cNvSpPr>
          <p:nvPr>
            <p:ph idx="1"/>
          </p:nvPr>
        </p:nvSpPr>
        <p:spPr/>
        <p:txBody>
          <a:bodyPr/>
          <a:lstStyle/>
          <a:p>
            <a:pPr>
              <a:buNone/>
            </a:pPr>
            <a:r>
              <a:rPr lang="en-US" dirty="0" smtClean="0"/>
              <a:t>Reflectivity depends on angle of incidence and cathode thickness.  Though already small, structuring of the photocathode can further reduce loss due to reflection.</a:t>
            </a:r>
          </a:p>
          <a:p>
            <a:pPr>
              <a:buNone/>
            </a:pPr>
            <a:endParaRPr lang="en-US" dirty="0" smtClean="0"/>
          </a:p>
        </p:txBody>
      </p:sp>
      <p:sp>
        <p:nvSpPr>
          <p:cNvPr id="4" name="Footer Placeholder 3"/>
          <p:cNvSpPr>
            <a:spLocks noGrp="1"/>
          </p:cNvSpPr>
          <p:nvPr>
            <p:ph type="ftr" sz="quarter" idx="11"/>
          </p:nvPr>
        </p:nvSpPr>
        <p:spPr/>
        <p:txBody>
          <a:bodyPr/>
          <a:lstStyle/>
          <a:p>
            <a:pPr>
              <a:defRPr/>
            </a:pPr>
            <a:endParaRPr lang="en-US"/>
          </a:p>
        </p:txBody>
      </p:sp>
      <p:sp>
        <p:nvSpPr>
          <p:cNvPr id="8" name="Rectangle 7"/>
          <p:cNvSpPr/>
          <p:nvPr/>
        </p:nvSpPr>
        <p:spPr>
          <a:xfrm>
            <a:off x="609600" y="1981200"/>
            <a:ext cx="8001000" cy="369332"/>
          </a:xfrm>
          <a:prstGeom prst="rect">
            <a:avLst/>
          </a:prstGeom>
        </p:spPr>
        <p:txBody>
          <a:bodyPr wrap="square">
            <a:spAutoFit/>
          </a:bodyPr>
          <a:lstStyle/>
          <a:p>
            <a:r>
              <a:rPr lang="en-US" dirty="0" smtClean="0"/>
              <a:t>R. Downey, P.D. Townsend, and L. </a:t>
            </a:r>
            <a:r>
              <a:rPr lang="en-US" dirty="0" err="1" smtClean="0"/>
              <a:t>Valberg</a:t>
            </a:r>
            <a:r>
              <a:rPr lang="en-US" dirty="0" smtClean="0"/>
              <a:t>, </a:t>
            </a:r>
            <a:r>
              <a:rPr lang="fr-FR" dirty="0" smtClean="0"/>
              <a:t>phys. stat. sol. (c) </a:t>
            </a:r>
            <a:r>
              <a:rPr lang="fr-FR" b="1" dirty="0" smtClean="0"/>
              <a:t>2</a:t>
            </a:r>
            <a:r>
              <a:rPr lang="fr-FR" dirty="0" smtClean="0"/>
              <a:t>, 645 (2005)</a:t>
            </a:r>
            <a:endParaRPr lang="en-US" dirty="0"/>
          </a:p>
        </p:txBody>
      </p:sp>
      <p:pic>
        <p:nvPicPr>
          <p:cNvPr id="264194" name="Picture 2"/>
          <p:cNvPicPr>
            <a:picLocks noChangeAspect="1" noChangeArrowheads="1"/>
          </p:cNvPicPr>
          <p:nvPr/>
        </p:nvPicPr>
        <p:blipFill>
          <a:blip r:embed="rId2" cstate="print"/>
          <a:srcRect/>
          <a:stretch>
            <a:fillRect/>
          </a:stretch>
        </p:blipFill>
        <p:spPr bwMode="auto">
          <a:xfrm>
            <a:off x="838200" y="2590800"/>
            <a:ext cx="1581150" cy="1571625"/>
          </a:xfrm>
          <a:prstGeom prst="rect">
            <a:avLst/>
          </a:prstGeom>
          <a:noFill/>
          <a:ln w="9525">
            <a:noFill/>
            <a:miter lim="800000"/>
            <a:headEnd/>
            <a:tailEnd/>
          </a:ln>
        </p:spPr>
      </p:pic>
      <p:pic>
        <p:nvPicPr>
          <p:cNvPr id="264195" name="Picture 3"/>
          <p:cNvPicPr>
            <a:picLocks noChangeAspect="1" noChangeArrowheads="1"/>
          </p:cNvPicPr>
          <p:nvPr/>
        </p:nvPicPr>
        <p:blipFill>
          <a:blip r:embed="rId3" cstate="print"/>
          <a:srcRect/>
          <a:stretch>
            <a:fillRect/>
          </a:stretch>
        </p:blipFill>
        <p:spPr bwMode="auto">
          <a:xfrm>
            <a:off x="3657600" y="2590800"/>
            <a:ext cx="1581150" cy="1581150"/>
          </a:xfrm>
          <a:prstGeom prst="rect">
            <a:avLst/>
          </a:prstGeom>
          <a:noFill/>
          <a:ln w="9525">
            <a:noFill/>
            <a:miter lim="800000"/>
            <a:headEnd/>
            <a:tailEnd/>
          </a:ln>
        </p:spPr>
      </p:pic>
      <p:pic>
        <p:nvPicPr>
          <p:cNvPr id="264196" name="Picture 4"/>
          <p:cNvPicPr>
            <a:picLocks noChangeAspect="1" noChangeArrowheads="1"/>
          </p:cNvPicPr>
          <p:nvPr/>
        </p:nvPicPr>
        <p:blipFill>
          <a:blip r:embed="rId4" cstate="print"/>
          <a:srcRect/>
          <a:stretch>
            <a:fillRect/>
          </a:stretch>
        </p:blipFill>
        <p:spPr bwMode="auto">
          <a:xfrm>
            <a:off x="6324600" y="2590800"/>
            <a:ext cx="1581150" cy="1581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and how to affect them</a:t>
            </a:r>
            <a:endParaRPr lang="en-US" dirty="0"/>
          </a:p>
        </p:txBody>
      </p:sp>
      <p:sp>
        <p:nvSpPr>
          <p:cNvPr id="3" name="Content Placeholder 2"/>
          <p:cNvSpPr>
            <a:spLocks noGrp="1"/>
          </p:cNvSpPr>
          <p:nvPr>
            <p:ph idx="1"/>
          </p:nvPr>
        </p:nvSpPr>
        <p:spPr/>
        <p:txBody>
          <a:bodyPr/>
          <a:lstStyle/>
          <a:p>
            <a:pPr>
              <a:buNone/>
            </a:pPr>
            <a:r>
              <a:rPr lang="en-US" dirty="0" smtClean="0"/>
              <a:t>Reflectivity depends on angle of incidence and cathode thickness.  Though already small, structuring of the photocathode can further reduce loss due to reflection.</a:t>
            </a:r>
          </a:p>
          <a:p>
            <a:pPr>
              <a:buNone/>
            </a:pPr>
            <a:endParaRPr lang="en-US" dirty="0" smtClean="0"/>
          </a:p>
          <a:p>
            <a:pPr>
              <a:buNone/>
            </a:pPr>
            <a:r>
              <a:rPr lang="en-US" dirty="0" smtClean="0"/>
              <a:t>Increasing the electron MFP will improve the QE. Phonon scattering cannot be removed, but a more perfect crystal can reduce defect and impurity scattering:</a:t>
            </a:r>
          </a:p>
          <a:p>
            <a:pPr>
              <a:buNone/>
            </a:pPr>
            <a:endParaRPr lang="en-US" dirty="0" smtClean="0"/>
          </a:p>
          <a:p>
            <a:pPr>
              <a:buNone/>
            </a:pPr>
            <a:r>
              <a:rPr lang="en-US" dirty="0" smtClean="0"/>
              <a:t>A question to consider:  Why can </a:t>
            </a:r>
            <a:r>
              <a:rPr lang="en-US" dirty="0" err="1" smtClean="0"/>
              <a:t>CsI</a:t>
            </a:r>
            <a:r>
              <a:rPr lang="en-US" dirty="0" smtClean="0"/>
              <a:t> (another ionic crystal, PEA cathode) achieve QE&gt;80%?</a:t>
            </a:r>
          </a:p>
          <a:p>
            <a:pPr>
              <a:buNone/>
            </a:pPr>
            <a:endParaRPr lang="en-US" dirty="0" smtClean="0"/>
          </a:p>
          <a:p>
            <a:pPr>
              <a:buNone/>
            </a:pPr>
            <a:r>
              <a:rPr lang="en-US" dirty="0" smtClean="0"/>
              <a:t>	Large band gap and small electron affinity play a role, but, so does crystal quality.  </a:t>
            </a:r>
          </a:p>
          <a:p>
            <a:pPr>
              <a:buNone/>
            </a:pPr>
            <a:endParaRPr lang="en-US" dirty="0"/>
          </a:p>
        </p:txBody>
      </p:sp>
      <p:sp>
        <p:nvSpPr>
          <p:cNvPr id="4" name="Footer Placeholder 3"/>
          <p:cNvSpPr>
            <a:spLocks noGrp="1"/>
          </p:cNvSpPr>
          <p:nvPr>
            <p:ph type="ftr" sz="quarter" idx="11"/>
          </p:nvPr>
        </p:nvSpPr>
        <p:spPr/>
        <p:txBody>
          <a:bodyPr/>
          <a:lstStyle/>
          <a:p>
            <a:pPr>
              <a:defRPr/>
            </a:pPr>
            <a:endParaRPr lang="en-US"/>
          </a:p>
        </p:txBody>
      </p:sp>
      <p:pic>
        <p:nvPicPr>
          <p:cNvPr id="324610" name="Picture 2" descr="\frac{1}{\lambda_{MFP}} = \frac{1}{\lambda_{el-el}} + \frac{1}{\lambda_{ap}} + \frac{1}{\lambda_{op,ems}} + \frac{1}{\lambda_{op,abs}} + \frac{1}{\lambda_{impurity}} + \frac{1}{\lambda_{defect}} + \frac{1}{\lambda_{boundary}}"/>
          <p:cNvPicPr>
            <a:picLocks noChangeAspect="1" noChangeArrowheads="1"/>
          </p:cNvPicPr>
          <p:nvPr/>
        </p:nvPicPr>
        <p:blipFill>
          <a:blip r:embed="rId2" cstate="print"/>
          <a:srcRect/>
          <a:stretch>
            <a:fillRect/>
          </a:stretch>
        </p:blipFill>
        <p:spPr bwMode="auto">
          <a:xfrm>
            <a:off x="1524000" y="3505200"/>
            <a:ext cx="5876925" cy="447675"/>
          </a:xfrm>
          <a:prstGeom prst="rect">
            <a:avLst/>
          </a:prstGeom>
          <a:noFill/>
        </p:spPr>
      </p:pic>
      <p:sp>
        <p:nvSpPr>
          <p:cNvPr id="7" name="Rectangle 6"/>
          <p:cNvSpPr/>
          <p:nvPr/>
        </p:nvSpPr>
        <p:spPr>
          <a:xfrm>
            <a:off x="838200" y="4800600"/>
            <a:ext cx="8001000" cy="369332"/>
          </a:xfrm>
          <a:prstGeom prst="rect">
            <a:avLst/>
          </a:prstGeom>
        </p:spPr>
        <p:txBody>
          <a:bodyPr wrap="square">
            <a:spAutoFit/>
          </a:bodyPr>
          <a:lstStyle/>
          <a:p>
            <a:r>
              <a:rPr lang="en-US" dirty="0" smtClean="0"/>
              <a:t>T.H. Di Stefano and W.E. Spicer, Phys. Rev. B </a:t>
            </a:r>
            <a:r>
              <a:rPr lang="en-US" b="1" dirty="0" smtClean="0"/>
              <a:t>7</a:t>
            </a:r>
            <a:r>
              <a:rPr lang="en-US" dirty="0" smtClean="0"/>
              <a:t>, 1554 (1973)</a:t>
            </a:r>
            <a:endParaRPr lang="en-US" dirty="0"/>
          </a:p>
        </p:txBody>
      </p:sp>
      <p:sp>
        <p:nvSpPr>
          <p:cNvPr id="8" name="Rectangle 7"/>
          <p:cNvSpPr/>
          <p:nvPr/>
        </p:nvSpPr>
        <p:spPr>
          <a:xfrm>
            <a:off x="609600" y="1981200"/>
            <a:ext cx="8001000" cy="369332"/>
          </a:xfrm>
          <a:prstGeom prst="rect">
            <a:avLst/>
          </a:prstGeom>
        </p:spPr>
        <p:txBody>
          <a:bodyPr wrap="square">
            <a:spAutoFit/>
          </a:bodyPr>
          <a:lstStyle/>
          <a:p>
            <a:r>
              <a:rPr lang="en-US" dirty="0" smtClean="0"/>
              <a:t>R. Downey, P.D. Townsend, and L. </a:t>
            </a:r>
            <a:r>
              <a:rPr lang="en-US" dirty="0" err="1" smtClean="0"/>
              <a:t>Valberg</a:t>
            </a:r>
            <a:r>
              <a:rPr lang="en-US" dirty="0" smtClean="0"/>
              <a:t>, </a:t>
            </a:r>
            <a:r>
              <a:rPr lang="fr-FR" dirty="0" smtClean="0"/>
              <a:t>phys. stat. sol. (c) </a:t>
            </a:r>
            <a:r>
              <a:rPr lang="fr-FR" b="1" dirty="0" smtClean="0"/>
              <a:t>2</a:t>
            </a:r>
            <a:r>
              <a:rPr lang="fr-FR" dirty="0" smtClean="0"/>
              <a:t>, 645 (2005)</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457200" y="274638"/>
            <a:ext cx="8229600" cy="585787"/>
          </a:xfrm>
        </p:spPr>
        <p:txBody>
          <a:bodyPr/>
          <a:lstStyle/>
          <a:p>
            <a:r>
              <a:rPr lang="en-US" sz="3600"/>
              <a:t>Concluding Thoughts</a:t>
            </a:r>
          </a:p>
        </p:txBody>
      </p:sp>
      <p:sp>
        <p:nvSpPr>
          <p:cNvPr id="249859" name="Rectangle 3"/>
          <p:cNvSpPr>
            <a:spLocks noGrp="1" noChangeArrowheads="1"/>
          </p:cNvSpPr>
          <p:nvPr>
            <p:ph type="body" idx="1"/>
          </p:nvPr>
        </p:nvSpPr>
        <p:spPr>
          <a:xfrm>
            <a:off x="0" y="860425"/>
            <a:ext cx="9144000" cy="5265738"/>
          </a:xfrm>
        </p:spPr>
        <p:txBody>
          <a:bodyPr/>
          <a:lstStyle/>
          <a:p>
            <a:pPr>
              <a:lnSpc>
                <a:spcPct val="80000"/>
              </a:lnSpc>
            </a:pPr>
            <a:r>
              <a:rPr lang="en-US" sz="2400" dirty="0"/>
              <a:t>As much as possible, it is best to link models to measured parameters, rather than fitting</a:t>
            </a:r>
          </a:p>
          <a:p>
            <a:pPr lvl="1">
              <a:lnSpc>
                <a:spcPct val="80000"/>
              </a:lnSpc>
            </a:pPr>
            <a:r>
              <a:rPr lang="en-US" sz="2000" dirty="0"/>
              <a:t>Ideally, measured from the same cathode</a:t>
            </a:r>
          </a:p>
          <a:p>
            <a:pPr>
              <a:lnSpc>
                <a:spcPct val="80000"/>
              </a:lnSpc>
            </a:pPr>
            <a:r>
              <a:rPr lang="en-US" sz="2400" dirty="0"/>
              <a:t>Whenever possible, QE should be </a:t>
            </a:r>
            <a:r>
              <a:rPr lang="en-US" sz="2400" dirty="0" smtClean="0"/>
              <a:t>measured and modeled </a:t>
            </a:r>
            <a:r>
              <a:rPr lang="en-US" sz="2400" dirty="0"/>
              <a:t>as a function of wavelength.  Energy Distribution Curves would be </a:t>
            </a:r>
            <a:r>
              <a:rPr lang="en-US" sz="2400" i="1" dirty="0"/>
              <a:t>wonderful!</a:t>
            </a:r>
            <a:endParaRPr lang="en-US" sz="2400" dirty="0"/>
          </a:p>
          <a:p>
            <a:pPr>
              <a:lnSpc>
                <a:spcPct val="80000"/>
              </a:lnSpc>
            </a:pPr>
            <a:r>
              <a:rPr lang="en-US" sz="2400" dirty="0"/>
              <a:t>Spicer’s Three-Step model well describes photoemission from most metals tested so </a:t>
            </a:r>
            <a:r>
              <a:rPr lang="en-US" sz="2400" dirty="0" smtClean="0"/>
              <a:t>far, and provides a good framework </a:t>
            </a:r>
            <a:r>
              <a:rPr lang="en-US" sz="2400" dirty="0" err="1" smtClean="0"/>
              <a:t>forsemiconductors</a:t>
            </a:r>
            <a:r>
              <a:rPr lang="en-US" sz="2400" dirty="0" smtClean="0"/>
              <a:t> </a:t>
            </a:r>
            <a:endParaRPr lang="en-US" sz="2400" dirty="0"/>
          </a:p>
          <a:p>
            <a:pPr>
              <a:lnSpc>
                <a:spcPct val="80000"/>
              </a:lnSpc>
            </a:pPr>
            <a:r>
              <a:rPr lang="en-US" sz="2400" dirty="0"/>
              <a:t>The model provides the QE and EDCs, and a Monte Carlo implementation will provide temporal response</a:t>
            </a:r>
          </a:p>
          <a:p>
            <a:pPr>
              <a:lnSpc>
                <a:spcPct val="80000"/>
              </a:lnSpc>
            </a:pPr>
            <a:r>
              <a:rPr lang="en-US" sz="2400" dirty="0" smtClean="0"/>
              <a:t>A </a:t>
            </a:r>
            <a:r>
              <a:rPr lang="en-US" sz="2400" dirty="0"/>
              <a:t>program to characterize cathodes is needed, especially for semiconductors (time for Light Sources to help us)</a:t>
            </a:r>
          </a:p>
        </p:txBody>
      </p:sp>
      <p:sp>
        <p:nvSpPr>
          <p:cNvPr id="249860" name="Text Box 4"/>
          <p:cNvSpPr txBox="1">
            <a:spLocks noChangeArrowheads="1"/>
          </p:cNvSpPr>
          <p:nvPr/>
        </p:nvSpPr>
        <p:spPr bwMode="auto">
          <a:xfrm>
            <a:off x="3581400" y="5334000"/>
            <a:ext cx="2005013" cy="519112"/>
          </a:xfrm>
          <a:prstGeom prst="rect">
            <a:avLst/>
          </a:prstGeom>
          <a:noFill/>
          <a:ln w="9525">
            <a:noFill/>
            <a:miter lim="800000"/>
            <a:headEnd/>
            <a:tailEnd/>
          </a:ln>
          <a:effectLst/>
        </p:spPr>
        <p:txBody>
          <a:bodyPr wrap="none">
            <a:spAutoFit/>
          </a:bodyPr>
          <a:lstStyle/>
          <a:p>
            <a:r>
              <a:rPr lang="en-US" sz="2800" i="1" dirty="0">
                <a:solidFill>
                  <a:srgbClr val="FF3300"/>
                </a:solidFill>
              </a:rPr>
              <a:t>Thank You!</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body" idx="1"/>
          </p:nvPr>
        </p:nvSpPr>
        <p:spPr>
          <a:xfrm>
            <a:off x="457200" y="914400"/>
            <a:ext cx="8229600" cy="5029200"/>
          </a:xfrm>
        </p:spPr>
        <p:txBody>
          <a:bodyPr/>
          <a:lstStyle/>
          <a:p>
            <a:r>
              <a:rPr lang="en-US" smtClean="0"/>
              <a:t>As fermions, electrons obey the Pauli exclusion principle. Thus the energy distribution of occupied states (DOS) is given by the Fermi-Dirac (F-D) function,</a:t>
            </a:r>
          </a:p>
          <a:p>
            <a:endParaRPr lang="en-US" smtClean="0"/>
          </a:p>
          <a:p>
            <a:endParaRPr lang="en-US" smtClean="0"/>
          </a:p>
          <a:p>
            <a:endParaRPr lang="en-US" smtClean="0"/>
          </a:p>
          <a:p>
            <a:r>
              <a:rPr lang="en-US" smtClean="0"/>
              <a:t>The temperature dependence of this distribution is typically not important for field emission and photoemission, but is critical for thermionic emission</a:t>
            </a:r>
          </a:p>
          <a:p>
            <a:r>
              <a:rPr lang="en-US" smtClean="0"/>
              <a:t>For T=0, this leads to full occupancy of all states below E</a:t>
            </a:r>
            <a:r>
              <a:rPr lang="en-US" baseline="-25000" smtClean="0"/>
              <a:t>F</a:t>
            </a:r>
            <a:r>
              <a:rPr lang="en-US" smtClean="0"/>
              <a:t> and zero occupancy for all states above E</a:t>
            </a:r>
            <a:r>
              <a:rPr lang="en-US" baseline="-25000" smtClean="0"/>
              <a:t>F</a:t>
            </a:r>
          </a:p>
        </p:txBody>
      </p:sp>
      <p:sp>
        <p:nvSpPr>
          <p:cNvPr id="57347" name="Rectangle 2"/>
          <p:cNvSpPr>
            <a:spLocks noGrp="1" noChangeArrowheads="1"/>
          </p:cNvSpPr>
          <p:nvPr>
            <p:ph type="title"/>
          </p:nvPr>
        </p:nvSpPr>
        <p:spPr>
          <a:xfrm>
            <a:off x="381000" y="304800"/>
            <a:ext cx="8229600" cy="563563"/>
          </a:xfrm>
        </p:spPr>
        <p:txBody>
          <a:bodyPr/>
          <a:lstStyle/>
          <a:p>
            <a:r>
              <a:rPr lang="en-US" i="1" smtClean="0"/>
              <a:t>Occupancy: the Fermi-Dirac Distribution</a:t>
            </a:r>
          </a:p>
        </p:txBody>
      </p:sp>
      <p:pic>
        <p:nvPicPr>
          <p:cNvPr id="57348" name="Picture 6"/>
          <p:cNvPicPr>
            <a:picLocks noChangeAspect="1" noChangeArrowheads="1"/>
          </p:cNvPicPr>
          <p:nvPr/>
        </p:nvPicPr>
        <p:blipFill>
          <a:blip r:embed="rId3" cstate="print"/>
          <a:srcRect/>
          <a:stretch>
            <a:fillRect/>
          </a:stretch>
        </p:blipFill>
        <p:spPr bwMode="auto">
          <a:xfrm>
            <a:off x="2398713" y="2209800"/>
            <a:ext cx="4346575" cy="99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smtClean="0"/>
              <a:t>Surface Barrier</a:t>
            </a:r>
          </a:p>
        </p:txBody>
      </p:sp>
      <p:sp>
        <p:nvSpPr>
          <p:cNvPr id="58371" name="Content Placeholder 2"/>
          <p:cNvSpPr>
            <a:spLocks noGrp="1"/>
          </p:cNvSpPr>
          <p:nvPr>
            <p:ph idx="1"/>
          </p:nvPr>
        </p:nvSpPr>
        <p:spPr/>
        <p:txBody>
          <a:bodyPr/>
          <a:lstStyle/>
          <a:p>
            <a:r>
              <a:rPr lang="en-US" dirty="0" smtClean="0"/>
              <a:t>The work function is the energy required to extract an electron from the surface</a:t>
            </a:r>
          </a:p>
          <a:p>
            <a:r>
              <a:rPr lang="en-US" dirty="0" smtClean="0"/>
              <a:t>This has two parts, the electrostatic potential binding the electrons in the bulk, and the surface dipole which occurs due to “spill-out” electrons</a:t>
            </a:r>
          </a:p>
        </p:txBody>
      </p:sp>
      <p:sp>
        <p:nvSpPr>
          <p:cNvPr id="58372" name="Rectangle 6"/>
          <p:cNvSpPr>
            <a:spLocks noChangeArrowheads="1"/>
          </p:cNvSpPr>
          <p:nvPr/>
        </p:nvSpPr>
        <p:spPr bwMode="auto">
          <a:xfrm>
            <a:off x="1219200" y="6248400"/>
            <a:ext cx="6400800" cy="369888"/>
          </a:xfrm>
          <a:prstGeom prst="rect">
            <a:avLst/>
          </a:prstGeom>
          <a:noFill/>
          <a:ln w="9525">
            <a:noFill/>
            <a:miter lim="800000"/>
            <a:headEnd/>
            <a:tailEnd/>
          </a:ln>
        </p:spPr>
        <p:txBody>
          <a:bodyPr>
            <a:spAutoFit/>
          </a:bodyPr>
          <a:lstStyle/>
          <a:p>
            <a:r>
              <a:rPr lang="en-US" dirty="0"/>
              <a:t>http://www.philiphofmann.net/surflec3/surflec015.html#toc36</a:t>
            </a:r>
          </a:p>
        </p:txBody>
      </p:sp>
      <p:pic>
        <p:nvPicPr>
          <p:cNvPr id="58373" name="Picture 7" descr="http://www.philiphofmann.net/surflec3/fig2_5.gif"/>
          <p:cNvPicPr>
            <a:picLocks noChangeAspect="1" noChangeArrowheads="1"/>
          </p:cNvPicPr>
          <p:nvPr/>
        </p:nvPicPr>
        <p:blipFill>
          <a:blip r:embed="rId3" cstate="print"/>
          <a:srcRect/>
          <a:stretch>
            <a:fillRect/>
          </a:stretch>
        </p:blipFill>
        <p:spPr bwMode="auto">
          <a:xfrm>
            <a:off x="381000" y="3429000"/>
            <a:ext cx="4191000" cy="2717800"/>
          </a:xfrm>
          <a:prstGeom prst="rect">
            <a:avLst/>
          </a:prstGeom>
          <a:noFill/>
          <a:ln w="9525">
            <a:noFill/>
            <a:miter lim="800000"/>
            <a:headEnd/>
            <a:tailEnd/>
          </a:ln>
        </p:spPr>
      </p:pic>
      <p:sp>
        <p:nvSpPr>
          <p:cNvPr id="58374" name="TextBox 7"/>
          <p:cNvSpPr txBox="1">
            <a:spLocks noChangeArrowheads="1"/>
          </p:cNvSpPr>
          <p:nvPr/>
        </p:nvSpPr>
        <p:spPr bwMode="auto">
          <a:xfrm>
            <a:off x="3048000" y="2895600"/>
            <a:ext cx="2759075" cy="369888"/>
          </a:xfrm>
          <a:prstGeom prst="rect">
            <a:avLst/>
          </a:prstGeom>
          <a:noFill/>
          <a:ln w="9525">
            <a:noFill/>
            <a:miter lim="800000"/>
            <a:headEnd/>
            <a:tailEnd/>
          </a:ln>
        </p:spPr>
        <p:txBody>
          <a:bodyPr wrap="none">
            <a:spAutoFit/>
          </a:bodyPr>
          <a:lstStyle/>
          <a:p>
            <a:r>
              <a:rPr lang="el-GR"/>
              <a:t> Φ = φ(+∞)−µ = Δ φ − µ.  </a:t>
            </a:r>
            <a:endParaRPr lang="en-US"/>
          </a:p>
        </p:txBody>
      </p:sp>
      <p:cxnSp>
        <p:nvCxnSpPr>
          <p:cNvPr id="58375" name="Straight Connector 9"/>
          <p:cNvCxnSpPr>
            <a:cxnSpLocks noChangeShapeType="1"/>
          </p:cNvCxnSpPr>
          <p:nvPr/>
        </p:nvCxnSpPr>
        <p:spPr bwMode="auto">
          <a:xfrm>
            <a:off x="5334000" y="2971800"/>
            <a:ext cx="152400" cy="0"/>
          </a:xfrm>
          <a:prstGeom prst="line">
            <a:avLst/>
          </a:prstGeom>
          <a:noFill/>
          <a:ln w="19050" algn="ctr">
            <a:solidFill>
              <a:schemeClr val="tx1"/>
            </a:solidFill>
            <a:round/>
            <a:headEnd/>
            <a:tailEnd/>
          </a:ln>
        </p:spPr>
      </p:cxnSp>
      <p:cxnSp>
        <p:nvCxnSpPr>
          <p:cNvPr id="58376" name="Straight Connector 12"/>
          <p:cNvCxnSpPr>
            <a:cxnSpLocks noChangeShapeType="1"/>
          </p:cNvCxnSpPr>
          <p:nvPr/>
        </p:nvCxnSpPr>
        <p:spPr bwMode="auto">
          <a:xfrm>
            <a:off x="6705600" y="5486400"/>
            <a:ext cx="152400" cy="0"/>
          </a:xfrm>
          <a:prstGeom prst="line">
            <a:avLst/>
          </a:prstGeom>
          <a:noFill/>
          <a:ln w="19050" algn="ctr">
            <a:solidFill>
              <a:schemeClr val="tx1"/>
            </a:solidFill>
            <a:round/>
            <a:headEnd/>
            <a:tailEnd/>
          </a:ln>
        </p:spPr>
      </p:cxnSp>
      <p:pic>
        <p:nvPicPr>
          <p:cNvPr id="58377" name="Picture 5" descr="http://www.philiphofmann.net/surflec3/fig7_1.gif"/>
          <p:cNvPicPr>
            <a:picLocks noChangeAspect="1" noChangeArrowheads="1"/>
          </p:cNvPicPr>
          <p:nvPr/>
        </p:nvPicPr>
        <p:blipFill>
          <a:blip r:embed="rId4" cstate="print"/>
          <a:srcRect/>
          <a:stretch>
            <a:fillRect/>
          </a:stretch>
        </p:blipFill>
        <p:spPr bwMode="auto">
          <a:xfrm>
            <a:off x="4572000" y="3429000"/>
            <a:ext cx="4479925" cy="2133600"/>
          </a:xfrm>
          <a:prstGeom prst="rect">
            <a:avLst/>
          </a:prstGeom>
          <a:noFill/>
          <a:ln w="9525">
            <a:noFill/>
            <a:miter lim="800000"/>
            <a:headEnd/>
            <a:tailEnd/>
          </a:ln>
        </p:spPr>
      </p:pic>
      <p:sp>
        <p:nvSpPr>
          <p:cNvPr id="58378" name="TextBox 15"/>
          <p:cNvSpPr txBox="1">
            <a:spLocks noChangeArrowheads="1"/>
          </p:cNvSpPr>
          <p:nvPr/>
        </p:nvSpPr>
        <p:spPr bwMode="auto">
          <a:xfrm>
            <a:off x="4570413" y="2667000"/>
            <a:ext cx="687387" cy="276225"/>
          </a:xfrm>
          <a:prstGeom prst="rect">
            <a:avLst/>
          </a:prstGeom>
          <a:noFill/>
          <a:ln w="9525">
            <a:noFill/>
            <a:miter lim="800000"/>
            <a:headEnd/>
            <a:tailEnd/>
          </a:ln>
        </p:spPr>
        <p:txBody>
          <a:bodyPr wrap="none">
            <a:spAutoFit/>
          </a:bodyPr>
          <a:lstStyle/>
          <a:p>
            <a:r>
              <a:rPr lang="en-US" sz="1200"/>
              <a:t>surface</a:t>
            </a:r>
          </a:p>
        </p:txBody>
      </p:sp>
      <p:sp>
        <p:nvSpPr>
          <p:cNvPr id="58379" name="TextBox 16"/>
          <p:cNvSpPr txBox="1">
            <a:spLocks noChangeArrowheads="1"/>
          </p:cNvSpPr>
          <p:nvPr/>
        </p:nvSpPr>
        <p:spPr bwMode="auto">
          <a:xfrm>
            <a:off x="5181600" y="3152775"/>
            <a:ext cx="465138" cy="276225"/>
          </a:xfrm>
          <a:prstGeom prst="rect">
            <a:avLst/>
          </a:prstGeom>
          <a:noFill/>
          <a:ln w="9525">
            <a:noFill/>
            <a:miter lim="800000"/>
            <a:headEnd/>
            <a:tailEnd/>
          </a:ln>
        </p:spPr>
        <p:txBody>
          <a:bodyPr wrap="none">
            <a:spAutoFit/>
          </a:bodyPr>
          <a:lstStyle/>
          <a:p>
            <a:r>
              <a:rPr lang="en-US" sz="1200"/>
              <a:t>bulk</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mtClean="0"/>
              <a:t>Surface Barrier</a:t>
            </a:r>
          </a:p>
        </p:txBody>
      </p:sp>
      <p:sp>
        <p:nvSpPr>
          <p:cNvPr id="59395" name="Content Placeholder 2"/>
          <p:cNvSpPr>
            <a:spLocks noGrp="1"/>
          </p:cNvSpPr>
          <p:nvPr>
            <p:ph idx="1"/>
          </p:nvPr>
        </p:nvSpPr>
        <p:spPr>
          <a:xfrm>
            <a:off x="457200" y="762000"/>
            <a:ext cx="4953000" cy="5334000"/>
          </a:xfrm>
        </p:spPr>
        <p:txBody>
          <a:bodyPr/>
          <a:lstStyle/>
          <a:p>
            <a:r>
              <a:rPr lang="en-US" smtClean="0"/>
              <a:t>This surface dipole portion can be modified by adsorbates</a:t>
            </a:r>
          </a:p>
          <a:p>
            <a:r>
              <a:rPr lang="en-US" smtClean="0"/>
              <a:t>We use alkali metals to reduce the workfunction of cathodes</a:t>
            </a:r>
          </a:p>
          <a:p>
            <a:pPr lvl="1"/>
            <a:r>
              <a:rPr lang="en-US" smtClean="0"/>
              <a:t>Cs on Ag</a:t>
            </a:r>
          </a:p>
          <a:p>
            <a:pPr lvl="1"/>
            <a:r>
              <a:rPr lang="en-US" smtClean="0"/>
              <a:t>Cs on W</a:t>
            </a:r>
          </a:p>
          <a:p>
            <a:pPr lvl="1"/>
            <a:r>
              <a:rPr lang="en-US" smtClean="0"/>
              <a:t>Cs-O on GaAs</a:t>
            </a:r>
          </a:p>
          <a:p>
            <a:r>
              <a:rPr lang="en-US" smtClean="0"/>
              <a:t>Adsorbates can also raise </a:t>
            </a:r>
            <a:r>
              <a:rPr lang="en-US" smtClean="0">
                <a:sym typeface="Symbol" pitchFamily="18" charset="2"/>
              </a:rPr>
              <a:t></a:t>
            </a:r>
          </a:p>
          <a:p>
            <a:pPr lvl="1"/>
            <a:r>
              <a:rPr lang="en-US" smtClean="0">
                <a:sym typeface="Symbol" pitchFamily="18" charset="2"/>
              </a:rPr>
              <a:t>This is the motivation behind laser cleaning of metal cathodes</a:t>
            </a:r>
          </a:p>
          <a:p>
            <a:r>
              <a:rPr lang="en-US" smtClean="0">
                <a:sym typeface="Symbol" pitchFamily="18" charset="2"/>
              </a:rPr>
              <a:t>Note that different faces of a crystal can have different surface dipoles, and therefore different workfunctions</a:t>
            </a:r>
            <a:endParaRPr lang="en-US" smtClean="0"/>
          </a:p>
        </p:txBody>
      </p:sp>
      <p:sp>
        <p:nvSpPr>
          <p:cNvPr id="59396" name="Rectangle 4"/>
          <p:cNvSpPr>
            <a:spLocks noChangeArrowheads="1"/>
          </p:cNvSpPr>
          <p:nvPr/>
        </p:nvSpPr>
        <p:spPr bwMode="auto">
          <a:xfrm>
            <a:off x="804863" y="6215063"/>
            <a:ext cx="7534275" cy="923925"/>
          </a:xfrm>
          <a:prstGeom prst="rect">
            <a:avLst/>
          </a:prstGeom>
          <a:noFill/>
          <a:ln w="9525">
            <a:noFill/>
            <a:miter lim="800000"/>
            <a:headEnd/>
            <a:tailEnd/>
          </a:ln>
        </p:spPr>
        <p:txBody>
          <a:bodyPr anchor="ctr">
            <a:spAutoFit/>
          </a:bodyPr>
          <a:lstStyle/>
          <a:p>
            <a:pPr eaLnBrk="0" hangingPunct="0"/>
            <a:r>
              <a:rPr lang="en-US"/>
              <a:t>Workfunctions of metals have values between about 1.5 eV and 5.5 eV.</a:t>
            </a:r>
            <a:r>
              <a:rPr lang="en-US" sz="9000" i="1"/>
              <a:t/>
            </a:r>
            <a:br>
              <a:rPr lang="en-US" sz="9000" i="1"/>
            </a:br>
            <a:endParaRPr lang="en-US" i="1"/>
          </a:p>
          <a:p>
            <a:pPr eaLnBrk="0" hangingPunct="0"/>
            <a:endParaRPr lang="en-US" i="1"/>
          </a:p>
        </p:txBody>
      </p:sp>
      <p:pic>
        <p:nvPicPr>
          <p:cNvPr id="59397" name="Picture 2" descr="http://www.philiphofmann.net/surflec3/fig7_4.gif"/>
          <p:cNvPicPr>
            <a:picLocks noChangeAspect="1" noChangeArrowheads="1"/>
          </p:cNvPicPr>
          <p:nvPr/>
        </p:nvPicPr>
        <p:blipFill>
          <a:blip r:embed="rId3" cstate="print"/>
          <a:srcRect/>
          <a:stretch>
            <a:fillRect/>
          </a:stretch>
        </p:blipFill>
        <p:spPr bwMode="auto">
          <a:xfrm>
            <a:off x="5257800" y="914400"/>
            <a:ext cx="3686175" cy="3648075"/>
          </a:xfrm>
          <a:prstGeom prst="rect">
            <a:avLst/>
          </a:prstGeom>
          <a:noFill/>
          <a:ln w="9525">
            <a:noFill/>
            <a:miter lim="800000"/>
            <a:headEnd/>
            <a:tailEnd/>
          </a:ln>
        </p:spPr>
      </p:pic>
      <p:sp>
        <p:nvSpPr>
          <p:cNvPr id="59398" name="Rectangle 13"/>
          <p:cNvSpPr>
            <a:spLocks noChangeArrowheads="1"/>
          </p:cNvSpPr>
          <p:nvPr/>
        </p:nvSpPr>
        <p:spPr bwMode="auto">
          <a:xfrm>
            <a:off x="5029200" y="4648200"/>
            <a:ext cx="4114800" cy="461963"/>
          </a:xfrm>
          <a:prstGeom prst="rect">
            <a:avLst/>
          </a:prstGeom>
          <a:noFill/>
          <a:ln w="9525">
            <a:noFill/>
            <a:miter lim="800000"/>
            <a:headEnd/>
            <a:tailEnd/>
          </a:ln>
        </p:spPr>
        <p:txBody>
          <a:bodyPr>
            <a:spAutoFit/>
          </a:bodyPr>
          <a:lstStyle/>
          <a:p>
            <a:r>
              <a:rPr lang="en-US" sz="1200" i="1"/>
              <a:t>Workfunction change upon the adsorption of K on W(110)</a:t>
            </a:r>
          </a:p>
          <a:p>
            <a:pPr algn="ctr"/>
            <a:r>
              <a:rPr lang="en-US" sz="1200"/>
              <a:t>R. Blaszczyszyn et al, Surf. Sci. </a:t>
            </a:r>
            <a:r>
              <a:rPr lang="en-US" sz="1200" b="1"/>
              <a:t>51</a:t>
            </a:r>
            <a:r>
              <a:rPr lang="en-US" sz="1200"/>
              <a:t>, 396 (1975).</a:t>
            </a:r>
            <a:r>
              <a:rPr lang="en-US" sz="1200" i="1"/>
              <a:t> </a:t>
            </a:r>
            <a:endParaRPr lang="en-US" sz="12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ChangeArrowheads="1"/>
          </p:cNvSpPr>
          <p:nvPr/>
        </p:nvSpPr>
        <p:spPr bwMode="auto">
          <a:xfrm>
            <a:off x="609600" y="990600"/>
            <a:ext cx="2359025" cy="5105400"/>
          </a:xfrm>
          <a:prstGeom prst="rect">
            <a:avLst/>
          </a:prstGeom>
          <a:solidFill>
            <a:srgbClr val="99CCFF">
              <a:alpha val="50000"/>
            </a:srgbClr>
          </a:solidFill>
          <a:ln w="9525">
            <a:noFill/>
            <a:miter lim="800000"/>
            <a:headEnd/>
            <a:tailEnd/>
          </a:ln>
          <a:effectLst/>
        </p:spPr>
        <p:txBody>
          <a:bodyPr wrap="none" anchor="ctr"/>
          <a:lstStyle/>
          <a:p>
            <a:endParaRPr lang="en-US"/>
          </a:p>
        </p:txBody>
      </p:sp>
      <p:sp>
        <p:nvSpPr>
          <p:cNvPr id="184323" name="Line 3"/>
          <p:cNvSpPr>
            <a:spLocks noChangeShapeType="1"/>
          </p:cNvSpPr>
          <p:nvPr/>
        </p:nvSpPr>
        <p:spPr bwMode="auto">
          <a:xfrm flipH="1" flipV="1">
            <a:off x="2968625" y="2667000"/>
            <a:ext cx="4763" cy="3429000"/>
          </a:xfrm>
          <a:prstGeom prst="line">
            <a:avLst/>
          </a:prstGeom>
          <a:noFill/>
          <a:ln w="9525">
            <a:solidFill>
              <a:schemeClr val="tx1"/>
            </a:solidFill>
            <a:round/>
            <a:headEnd/>
            <a:tailEnd/>
          </a:ln>
          <a:effectLst/>
        </p:spPr>
        <p:txBody>
          <a:bodyPr/>
          <a:lstStyle/>
          <a:p>
            <a:endParaRPr lang="en-US"/>
          </a:p>
        </p:txBody>
      </p:sp>
      <p:sp>
        <p:nvSpPr>
          <p:cNvPr id="184324" name="Text Box 4"/>
          <p:cNvSpPr txBox="1">
            <a:spLocks noChangeArrowheads="1"/>
          </p:cNvSpPr>
          <p:nvPr/>
        </p:nvSpPr>
        <p:spPr bwMode="auto">
          <a:xfrm rot="5400000">
            <a:off x="-220663" y="4433888"/>
            <a:ext cx="1203325" cy="457200"/>
          </a:xfrm>
          <a:prstGeom prst="rect">
            <a:avLst/>
          </a:prstGeom>
          <a:noFill/>
          <a:ln w="9525">
            <a:noFill/>
            <a:miter lim="800000"/>
            <a:headEnd/>
            <a:tailEnd/>
          </a:ln>
          <a:effectLst/>
        </p:spPr>
        <p:txBody>
          <a:bodyPr>
            <a:spAutoFit/>
          </a:bodyPr>
          <a:lstStyle/>
          <a:p>
            <a:pPr algn="ctr">
              <a:spcBef>
                <a:spcPct val="50000"/>
              </a:spcBef>
            </a:pPr>
            <a:r>
              <a:rPr lang="en-US" sz="2400">
                <a:latin typeface="Times New Roman" pitchFamily="18" charset="0"/>
              </a:rPr>
              <a:t>Energy</a:t>
            </a:r>
          </a:p>
        </p:txBody>
      </p:sp>
      <p:sp>
        <p:nvSpPr>
          <p:cNvPr id="184325" name="Text Box 5"/>
          <p:cNvSpPr txBox="1">
            <a:spLocks noChangeArrowheads="1"/>
          </p:cNvSpPr>
          <p:nvPr/>
        </p:nvSpPr>
        <p:spPr bwMode="auto">
          <a:xfrm>
            <a:off x="1117600" y="6183313"/>
            <a:ext cx="13716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Medium</a:t>
            </a:r>
          </a:p>
        </p:txBody>
      </p:sp>
      <p:sp>
        <p:nvSpPr>
          <p:cNvPr id="184326" name="Text Box 6"/>
          <p:cNvSpPr txBox="1">
            <a:spLocks noChangeArrowheads="1"/>
          </p:cNvSpPr>
          <p:nvPr/>
        </p:nvSpPr>
        <p:spPr bwMode="auto">
          <a:xfrm>
            <a:off x="3121025" y="6183313"/>
            <a:ext cx="1600200" cy="457200"/>
          </a:xfrm>
          <a:prstGeom prst="rect">
            <a:avLst/>
          </a:prstGeom>
          <a:noFill/>
          <a:ln w="9525">
            <a:noFill/>
            <a:miter lim="800000"/>
            <a:headEnd/>
            <a:tailEnd/>
          </a:ln>
          <a:effectLst/>
        </p:spPr>
        <p:txBody>
          <a:bodyPr>
            <a:spAutoFit/>
          </a:bodyPr>
          <a:lstStyle/>
          <a:p>
            <a:pPr algn="ctr">
              <a:spcBef>
                <a:spcPct val="50000"/>
              </a:spcBef>
            </a:pPr>
            <a:r>
              <a:rPr lang="en-US" sz="2400">
                <a:latin typeface="Times New Roman" pitchFamily="18" charset="0"/>
              </a:rPr>
              <a:t>Vacuum</a:t>
            </a:r>
          </a:p>
        </p:txBody>
      </p:sp>
      <p:sp>
        <p:nvSpPr>
          <p:cNvPr id="184327" name="Line 7"/>
          <p:cNvSpPr>
            <a:spLocks noChangeShapeType="1"/>
          </p:cNvSpPr>
          <p:nvPr/>
        </p:nvSpPr>
        <p:spPr bwMode="auto">
          <a:xfrm flipV="1">
            <a:off x="609600" y="990600"/>
            <a:ext cx="0" cy="5334000"/>
          </a:xfrm>
          <a:prstGeom prst="line">
            <a:avLst/>
          </a:prstGeom>
          <a:noFill/>
          <a:ln w="9525">
            <a:solidFill>
              <a:schemeClr val="tx1"/>
            </a:solidFill>
            <a:round/>
            <a:headEnd/>
            <a:tailEnd type="triangle" w="med" len="med"/>
          </a:ln>
          <a:effectLst/>
        </p:spPr>
        <p:txBody>
          <a:bodyPr/>
          <a:lstStyle/>
          <a:p>
            <a:endParaRPr lang="en-US"/>
          </a:p>
        </p:txBody>
      </p:sp>
      <p:sp>
        <p:nvSpPr>
          <p:cNvPr id="184328" name="Line 8"/>
          <p:cNvSpPr>
            <a:spLocks noChangeShapeType="1"/>
          </p:cNvSpPr>
          <p:nvPr/>
        </p:nvSpPr>
        <p:spPr bwMode="auto">
          <a:xfrm>
            <a:off x="609600" y="4572000"/>
            <a:ext cx="2349500" cy="0"/>
          </a:xfrm>
          <a:prstGeom prst="line">
            <a:avLst/>
          </a:prstGeom>
          <a:noFill/>
          <a:ln w="9525">
            <a:solidFill>
              <a:schemeClr val="tx1"/>
            </a:solidFill>
            <a:round/>
            <a:headEnd/>
            <a:tailEnd/>
          </a:ln>
          <a:effectLst/>
        </p:spPr>
        <p:txBody>
          <a:bodyPr/>
          <a:lstStyle/>
          <a:p>
            <a:endParaRPr lang="en-US"/>
          </a:p>
        </p:txBody>
      </p:sp>
      <p:sp>
        <p:nvSpPr>
          <p:cNvPr id="184329" name="Line 9"/>
          <p:cNvSpPr>
            <a:spLocks noChangeShapeType="1"/>
          </p:cNvSpPr>
          <p:nvPr/>
        </p:nvSpPr>
        <p:spPr bwMode="auto">
          <a:xfrm>
            <a:off x="2968625" y="2667000"/>
            <a:ext cx="1295400" cy="0"/>
          </a:xfrm>
          <a:prstGeom prst="line">
            <a:avLst/>
          </a:prstGeom>
          <a:noFill/>
          <a:ln w="9525">
            <a:solidFill>
              <a:schemeClr val="tx1"/>
            </a:solidFill>
            <a:round/>
            <a:headEnd/>
            <a:tailEnd/>
          </a:ln>
          <a:effectLst/>
        </p:spPr>
        <p:txBody>
          <a:bodyPr/>
          <a:lstStyle/>
          <a:p>
            <a:endParaRPr lang="en-US"/>
          </a:p>
        </p:txBody>
      </p:sp>
      <p:sp>
        <p:nvSpPr>
          <p:cNvPr id="184330" name="Oval 10"/>
          <p:cNvSpPr>
            <a:spLocks noChangeArrowheads="1"/>
          </p:cNvSpPr>
          <p:nvPr/>
        </p:nvSpPr>
        <p:spPr bwMode="auto">
          <a:xfrm>
            <a:off x="1422400" y="57277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84331" name="Oval 11"/>
          <p:cNvSpPr>
            <a:spLocks noChangeArrowheads="1"/>
          </p:cNvSpPr>
          <p:nvPr/>
        </p:nvSpPr>
        <p:spPr bwMode="auto">
          <a:xfrm>
            <a:off x="1749425" y="4800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84332" name="Oval 12"/>
          <p:cNvSpPr>
            <a:spLocks noChangeArrowheads="1"/>
          </p:cNvSpPr>
          <p:nvPr/>
        </p:nvSpPr>
        <p:spPr bwMode="auto">
          <a:xfrm>
            <a:off x="1825625" y="5029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84333" name="Oval 13"/>
          <p:cNvSpPr>
            <a:spLocks noChangeArrowheads="1"/>
          </p:cNvSpPr>
          <p:nvPr/>
        </p:nvSpPr>
        <p:spPr bwMode="auto">
          <a:xfrm>
            <a:off x="2435225" y="53340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84334" name="Oval 14"/>
          <p:cNvSpPr>
            <a:spLocks noChangeArrowheads="1"/>
          </p:cNvSpPr>
          <p:nvPr/>
        </p:nvSpPr>
        <p:spPr bwMode="auto">
          <a:xfrm>
            <a:off x="2206625" y="5029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84335" name="Oval 15"/>
          <p:cNvSpPr>
            <a:spLocks noChangeArrowheads="1"/>
          </p:cNvSpPr>
          <p:nvPr/>
        </p:nvSpPr>
        <p:spPr bwMode="auto">
          <a:xfrm>
            <a:off x="1978025" y="4724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84336" name="Oval 16"/>
          <p:cNvSpPr>
            <a:spLocks noChangeArrowheads="1"/>
          </p:cNvSpPr>
          <p:nvPr/>
        </p:nvSpPr>
        <p:spPr bwMode="auto">
          <a:xfrm>
            <a:off x="2587625" y="4800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84337" name="Line 17"/>
          <p:cNvSpPr>
            <a:spLocks noChangeShapeType="1"/>
          </p:cNvSpPr>
          <p:nvPr/>
        </p:nvSpPr>
        <p:spPr bwMode="auto">
          <a:xfrm flipV="1">
            <a:off x="3121025" y="2667000"/>
            <a:ext cx="0" cy="1905000"/>
          </a:xfrm>
          <a:prstGeom prst="line">
            <a:avLst/>
          </a:prstGeom>
          <a:noFill/>
          <a:ln w="9525">
            <a:solidFill>
              <a:schemeClr val="tx1"/>
            </a:solidFill>
            <a:round/>
            <a:headEnd/>
            <a:tailEnd type="triangle" w="med" len="med"/>
          </a:ln>
          <a:effectLst/>
        </p:spPr>
        <p:txBody>
          <a:bodyPr/>
          <a:lstStyle/>
          <a:p>
            <a:endParaRPr lang="en-US"/>
          </a:p>
        </p:txBody>
      </p:sp>
      <p:sp>
        <p:nvSpPr>
          <p:cNvPr id="184338" name="Text Box 18"/>
          <p:cNvSpPr txBox="1">
            <a:spLocks noChangeArrowheads="1"/>
          </p:cNvSpPr>
          <p:nvPr/>
        </p:nvSpPr>
        <p:spPr bwMode="auto">
          <a:xfrm>
            <a:off x="3181350" y="3165475"/>
            <a:ext cx="406400" cy="457200"/>
          </a:xfrm>
          <a:prstGeom prst="rect">
            <a:avLst/>
          </a:prstGeom>
          <a:noFill/>
          <a:ln w="9525">
            <a:noFill/>
            <a:miter lim="800000"/>
            <a:headEnd/>
            <a:tailEnd/>
          </a:ln>
          <a:effectLst/>
        </p:spPr>
        <p:txBody>
          <a:bodyPr wrap="none">
            <a:spAutoFit/>
          </a:bodyPr>
          <a:lstStyle/>
          <a:p>
            <a:r>
              <a:rPr lang="en-US" sz="2400">
                <a:latin typeface="Times New Roman" pitchFamily="18" charset="0"/>
                <a:cs typeface="Times New Roman" pitchFamily="18" charset="0"/>
              </a:rPr>
              <a:t>Φ</a:t>
            </a:r>
            <a:endParaRPr lang="en-US" sz="2400">
              <a:latin typeface="Times New Roman" pitchFamily="18" charset="0"/>
            </a:endParaRPr>
          </a:p>
        </p:txBody>
      </p:sp>
      <p:sp>
        <p:nvSpPr>
          <p:cNvPr id="184339" name="Text Box 19"/>
          <p:cNvSpPr txBox="1">
            <a:spLocks noChangeArrowheads="1"/>
          </p:cNvSpPr>
          <p:nvPr/>
        </p:nvSpPr>
        <p:spPr bwMode="auto">
          <a:xfrm>
            <a:off x="3121025" y="2590800"/>
            <a:ext cx="19050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Vacuum level</a:t>
            </a:r>
          </a:p>
        </p:txBody>
      </p:sp>
      <p:sp>
        <p:nvSpPr>
          <p:cNvPr id="184342" name="AutoShape 22"/>
          <p:cNvSpPr>
            <a:spLocks noChangeArrowheads="1"/>
          </p:cNvSpPr>
          <p:nvPr/>
        </p:nvSpPr>
        <p:spPr bwMode="auto">
          <a:xfrm rot="988501">
            <a:off x="2968625" y="5105400"/>
            <a:ext cx="1828800" cy="533400"/>
          </a:xfrm>
          <a:prstGeom prst="leftArrow">
            <a:avLst>
              <a:gd name="adj1" fmla="val 50000"/>
              <a:gd name="adj2" fmla="val 88397"/>
            </a:avLst>
          </a:prstGeom>
          <a:solidFill>
            <a:srgbClr val="3366FF"/>
          </a:solidFill>
          <a:ln w="9525">
            <a:solidFill>
              <a:schemeClr val="tx1"/>
            </a:solidFill>
            <a:miter lim="800000"/>
            <a:headEnd/>
            <a:tailEnd/>
          </a:ln>
          <a:effectLst/>
        </p:spPr>
        <p:txBody>
          <a:bodyPr wrap="none" anchor="ctr"/>
          <a:lstStyle/>
          <a:p>
            <a:endParaRPr lang="en-US"/>
          </a:p>
        </p:txBody>
      </p:sp>
      <p:sp>
        <p:nvSpPr>
          <p:cNvPr id="184345" name="AutoShape 25"/>
          <p:cNvSpPr>
            <a:spLocks noChangeArrowheads="1"/>
          </p:cNvSpPr>
          <p:nvPr/>
        </p:nvSpPr>
        <p:spPr bwMode="auto">
          <a:xfrm rot="776572">
            <a:off x="2643188" y="4875213"/>
            <a:ext cx="304800" cy="76200"/>
          </a:xfrm>
          <a:prstGeom prst="leftArrow">
            <a:avLst>
              <a:gd name="adj1" fmla="val 50000"/>
              <a:gd name="adj2" fmla="val 100000"/>
            </a:avLst>
          </a:prstGeom>
          <a:solidFill>
            <a:srgbClr val="3366FF"/>
          </a:solidFill>
          <a:ln w="9525">
            <a:solidFill>
              <a:schemeClr val="tx1"/>
            </a:solidFill>
            <a:miter lim="800000"/>
            <a:headEnd/>
            <a:tailEnd/>
          </a:ln>
          <a:effectLst/>
        </p:spPr>
        <p:txBody>
          <a:bodyPr wrap="none" anchor="ctr"/>
          <a:lstStyle/>
          <a:p>
            <a:endParaRPr lang="en-US"/>
          </a:p>
        </p:txBody>
      </p:sp>
      <p:sp>
        <p:nvSpPr>
          <p:cNvPr id="184346" name="AutoShape 26"/>
          <p:cNvSpPr>
            <a:spLocks noChangeArrowheads="1"/>
          </p:cNvSpPr>
          <p:nvPr/>
        </p:nvSpPr>
        <p:spPr bwMode="auto">
          <a:xfrm rot="776572">
            <a:off x="1816100" y="4953000"/>
            <a:ext cx="1143000" cy="76200"/>
          </a:xfrm>
          <a:prstGeom prst="leftArrow">
            <a:avLst>
              <a:gd name="adj1" fmla="val 50000"/>
              <a:gd name="adj2" fmla="val 375000"/>
            </a:avLst>
          </a:prstGeom>
          <a:solidFill>
            <a:srgbClr val="3366FF"/>
          </a:solidFill>
          <a:ln w="9525">
            <a:solidFill>
              <a:schemeClr val="tx1"/>
            </a:solidFill>
            <a:miter lim="800000"/>
            <a:headEnd/>
            <a:tailEnd/>
          </a:ln>
          <a:effectLst/>
        </p:spPr>
        <p:txBody>
          <a:bodyPr wrap="none" anchor="ctr"/>
          <a:lstStyle/>
          <a:p>
            <a:endParaRPr lang="en-US"/>
          </a:p>
        </p:txBody>
      </p:sp>
      <p:sp>
        <p:nvSpPr>
          <p:cNvPr id="184347" name="AutoShape 27"/>
          <p:cNvSpPr>
            <a:spLocks noChangeArrowheads="1"/>
          </p:cNvSpPr>
          <p:nvPr/>
        </p:nvSpPr>
        <p:spPr bwMode="auto">
          <a:xfrm rot="-1649529">
            <a:off x="1917700" y="5400675"/>
            <a:ext cx="1055688" cy="68263"/>
          </a:xfrm>
          <a:prstGeom prst="leftArrow">
            <a:avLst>
              <a:gd name="adj1" fmla="val 50000"/>
              <a:gd name="adj2" fmla="val 386625"/>
            </a:avLst>
          </a:prstGeom>
          <a:solidFill>
            <a:srgbClr val="3366FF"/>
          </a:solidFill>
          <a:ln w="9525">
            <a:solidFill>
              <a:schemeClr val="tx1"/>
            </a:solidFill>
            <a:miter lim="800000"/>
            <a:headEnd/>
            <a:tailEnd/>
          </a:ln>
          <a:effectLst/>
        </p:spPr>
        <p:txBody>
          <a:bodyPr wrap="none" anchor="ctr"/>
          <a:lstStyle/>
          <a:p>
            <a:endParaRPr lang="en-US"/>
          </a:p>
        </p:txBody>
      </p:sp>
      <p:sp>
        <p:nvSpPr>
          <p:cNvPr id="184348" name="AutoShape 28"/>
          <p:cNvSpPr>
            <a:spLocks noChangeArrowheads="1"/>
          </p:cNvSpPr>
          <p:nvPr/>
        </p:nvSpPr>
        <p:spPr bwMode="auto">
          <a:xfrm rot="20823428" flipH="1">
            <a:off x="2989263" y="4800600"/>
            <a:ext cx="1371600" cy="152400"/>
          </a:xfrm>
          <a:prstGeom prst="leftArrow">
            <a:avLst>
              <a:gd name="adj1" fmla="val 50000"/>
              <a:gd name="adj2" fmla="val 225000"/>
            </a:avLst>
          </a:prstGeom>
          <a:solidFill>
            <a:srgbClr val="3366FF"/>
          </a:solidFill>
          <a:ln w="9525">
            <a:solidFill>
              <a:schemeClr val="tx1"/>
            </a:solidFill>
            <a:miter lim="800000"/>
            <a:headEnd/>
            <a:tailEnd/>
          </a:ln>
          <a:effectLst/>
        </p:spPr>
        <p:txBody>
          <a:bodyPr wrap="none" anchor="ctr"/>
          <a:lstStyle/>
          <a:p>
            <a:endParaRPr lang="en-US"/>
          </a:p>
        </p:txBody>
      </p:sp>
      <p:sp>
        <p:nvSpPr>
          <p:cNvPr id="184349" name="AutoShape 29"/>
          <p:cNvSpPr>
            <a:spLocks noChangeArrowheads="1"/>
          </p:cNvSpPr>
          <p:nvPr/>
        </p:nvSpPr>
        <p:spPr bwMode="auto">
          <a:xfrm rot="776572">
            <a:off x="2054225" y="4867275"/>
            <a:ext cx="919163" cy="109538"/>
          </a:xfrm>
          <a:prstGeom prst="leftArrow">
            <a:avLst>
              <a:gd name="adj1" fmla="val 50000"/>
              <a:gd name="adj2" fmla="val 209782"/>
            </a:avLst>
          </a:prstGeom>
          <a:solidFill>
            <a:srgbClr val="3366FF"/>
          </a:solidFill>
          <a:ln w="9525">
            <a:solidFill>
              <a:schemeClr val="tx1"/>
            </a:solidFill>
            <a:miter lim="800000"/>
            <a:headEnd/>
            <a:tailEnd/>
          </a:ln>
          <a:effectLst/>
        </p:spPr>
        <p:txBody>
          <a:bodyPr wrap="none" anchor="ctr"/>
          <a:lstStyle/>
          <a:p>
            <a:endParaRPr lang="en-US"/>
          </a:p>
        </p:txBody>
      </p:sp>
      <p:sp>
        <p:nvSpPr>
          <p:cNvPr id="184351" name="Line 31"/>
          <p:cNvSpPr>
            <a:spLocks noChangeShapeType="1"/>
          </p:cNvSpPr>
          <p:nvPr/>
        </p:nvSpPr>
        <p:spPr bwMode="auto">
          <a:xfrm flipV="1">
            <a:off x="1825625" y="2057400"/>
            <a:ext cx="0" cy="2743200"/>
          </a:xfrm>
          <a:prstGeom prst="line">
            <a:avLst/>
          </a:prstGeom>
          <a:noFill/>
          <a:ln w="28575">
            <a:solidFill>
              <a:schemeClr val="tx1"/>
            </a:solidFill>
            <a:prstDash val="sysDot"/>
            <a:round/>
            <a:headEnd/>
            <a:tailEnd type="triangle" w="med" len="med"/>
          </a:ln>
          <a:effectLst/>
        </p:spPr>
        <p:txBody>
          <a:bodyPr/>
          <a:lstStyle/>
          <a:p>
            <a:endParaRPr lang="en-US"/>
          </a:p>
        </p:txBody>
      </p:sp>
      <p:sp>
        <p:nvSpPr>
          <p:cNvPr id="184352" name="Oval 32"/>
          <p:cNvSpPr>
            <a:spLocks noChangeArrowheads="1"/>
          </p:cNvSpPr>
          <p:nvPr/>
        </p:nvSpPr>
        <p:spPr bwMode="auto">
          <a:xfrm>
            <a:off x="2587625" y="1905000"/>
            <a:ext cx="152400" cy="152400"/>
          </a:xfrm>
          <a:prstGeom prst="ellipse">
            <a:avLst/>
          </a:prstGeom>
          <a:solidFill>
            <a:srgbClr val="FF3300"/>
          </a:solidFill>
          <a:ln w="9525">
            <a:solidFill>
              <a:schemeClr val="tx1"/>
            </a:solidFill>
            <a:round/>
            <a:headEnd/>
            <a:tailEnd/>
          </a:ln>
          <a:effectLst/>
        </p:spPr>
        <p:txBody>
          <a:bodyPr wrap="none" anchor="ctr"/>
          <a:lstStyle/>
          <a:p>
            <a:endParaRPr lang="en-US"/>
          </a:p>
        </p:txBody>
      </p:sp>
      <p:sp>
        <p:nvSpPr>
          <p:cNvPr id="184353" name="Oval 33"/>
          <p:cNvSpPr>
            <a:spLocks noChangeArrowheads="1"/>
          </p:cNvSpPr>
          <p:nvPr/>
        </p:nvSpPr>
        <p:spPr bwMode="auto">
          <a:xfrm>
            <a:off x="1749425" y="1905000"/>
            <a:ext cx="152400" cy="152400"/>
          </a:xfrm>
          <a:prstGeom prst="ellipse">
            <a:avLst/>
          </a:prstGeom>
          <a:solidFill>
            <a:srgbClr val="FF3300"/>
          </a:solidFill>
          <a:ln w="9525">
            <a:solidFill>
              <a:schemeClr val="tx1"/>
            </a:solidFill>
            <a:round/>
            <a:headEnd/>
            <a:tailEnd/>
          </a:ln>
          <a:effectLst/>
        </p:spPr>
        <p:txBody>
          <a:bodyPr wrap="none" anchor="ctr"/>
          <a:lstStyle/>
          <a:p>
            <a:endParaRPr lang="en-US"/>
          </a:p>
        </p:txBody>
      </p:sp>
      <p:sp>
        <p:nvSpPr>
          <p:cNvPr id="184354" name="Line 34"/>
          <p:cNvSpPr>
            <a:spLocks noChangeShapeType="1"/>
          </p:cNvSpPr>
          <p:nvPr/>
        </p:nvSpPr>
        <p:spPr bwMode="auto">
          <a:xfrm flipV="1">
            <a:off x="2054225" y="1981200"/>
            <a:ext cx="0" cy="2743200"/>
          </a:xfrm>
          <a:prstGeom prst="line">
            <a:avLst/>
          </a:prstGeom>
          <a:noFill/>
          <a:ln w="28575">
            <a:solidFill>
              <a:schemeClr val="tx1"/>
            </a:solidFill>
            <a:prstDash val="sysDot"/>
            <a:round/>
            <a:headEnd/>
            <a:tailEnd type="triangle" w="med" len="med"/>
          </a:ln>
          <a:effectLst/>
        </p:spPr>
        <p:txBody>
          <a:bodyPr/>
          <a:lstStyle/>
          <a:p>
            <a:endParaRPr lang="en-US"/>
          </a:p>
        </p:txBody>
      </p:sp>
      <p:sp>
        <p:nvSpPr>
          <p:cNvPr id="184355" name="Oval 35"/>
          <p:cNvSpPr>
            <a:spLocks noChangeArrowheads="1"/>
          </p:cNvSpPr>
          <p:nvPr/>
        </p:nvSpPr>
        <p:spPr bwMode="auto">
          <a:xfrm>
            <a:off x="1978025" y="1828800"/>
            <a:ext cx="152400" cy="152400"/>
          </a:xfrm>
          <a:prstGeom prst="ellipse">
            <a:avLst/>
          </a:prstGeom>
          <a:solidFill>
            <a:srgbClr val="FF3300"/>
          </a:solidFill>
          <a:ln w="9525">
            <a:solidFill>
              <a:schemeClr val="tx1"/>
            </a:solidFill>
            <a:round/>
            <a:headEnd/>
            <a:tailEnd/>
          </a:ln>
          <a:effectLst/>
        </p:spPr>
        <p:txBody>
          <a:bodyPr wrap="none" anchor="ctr"/>
          <a:lstStyle/>
          <a:p>
            <a:endParaRPr lang="en-US"/>
          </a:p>
        </p:txBody>
      </p:sp>
      <p:sp>
        <p:nvSpPr>
          <p:cNvPr id="184356" name="Line 36"/>
          <p:cNvSpPr>
            <a:spLocks noChangeShapeType="1"/>
          </p:cNvSpPr>
          <p:nvPr/>
        </p:nvSpPr>
        <p:spPr bwMode="auto">
          <a:xfrm flipV="1">
            <a:off x="2663825" y="2057400"/>
            <a:ext cx="0" cy="2743200"/>
          </a:xfrm>
          <a:prstGeom prst="line">
            <a:avLst/>
          </a:prstGeom>
          <a:noFill/>
          <a:ln w="28575">
            <a:solidFill>
              <a:schemeClr val="tx1"/>
            </a:solidFill>
            <a:prstDash val="sysDot"/>
            <a:round/>
            <a:headEnd/>
            <a:tailEnd type="triangle" w="med" len="med"/>
          </a:ln>
          <a:effectLst/>
        </p:spPr>
        <p:txBody>
          <a:bodyPr/>
          <a:lstStyle/>
          <a:p>
            <a:endParaRPr lang="en-US"/>
          </a:p>
        </p:txBody>
      </p:sp>
      <p:sp>
        <p:nvSpPr>
          <p:cNvPr id="184358" name="Oval 38"/>
          <p:cNvSpPr>
            <a:spLocks noChangeArrowheads="1"/>
          </p:cNvSpPr>
          <p:nvPr/>
        </p:nvSpPr>
        <p:spPr bwMode="auto">
          <a:xfrm>
            <a:off x="2816225" y="4038600"/>
            <a:ext cx="152400" cy="152400"/>
          </a:xfrm>
          <a:prstGeom prst="ellipse">
            <a:avLst/>
          </a:prstGeom>
          <a:solidFill>
            <a:srgbClr val="66FF33"/>
          </a:solidFill>
          <a:ln w="9525">
            <a:solidFill>
              <a:schemeClr val="tx1"/>
            </a:solidFill>
            <a:round/>
            <a:headEnd/>
            <a:tailEnd/>
          </a:ln>
          <a:effectLst/>
        </p:spPr>
        <p:txBody>
          <a:bodyPr wrap="none" anchor="ctr"/>
          <a:lstStyle/>
          <a:p>
            <a:endParaRPr lang="en-US"/>
          </a:p>
        </p:txBody>
      </p:sp>
      <p:cxnSp>
        <p:nvCxnSpPr>
          <p:cNvPr id="184359" name="AutoShape 39"/>
          <p:cNvCxnSpPr>
            <a:cxnSpLocks noChangeShapeType="1"/>
            <a:stCxn id="184353" idx="5"/>
            <a:endCxn id="184358" idx="1"/>
          </p:cNvCxnSpPr>
          <p:nvPr/>
        </p:nvCxnSpPr>
        <p:spPr bwMode="auto">
          <a:xfrm>
            <a:off x="1879600" y="2035175"/>
            <a:ext cx="958850" cy="2025650"/>
          </a:xfrm>
          <a:prstGeom prst="straightConnector1">
            <a:avLst/>
          </a:prstGeom>
          <a:noFill/>
          <a:ln w="28575">
            <a:solidFill>
              <a:schemeClr val="tx1"/>
            </a:solidFill>
            <a:prstDash val="sysDot"/>
            <a:round/>
            <a:headEnd/>
            <a:tailEnd type="triangle" w="med" len="med"/>
          </a:ln>
          <a:effectLst/>
        </p:spPr>
      </p:cxnSp>
      <p:sp>
        <p:nvSpPr>
          <p:cNvPr id="184360" name="Oval 40"/>
          <p:cNvSpPr>
            <a:spLocks noChangeArrowheads="1"/>
          </p:cNvSpPr>
          <p:nvPr/>
        </p:nvSpPr>
        <p:spPr bwMode="auto">
          <a:xfrm>
            <a:off x="2816225" y="2438400"/>
            <a:ext cx="152400" cy="152400"/>
          </a:xfrm>
          <a:prstGeom prst="ellipse">
            <a:avLst/>
          </a:prstGeom>
          <a:solidFill>
            <a:srgbClr val="FF3399"/>
          </a:solidFill>
          <a:ln w="9525">
            <a:solidFill>
              <a:schemeClr val="tx1"/>
            </a:solidFill>
            <a:round/>
            <a:headEnd/>
            <a:tailEnd/>
          </a:ln>
          <a:effectLst/>
        </p:spPr>
        <p:txBody>
          <a:bodyPr wrap="none" anchor="ctr"/>
          <a:lstStyle/>
          <a:p>
            <a:endParaRPr lang="en-US"/>
          </a:p>
        </p:txBody>
      </p:sp>
      <p:cxnSp>
        <p:nvCxnSpPr>
          <p:cNvPr id="184361" name="AutoShape 41"/>
          <p:cNvCxnSpPr>
            <a:cxnSpLocks noChangeShapeType="1"/>
            <a:stCxn id="184352" idx="5"/>
            <a:endCxn id="184360" idx="0"/>
          </p:cNvCxnSpPr>
          <p:nvPr/>
        </p:nvCxnSpPr>
        <p:spPr bwMode="auto">
          <a:xfrm>
            <a:off x="2717800" y="2035175"/>
            <a:ext cx="174625" cy="403225"/>
          </a:xfrm>
          <a:prstGeom prst="straightConnector1">
            <a:avLst/>
          </a:prstGeom>
          <a:noFill/>
          <a:ln w="28575">
            <a:solidFill>
              <a:schemeClr val="tx1"/>
            </a:solidFill>
            <a:prstDash val="sysDot"/>
            <a:round/>
            <a:headEnd/>
            <a:tailEnd type="triangle" w="med" len="med"/>
          </a:ln>
          <a:effectLst/>
        </p:spPr>
      </p:cxnSp>
      <p:sp>
        <p:nvSpPr>
          <p:cNvPr id="184363" name="Line 43"/>
          <p:cNvSpPr>
            <a:spLocks noChangeShapeType="1"/>
          </p:cNvSpPr>
          <p:nvPr/>
        </p:nvSpPr>
        <p:spPr bwMode="auto">
          <a:xfrm>
            <a:off x="2130425" y="1905000"/>
            <a:ext cx="838200" cy="0"/>
          </a:xfrm>
          <a:prstGeom prst="line">
            <a:avLst/>
          </a:prstGeom>
          <a:noFill/>
          <a:ln w="28575">
            <a:solidFill>
              <a:schemeClr val="tx1"/>
            </a:solidFill>
            <a:prstDash val="sysDot"/>
            <a:round/>
            <a:headEnd/>
            <a:tailEnd type="triangle" w="med" len="med"/>
          </a:ln>
          <a:effectLst/>
        </p:spPr>
        <p:txBody>
          <a:bodyPr/>
          <a:lstStyle/>
          <a:p>
            <a:endParaRPr lang="en-US"/>
          </a:p>
        </p:txBody>
      </p:sp>
      <p:sp>
        <p:nvSpPr>
          <p:cNvPr id="184365" name="Line 45"/>
          <p:cNvSpPr>
            <a:spLocks noChangeShapeType="1"/>
          </p:cNvSpPr>
          <p:nvPr/>
        </p:nvSpPr>
        <p:spPr bwMode="auto">
          <a:xfrm>
            <a:off x="2968625" y="2514600"/>
            <a:ext cx="1524000" cy="0"/>
          </a:xfrm>
          <a:prstGeom prst="line">
            <a:avLst/>
          </a:prstGeom>
          <a:noFill/>
          <a:ln w="28575">
            <a:solidFill>
              <a:schemeClr val="tx1"/>
            </a:solidFill>
            <a:prstDash val="sysDot"/>
            <a:round/>
            <a:headEnd/>
            <a:tailEnd type="triangle" w="med" len="med"/>
          </a:ln>
          <a:effectLst/>
        </p:spPr>
        <p:txBody>
          <a:bodyPr/>
          <a:lstStyle/>
          <a:p>
            <a:endParaRPr lang="en-US"/>
          </a:p>
        </p:txBody>
      </p:sp>
      <p:sp>
        <p:nvSpPr>
          <p:cNvPr id="184366" name="Oval 46"/>
          <p:cNvSpPr>
            <a:spLocks noChangeArrowheads="1"/>
          </p:cNvSpPr>
          <p:nvPr/>
        </p:nvSpPr>
        <p:spPr bwMode="auto">
          <a:xfrm>
            <a:off x="4492625" y="2438400"/>
            <a:ext cx="152400" cy="152400"/>
          </a:xfrm>
          <a:prstGeom prst="ellipse">
            <a:avLst/>
          </a:prstGeom>
          <a:solidFill>
            <a:srgbClr val="3366FF"/>
          </a:solidFill>
          <a:ln w="9525">
            <a:solidFill>
              <a:schemeClr val="tx1"/>
            </a:solidFill>
            <a:round/>
            <a:headEnd/>
            <a:tailEnd/>
          </a:ln>
          <a:effectLst/>
        </p:spPr>
        <p:txBody>
          <a:bodyPr wrap="none" anchor="ctr"/>
          <a:lstStyle/>
          <a:p>
            <a:endParaRPr lang="en-US"/>
          </a:p>
        </p:txBody>
      </p:sp>
      <p:sp>
        <p:nvSpPr>
          <p:cNvPr id="184368" name="Oval 48"/>
          <p:cNvSpPr>
            <a:spLocks noChangeArrowheads="1"/>
          </p:cNvSpPr>
          <p:nvPr/>
        </p:nvSpPr>
        <p:spPr bwMode="auto">
          <a:xfrm>
            <a:off x="4492625" y="1828800"/>
            <a:ext cx="152400" cy="152400"/>
          </a:xfrm>
          <a:prstGeom prst="ellipse">
            <a:avLst/>
          </a:prstGeom>
          <a:solidFill>
            <a:srgbClr val="3366FF"/>
          </a:solidFill>
          <a:ln w="9525">
            <a:solidFill>
              <a:schemeClr val="tx1"/>
            </a:solidFill>
            <a:round/>
            <a:headEnd/>
            <a:tailEnd/>
          </a:ln>
          <a:effectLst/>
        </p:spPr>
        <p:txBody>
          <a:bodyPr wrap="none" anchor="ctr"/>
          <a:lstStyle/>
          <a:p>
            <a:endParaRPr lang="en-US"/>
          </a:p>
        </p:txBody>
      </p:sp>
      <p:sp>
        <p:nvSpPr>
          <p:cNvPr id="184369" name="Line 49"/>
          <p:cNvSpPr>
            <a:spLocks noChangeShapeType="1"/>
          </p:cNvSpPr>
          <p:nvPr/>
        </p:nvSpPr>
        <p:spPr bwMode="auto">
          <a:xfrm>
            <a:off x="2968625" y="1905000"/>
            <a:ext cx="1524000" cy="0"/>
          </a:xfrm>
          <a:prstGeom prst="line">
            <a:avLst/>
          </a:prstGeom>
          <a:noFill/>
          <a:ln w="28575">
            <a:solidFill>
              <a:schemeClr val="tx1"/>
            </a:solidFill>
            <a:prstDash val="sysDot"/>
            <a:round/>
            <a:headEnd/>
            <a:tailEnd type="triangle" w="med" len="med"/>
          </a:ln>
          <a:effectLst/>
        </p:spPr>
        <p:txBody>
          <a:bodyPr/>
          <a:lstStyle/>
          <a:p>
            <a:endParaRPr lang="en-US"/>
          </a:p>
        </p:txBody>
      </p:sp>
      <p:sp>
        <p:nvSpPr>
          <p:cNvPr id="184370" name="Oval 50"/>
          <p:cNvSpPr>
            <a:spLocks noChangeArrowheads="1"/>
          </p:cNvSpPr>
          <p:nvPr/>
        </p:nvSpPr>
        <p:spPr bwMode="auto">
          <a:xfrm>
            <a:off x="1854200" y="56515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84371" name="Line 51"/>
          <p:cNvSpPr>
            <a:spLocks noChangeShapeType="1"/>
          </p:cNvSpPr>
          <p:nvPr/>
        </p:nvSpPr>
        <p:spPr bwMode="auto">
          <a:xfrm flipV="1">
            <a:off x="1930400" y="2908300"/>
            <a:ext cx="0" cy="2743200"/>
          </a:xfrm>
          <a:prstGeom prst="line">
            <a:avLst/>
          </a:prstGeom>
          <a:noFill/>
          <a:ln w="28575">
            <a:solidFill>
              <a:schemeClr val="tx1"/>
            </a:solidFill>
            <a:prstDash val="sysDot"/>
            <a:round/>
            <a:headEnd/>
            <a:tailEnd type="triangle" w="med" len="med"/>
          </a:ln>
          <a:effectLst/>
        </p:spPr>
        <p:txBody>
          <a:bodyPr/>
          <a:lstStyle/>
          <a:p>
            <a:endParaRPr lang="en-US"/>
          </a:p>
        </p:txBody>
      </p:sp>
      <p:sp>
        <p:nvSpPr>
          <p:cNvPr id="184372" name="Oval 52"/>
          <p:cNvSpPr>
            <a:spLocks noChangeArrowheads="1"/>
          </p:cNvSpPr>
          <p:nvPr/>
        </p:nvSpPr>
        <p:spPr bwMode="auto">
          <a:xfrm>
            <a:off x="1854200" y="2755900"/>
            <a:ext cx="152400" cy="152400"/>
          </a:xfrm>
          <a:prstGeom prst="ellipse">
            <a:avLst/>
          </a:prstGeom>
          <a:solidFill>
            <a:srgbClr val="FF3300"/>
          </a:solidFill>
          <a:ln w="9525">
            <a:solidFill>
              <a:schemeClr val="tx1"/>
            </a:solidFill>
            <a:round/>
            <a:headEnd/>
            <a:tailEnd/>
          </a:ln>
          <a:effectLst/>
        </p:spPr>
        <p:txBody>
          <a:bodyPr wrap="none" anchor="ctr"/>
          <a:lstStyle/>
          <a:p>
            <a:endParaRPr lang="en-US"/>
          </a:p>
        </p:txBody>
      </p:sp>
      <p:sp>
        <p:nvSpPr>
          <p:cNvPr id="184373" name="Text Box 53"/>
          <p:cNvSpPr txBox="1">
            <a:spLocks noChangeArrowheads="1"/>
          </p:cNvSpPr>
          <p:nvPr/>
        </p:nvSpPr>
        <p:spPr bwMode="auto">
          <a:xfrm rot="5400000">
            <a:off x="91281" y="5090319"/>
            <a:ext cx="1373188" cy="336550"/>
          </a:xfrm>
          <a:prstGeom prst="rect">
            <a:avLst/>
          </a:prstGeom>
          <a:noFill/>
          <a:ln w="9525">
            <a:noFill/>
            <a:miter lim="800000"/>
            <a:headEnd/>
            <a:tailEnd/>
          </a:ln>
          <a:effectLst/>
        </p:spPr>
        <p:txBody>
          <a:bodyPr>
            <a:spAutoFit/>
          </a:bodyPr>
          <a:lstStyle/>
          <a:p>
            <a:pPr algn="ctr">
              <a:spcBef>
                <a:spcPct val="50000"/>
              </a:spcBef>
            </a:pPr>
            <a:r>
              <a:rPr lang="en-US" sz="1600">
                <a:latin typeface="Times New Roman" pitchFamily="18" charset="0"/>
              </a:rPr>
              <a:t>Filled States</a:t>
            </a:r>
          </a:p>
        </p:txBody>
      </p:sp>
      <p:sp>
        <p:nvSpPr>
          <p:cNvPr id="184375" name="Text Box 55"/>
          <p:cNvSpPr txBox="1">
            <a:spLocks noChangeArrowheads="1"/>
          </p:cNvSpPr>
          <p:nvPr/>
        </p:nvSpPr>
        <p:spPr bwMode="auto">
          <a:xfrm rot="5400000">
            <a:off x="91281" y="3717132"/>
            <a:ext cx="1373187" cy="336550"/>
          </a:xfrm>
          <a:prstGeom prst="rect">
            <a:avLst/>
          </a:prstGeom>
          <a:noFill/>
          <a:ln w="9525">
            <a:noFill/>
            <a:miter lim="800000"/>
            <a:headEnd/>
            <a:tailEnd/>
          </a:ln>
          <a:effectLst/>
        </p:spPr>
        <p:txBody>
          <a:bodyPr>
            <a:spAutoFit/>
          </a:bodyPr>
          <a:lstStyle/>
          <a:p>
            <a:pPr algn="ctr">
              <a:spcBef>
                <a:spcPct val="50000"/>
              </a:spcBef>
            </a:pPr>
            <a:r>
              <a:rPr lang="en-US" sz="1600">
                <a:latin typeface="Times New Roman" pitchFamily="18" charset="0"/>
              </a:rPr>
              <a:t>Empty States</a:t>
            </a:r>
          </a:p>
        </p:txBody>
      </p:sp>
      <p:sp>
        <p:nvSpPr>
          <p:cNvPr id="184376" name="Text Box 56"/>
          <p:cNvSpPr txBox="1">
            <a:spLocks noChangeArrowheads="1"/>
          </p:cNvSpPr>
          <p:nvPr/>
        </p:nvSpPr>
        <p:spPr bwMode="auto">
          <a:xfrm rot="16200000">
            <a:off x="834231" y="3239294"/>
            <a:ext cx="719138" cy="336550"/>
          </a:xfrm>
          <a:prstGeom prst="rect">
            <a:avLst/>
          </a:prstGeom>
          <a:noFill/>
          <a:ln w="9525">
            <a:noFill/>
            <a:miter lim="800000"/>
            <a:headEnd/>
            <a:tailEnd/>
          </a:ln>
          <a:effectLst/>
        </p:spPr>
        <p:txBody>
          <a:bodyPr>
            <a:spAutoFit/>
          </a:bodyPr>
          <a:lstStyle/>
          <a:p>
            <a:pPr algn="ctr">
              <a:spcBef>
                <a:spcPct val="50000"/>
              </a:spcBef>
            </a:pPr>
            <a:r>
              <a:rPr lang="en-US" sz="1600">
                <a:latin typeface="Times New Roman" pitchFamily="18" charset="0"/>
              </a:rPr>
              <a:t>h</a:t>
            </a:r>
            <a:r>
              <a:rPr lang="en-US" sz="1600">
                <a:latin typeface="Times New Roman" pitchFamily="18" charset="0"/>
                <a:sym typeface="Symbol" pitchFamily="18" charset="2"/>
              </a:rPr>
              <a:t></a:t>
            </a:r>
          </a:p>
        </p:txBody>
      </p:sp>
      <p:sp>
        <p:nvSpPr>
          <p:cNvPr id="184377" name="Oval 57"/>
          <p:cNvSpPr>
            <a:spLocks noChangeArrowheads="1"/>
          </p:cNvSpPr>
          <p:nvPr/>
        </p:nvSpPr>
        <p:spPr bwMode="auto">
          <a:xfrm>
            <a:off x="1117600" y="5181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84378" name="Oval 58"/>
          <p:cNvSpPr>
            <a:spLocks noChangeArrowheads="1"/>
          </p:cNvSpPr>
          <p:nvPr/>
        </p:nvSpPr>
        <p:spPr bwMode="auto">
          <a:xfrm>
            <a:off x="1117600" y="56515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84379" name="Oval 59"/>
          <p:cNvSpPr>
            <a:spLocks noChangeArrowheads="1"/>
          </p:cNvSpPr>
          <p:nvPr/>
        </p:nvSpPr>
        <p:spPr bwMode="auto">
          <a:xfrm>
            <a:off x="1444625" y="53340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84380" name="Rectangle 60"/>
          <p:cNvSpPr>
            <a:spLocks noChangeArrowheads="1"/>
          </p:cNvSpPr>
          <p:nvPr/>
        </p:nvSpPr>
        <p:spPr bwMode="auto">
          <a:xfrm>
            <a:off x="5026025" y="1350963"/>
            <a:ext cx="4038600" cy="4208462"/>
          </a:xfrm>
          <a:prstGeom prst="rect">
            <a:avLst/>
          </a:prstGeom>
          <a:noFill/>
          <a:ln w="9525">
            <a:noFill/>
            <a:miter lim="800000"/>
            <a:headEnd/>
            <a:tailEnd/>
          </a:ln>
          <a:effectLst/>
        </p:spPr>
        <p:txBody>
          <a:bodyPr>
            <a:spAutoFit/>
          </a:bodyPr>
          <a:lstStyle/>
          <a:p>
            <a:pPr marL="342900" indent="-342900">
              <a:buFontTx/>
              <a:buAutoNum type="arabicParenR"/>
            </a:pPr>
            <a:r>
              <a:rPr lang="en-US" sz="2400">
                <a:solidFill>
                  <a:srgbClr val="FF3300"/>
                </a:solidFill>
              </a:rPr>
              <a:t> </a:t>
            </a:r>
            <a:r>
              <a:rPr lang="en-US" sz="2400"/>
              <a:t>Excitation of e</a:t>
            </a:r>
            <a:r>
              <a:rPr lang="en-US" sz="2400" baseline="30000"/>
              <a:t>-</a:t>
            </a:r>
            <a:r>
              <a:rPr lang="en-US" sz="2400"/>
              <a:t> in metal</a:t>
            </a:r>
          </a:p>
          <a:p>
            <a:pPr marL="800100" lvl="1" indent="-342900"/>
            <a:r>
              <a:rPr lang="en-US"/>
              <a:t>Reflection (angle dependence)</a:t>
            </a:r>
          </a:p>
          <a:p>
            <a:pPr marL="800100" lvl="1" indent="-342900"/>
            <a:r>
              <a:rPr lang="en-US"/>
              <a:t>Energy distribution of excited e</a:t>
            </a:r>
            <a:r>
              <a:rPr lang="en-US" baseline="30000"/>
              <a:t>-</a:t>
            </a:r>
            <a:endParaRPr lang="en-US"/>
          </a:p>
          <a:p>
            <a:pPr marL="342900" indent="-342900"/>
            <a:r>
              <a:rPr lang="en-US" sz="2400">
                <a:solidFill>
                  <a:srgbClr val="FF3300"/>
                </a:solidFill>
              </a:rPr>
              <a:t>2)</a:t>
            </a:r>
            <a:r>
              <a:rPr lang="en-US" sz="2400"/>
              <a:t> Transit to the Surface</a:t>
            </a:r>
          </a:p>
          <a:p>
            <a:pPr marL="342900" indent="-342900"/>
            <a:r>
              <a:rPr lang="en-US"/>
              <a:t>       e</a:t>
            </a:r>
            <a:r>
              <a:rPr lang="en-US" baseline="30000"/>
              <a:t>-</a:t>
            </a:r>
            <a:r>
              <a:rPr lang="en-US"/>
              <a:t>-e</a:t>
            </a:r>
            <a:r>
              <a:rPr lang="en-US" baseline="30000"/>
              <a:t>-</a:t>
            </a:r>
            <a:r>
              <a:rPr lang="en-US"/>
              <a:t> scattering</a:t>
            </a:r>
          </a:p>
          <a:p>
            <a:pPr marL="342900" indent="-342900"/>
            <a:r>
              <a:rPr lang="en-US"/>
              <a:t>       Direction of travel</a:t>
            </a:r>
          </a:p>
          <a:p>
            <a:pPr marL="342900" indent="-342900"/>
            <a:r>
              <a:rPr lang="en-US" sz="2400">
                <a:solidFill>
                  <a:srgbClr val="FF3300"/>
                </a:solidFill>
              </a:rPr>
              <a:t>3)</a:t>
            </a:r>
            <a:r>
              <a:rPr lang="en-US" sz="2400"/>
              <a:t> Escape surface</a:t>
            </a:r>
          </a:p>
          <a:p>
            <a:pPr marL="342900" indent="-342900"/>
            <a:r>
              <a:rPr lang="en-US"/>
              <a:t>       Overcome Workfunction</a:t>
            </a:r>
          </a:p>
          <a:p>
            <a:pPr marL="342900" indent="-342900"/>
            <a:r>
              <a:rPr lang="en-US"/>
              <a:t>       Reduction of </a:t>
            </a:r>
            <a:r>
              <a:rPr lang="el-GR">
                <a:cs typeface="Arial" charset="0"/>
                <a:sym typeface="Symbol" pitchFamily="18" charset="2"/>
              </a:rPr>
              <a:t></a:t>
            </a:r>
            <a:r>
              <a:rPr lang="en-US">
                <a:cs typeface="Arial" charset="0"/>
                <a:sym typeface="Symbol" pitchFamily="18" charset="2"/>
              </a:rPr>
              <a:t> due to applied </a:t>
            </a:r>
          </a:p>
          <a:p>
            <a:pPr marL="800100" lvl="1" indent="-342900"/>
            <a:r>
              <a:rPr lang="en-US">
                <a:cs typeface="Arial" charset="0"/>
                <a:sym typeface="Symbol" pitchFamily="18" charset="2"/>
              </a:rPr>
              <a:t>field (Schottky Effect)</a:t>
            </a:r>
            <a:endParaRPr lang="el-GR">
              <a:cs typeface="Arial" charset="0"/>
              <a:sym typeface="Symbol" pitchFamily="18" charset="2"/>
            </a:endParaRPr>
          </a:p>
          <a:p>
            <a:pPr marL="800100" lvl="1" indent="-342900"/>
            <a:endParaRPr lang="en-US"/>
          </a:p>
          <a:p>
            <a:pPr marL="342900" indent="-342900"/>
            <a:r>
              <a:rPr lang="en-US"/>
              <a:t>Integrate product of probabilities over</a:t>
            </a:r>
          </a:p>
          <a:p>
            <a:pPr marL="342900" indent="-342900"/>
            <a:r>
              <a:rPr lang="en-US"/>
              <a:t>all electron energies capable of </a:t>
            </a:r>
          </a:p>
          <a:p>
            <a:pPr marL="342900" indent="-342900"/>
            <a:r>
              <a:rPr lang="en-US"/>
              <a:t>escape to obtain Quantum Efficiency</a:t>
            </a:r>
          </a:p>
        </p:txBody>
      </p:sp>
      <p:sp>
        <p:nvSpPr>
          <p:cNvPr id="184391" name="Text Box 71"/>
          <p:cNvSpPr txBox="1">
            <a:spLocks noChangeArrowheads="1"/>
          </p:cNvSpPr>
          <p:nvPr/>
        </p:nvSpPr>
        <p:spPr bwMode="auto">
          <a:xfrm rot="990291">
            <a:off x="3348038" y="5232400"/>
            <a:ext cx="1373187" cy="336550"/>
          </a:xfrm>
          <a:prstGeom prst="rect">
            <a:avLst/>
          </a:prstGeom>
          <a:noFill/>
          <a:ln w="9525">
            <a:noFill/>
            <a:miter lim="800000"/>
            <a:headEnd/>
            <a:tailEnd/>
          </a:ln>
          <a:effectLst/>
        </p:spPr>
        <p:txBody>
          <a:bodyPr>
            <a:spAutoFit/>
          </a:bodyPr>
          <a:lstStyle/>
          <a:p>
            <a:pPr algn="ctr">
              <a:spcBef>
                <a:spcPct val="50000"/>
              </a:spcBef>
            </a:pPr>
            <a:r>
              <a:rPr lang="en-US" sz="1600">
                <a:latin typeface="Times New Roman" pitchFamily="18" charset="0"/>
              </a:rPr>
              <a:t>Laser</a:t>
            </a:r>
          </a:p>
        </p:txBody>
      </p:sp>
      <p:grpSp>
        <p:nvGrpSpPr>
          <p:cNvPr id="2" name="Group 73"/>
          <p:cNvGrpSpPr>
            <a:grpSpLocks/>
          </p:cNvGrpSpPr>
          <p:nvPr/>
        </p:nvGrpSpPr>
        <p:grpSpPr bwMode="auto">
          <a:xfrm>
            <a:off x="1222375" y="2593975"/>
            <a:ext cx="4572000" cy="2133600"/>
            <a:chOff x="770" y="1632"/>
            <a:chExt cx="2880" cy="1344"/>
          </a:xfrm>
        </p:grpSpPr>
        <p:sp>
          <p:nvSpPr>
            <p:cNvPr id="184392" name="Rectangle 72"/>
            <p:cNvSpPr>
              <a:spLocks noChangeArrowheads="1"/>
            </p:cNvSpPr>
            <p:nvPr/>
          </p:nvSpPr>
          <p:spPr bwMode="auto">
            <a:xfrm>
              <a:off x="1873" y="1632"/>
              <a:ext cx="1293" cy="1344"/>
            </a:xfrm>
            <a:prstGeom prst="rect">
              <a:avLst/>
            </a:prstGeom>
            <a:solidFill>
              <a:schemeClr val="bg1"/>
            </a:solidFill>
            <a:ln w="9525">
              <a:noFill/>
              <a:miter lim="800000"/>
              <a:headEnd/>
              <a:tailEnd/>
            </a:ln>
            <a:effectLst/>
          </p:spPr>
          <p:txBody>
            <a:bodyPr wrap="none" anchor="ctr"/>
            <a:lstStyle/>
            <a:p>
              <a:endParaRPr lang="en-US"/>
            </a:p>
          </p:txBody>
        </p:sp>
        <p:grpSp>
          <p:nvGrpSpPr>
            <p:cNvPr id="3" name="Group 61"/>
            <p:cNvGrpSpPr>
              <a:grpSpLocks/>
            </p:cNvGrpSpPr>
            <p:nvPr/>
          </p:nvGrpSpPr>
          <p:grpSpPr bwMode="auto">
            <a:xfrm>
              <a:off x="770" y="1682"/>
              <a:ext cx="2880" cy="1200"/>
              <a:chOff x="1536" y="1584"/>
              <a:chExt cx="2880" cy="1584"/>
            </a:xfrm>
          </p:grpSpPr>
          <p:sp>
            <p:nvSpPr>
              <p:cNvPr id="184382" name="Line 62"/>
              <p:cNvSpPr>
                <a:spLocks noChangeShapeType="1"/>
              </p:cNvSpPr>
              <p:nvPr/>
            </p:nvSpPr>
            <p:spPr bwMode="auto">
              <a:xfrm>
                <a:off x="1536" y="3168"/>
                <a:ext cx="1104" cy="0"/>
              </a:xfrm>
              <a:prstGeom prst="line">
                <a:avLst/>
              </a:prstGeom>
              <a:noFill/>
              <a:ln w="9525">
                <a:solidFill>
                  <a:schemeClr val="tx1"/>
                </a:solidFill>
                <a:round/>
                <a:headEnd/>
                <a:tailEnd/>
              </a:ln>
              <a:effectLst/>
            </p:spPr>
            <p:txBody>
              <a:bodyPr/>
              <a:lstStyle/>
              <a:p>
                <a:endParaRPr lang="en-US"/>
              </a:p>
            </p:txBody>
          </p:sp>
          <p:sp>
            <p:nvSpPr>
              <p:cNvPr id="184383" name="Line 63"/>
              <p:cNvSpPr>
                <a:spLocks noChangeShapeType="1"/>
              </p:cNvSpPr>
              <p:nvPr/>
            </p:nvSpPr>
            <p:spPr bwMode="auto">
              <a:xfrm flipV="1">
                <a:off x="2640" y="1584"/>
                <a:ext cx="0" cy="1584"/>
              </a:xfrm>
              <a:prstGeom prst="line">
                <a:avLst/>
              </a:prstGeom>
              <a:noFill/>
              <a:ln w="9525">
                <a:solidFill>
                  <a:schemeClr val="tx1"/>
                </a:solidFill>
                <a:round/>
                <a:headEnd/>
                <a:tailEnd/>
              </a:ln>
              <a:effectLst/>
            </p:spPr>
            <p:txBody>
              <a:bodyPr/>
              <a:lstStyle/>
              <a:p>
                <a:endParaRPr lang="en-US"/>
              </a:p>
            </p:txBody>
          </p:sp>
          <p:sp>
            <p:nvSpPr>
              <p:cNvPr id="184384" name="Line 64"/>
              <p:cNvSpPr>
                <a:spLocks noChangeShapeType="1"/>
              </p:cNvSpPr>
              <p:nvPr/>
            </p:nvSpPr>
            <p:spPr bwMode="auto">
              <a:xfrm>
                <a:off x="2640" y="1584"/>
                <a:ext cx="1008" cy="0"/>
              </a:xfrm>
              <a:prstGeom prst="line">
                <a:avLst/>
              </a:prstGeom>
              <a:noFill/>
              <a:ln w="9525">
                <a:solidFill>
                  <a:schemeClr val="tx1"/>
                </a:solidFill>
                <a:round/>
                <a:headEnd/>
                <a:tailEnd/>
              </a:ln>
              <a:effectLst/>
            </p:spPr>
            <p:txBody>
              <a:bodyPr/>
              <a:lstStyle/>
              <a:p>
                <a:endParaRPr lang="en-US"/>
              </a:p>
            </p:txBody>
          </p:sp>
          <p:sp>
            <p:nvSpPr>
              <p:cNvPr id="184385" name="Line 65"/>
              <p:cNvSpPr>
                <a:spLocks noChangeShapeType="1"/>
              </p:cNvSpPr>
              <p:nvPr/>
            </p:nvSpPr>
            <p:spPr bwMode="auto">
              <a:xfrm>
                <a:off x="2640" y="1584"/>
                <a:ext cx="1776" cy="1248"/>
              </a:xfrm>
              <a:prstGeom prst="line">
                <a:avLst/>
              </a:prstGeom>
              <a:noFill/>
              <a:ln w="9525">
                <a:solidFill>
                  <a:schemeClr val="tx1"/>
                </a:solidFill>
                <a:round/>
                <a:headEnd/>
                <a:tailEnd/>
              </a:ln>
              <a:effectLst/>
            </p:spPr>
            <p:txBody>
              <a:bodyPr/>
              <a:lstStyle/>
              <a:p>
                <a:endParaRPr lang="en-US"/>
              </a:p>
            </p:txBody>
          </p:sp>
          <p:sp>
            <p:nvSpPr>
              <p:cNvPr id="184386" name="Line 66"/>
              <p:cNvSpPr>
                <a:spLocks noChangeShapeType="1"/>
              </p:cNvSpPr>
              <p:nvPr/>
            </p:nvSpPr>
            <p:spPr bwMode="auto">
              <a:xfrm flipV="1">
                <a:off x="3408" y="1584"/>
                <a:ext cx="0" cy="1584"/>
              </a:xfrm>
              <a:prstGeom prst="line">
                <a:avLst/>
              </a:prstGeom>
              <a:noFill/>
              <a:ln w="9525">
                <a:solidFill>
                  <a:schemeClr val="tx1"/>
                </a:solidFill>
                <a:round/>
                <a:headEnd/>
                <a:tailEnd type="triangle" w="med" len="med"/>
              </a:ln>
              <a:effectLst/>
            </p:spPr>
            <p:txBody>
              <a:bodyPr/>
              <a:lstStyle/>
              <a:p>
                <a:endParaRPr lang="en-US"/>
              </a:p>
            </p:txBody>
          </p:sp>
          <p:sp>
            <p:nvSpPr>
              <p:cNvPr id="184387" name="Freeform 67"/>
              <p:cNvSpPr>
                <a:spLocks/>
              </p:cNvSpPr>
              <p:nvPr/>
            </p:nvSpPr>
            <p:spPr bwMode="auto">
              <a:xfrm>
                <a:off x="2640" y="1648"/>
                <a:ext cx="336" cy="272"/>
              </a:xfrm>
              <a:custGeom>
                <a:avLst/>
                <a:gdLst/>
                <a:ahLst/>
                <a:cxnLst>
                  <a:cxn ang="0">
                    <a:pos x="0" y="272"/>
                  </a:cxn>
                  <a:cxn ang="0">
                    <a:pos x="48" y="32"/>
                  </a:cxn>
                  <a:cxn ang="0">
                    <a:pos x="192" y="80"/>
                  </a:cxn>
                  <a:cxn ang="0">
                    <a:pos x="336" y="176"/>
                  </a:cxn>
                </a:cxnLst>
                <a:rect l="0" t="0" r="r" b="b"/>
                <a:pathLst>
                  <a:path w="336" h="272">
                    <a:moveTo>
                      <a:pt x="0" y="272"/>
                    </a:moveTo>
                    <a:cubicBezTo>
                      <a:pt x="8" y="168"/>
                      <a:pt x="16" y="64"/>
                      <a:pt x="48" y="32"/>
                    </a:cubicBezTo>
                    <a:cubicBezTo>
                      <a:pt x="80" y="0"/>
                      <a:pt x="144" y="56"/>
                      <a:pt x="192" y="80"/>
                    </a:cubicBezTo>
                    <a:cubicBezTo>
                      <a:pt x="240" y="104"/>
                      <a:pt x="288" y="140"/>
                      <a:pt x="336" y="176"/>
                    </a:cubicBezTo>
                  </a:path>
                </a:pathLst>
              </a:custGeom>
              <a:noFill/>
              <a:ln w="9525">
                <a:solidFill>
                  <a:schemeClr val="tx1"/>
                </a:solidFill>
                <a:round/>
                <a:headEnd/>
                <a:tailEnd/>
              </a:ln>
              <a:effectLst/>
            </p:spPr>
            <p:txBody>
              <a:bodyPr/>
              <a:lstStyle/>
              <a:p>
                <a:endParaRPr lang="en-US"/>
              </a:p>
            </p:txBody>
          </p:sp>
          <p:sp>
            <p:nvSpPr>
              <p:cNvPr id="184388" name="Line 68"/>
              <p:cNvSpPr>
                <a:spLocks noChangeShapeType="1"/>
              </p:cNvSpPr>
              <p:nvPr/>
            </p:nvSpPr>
            <p:spPr bwMode="auto">
              <a:xfrm>
                <a:off x="2736" y="1680"/>
                <a:ext cx="0" cy="1488"/>
              </a:xfrm>
              <a:prstGeom prst="line">
                <a:avLst/>
              </a:prstGeom>
              <a:noFill/>
              <a:ln w="9525">
                <a:solidFill>
                  <a:schemeClr val="tx1"/>
                </a:solidFill>
                <a:round/>
                <a:headEnd type="triangle" w="med" len="med"/>
                <a:tailEnd/>
              </a:ln>
              <a:effectLst/>
            </p:spPr>
            <p:txBody>
              <a:bodyPr/>
              <a:lstStyle/>
              <a:p>
                <a:endParaRPr lang="en-US"/>
              </a:p>
            </p:txBody>
          </p:sp>
          <p:sp>
            <p:nvSpPr>
              <p:cNvPr id="184389" name="Text Box 69"/>
              <p:cNvSpPr txBox="1">
                <a:spLocks noChangeArrowheads="1"/>
              </p:cNvSpPr>
              <p:nvPr/>
            </p:nvSpPr>
            <p:spPr bwMode="auto">
              <a:xfrm>
                <a:off x="3504" y="2449"/>
                <a:ext cx="240" cy="38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cs typeface="Times New Roman" pitchFamily="18" charset="0"/>
                  </a:rPr>
                  <a:t>Φ</a:t>
                </a:r>
                <a:endParaRPr lang="en-US" sz="2400">
                  <a:latin typeface="Times New Roman" pitchFamily="18" charset="0"/>
                </a:endParaRPr>
              </a:p>
            </p:txBody>
          </p:sp>
          <p:sp>
            <p:nvSpPr>
              <p:cNvPr id="184390" name="Rectangle 70"/>
              <p:cNvSpPr>
                <a:spLocks noChangeArrowheads="1"/>
              </p:cNvSpPr>
              <p:nvPr/>
            </p:nvSpPr>
            <p:spPr bwMode="auto">
              <a:xfrm>
                <a:off x="2752" y="2016"/>
                <a:ext cx="320" cy="380"/>
              </a:xfrm>
              <a:prstGeom prst="rect">
                <a:avLst/>
              </a:prstGeom>
              <a:noFill/>
              <a:ln w="9525">
                <a:noFill/>
                <a:miter lim="800000"/>
                <a:headEnd/>
                <a:tailEnd/>
              </a:ln>
              <a:effectLst/>
            </p:spPr>
            <p:txBody>
              <a:bodyPr wrap="none">
                <a:spAutoFit/>
              </a:bodyPr>
              <a:lstStyle/>
              <a:p>
                <a:r>
                  <a:rPr lang="en-US" sz="2400">
                    <a:latin typeface="Times New Roman" pitchFamily="18" charset="0"/>
                    <a:cs typeface="Times New Roman" pitchFamily="18" charset="0"/>
                  </a:rPr>
                  <a:t>Φ’</a:t>
                </a:r>
              </a:p>
            </p:txBody>
          </p:sp>
        </p:grpSp>
      </p:grpSp>
      <p:sp>
        <p:nvSpPr>
          <p:cNvPr id="184394" name="Oval 74"/>
          <p:cNvSpPr>
            <a:spLocks noChangeArrowheads="1"/>
          </p:cNvSpPr>
          <p:nvPr/>
        </p:nvSpPr>
        <p:spPr bwMode="auto">
          <a:xfrm>
            <a:off x="1346200" y="4824413"/>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84395" name="Line 75"/>
          <p:cNvSpPr>
            <a:spLocks noChangeShapeType="1"/>
          </p:cNvSpPr>
          <p:nvPr/>
        </p:nvSpPr>
        <p:spPr bwMode="auto">
          <a:xfrm flipV="1">
            <a:off x="1422400" y="2081213"/>
            <a:ext cx="0" cy="2743200"/>
          </a:xfrm>
          <a:prstGeom prst="line">
            <a:avLst/>
          </a:prstGeom>
          <a:noFill/>
          <a:ln w="28575">
            <a:solidFill>
              <a:schemeClr val="tx1"/>
            </a:solidFill>
            <a:prstDash val="sysDot"/>
            <a:round/>
            <a:headEnd/>
            <a:tailEnd type="triangle" w="med" len="med"/>
          </a:ln>
          <a:effectLst/>
        </p:spPr>
        <p:txBody>
          <a:bodyPr/>
          <a:lstStyle/>
          <a:p>
            <a:endParaRPr lang="en-US"/>
          </a:p>
        </p:txBody>
      </p:sp>
      <p:sp>
        <p:nvSpPr>
          <p:cNvPr id="184396" name="Oval 76"/>
          <p:cNvSpPr>
            <a:spLocks noChangeArrowheads="1"/>
          </p:cNvSpPr>
          <p:nvPr/>
        </p:nvSpPr>
        <p:spPr bwMode="auto">
          <a:xfrm>
            <a:off x="1346200" y="1928813"/>
            <a:ext cx="152400" cy="152400"/>
          </a:xfrm>
          <a:prstGeom prst="ellipse">
            <a:avLst/>
          </a:prstGeom>
          <a:solidFill>
            <a:srgbClr val="FF3300"/>
          </a:solidFill>
          <a:ln w="9525">
            <a:solidFill>
              <a:schemeClr val="tx1"/>
            </a:solidFill>
            <a:round/>
            <a:headEnd/>
            <a:tailEnd/>
          </a:ln>
          <a:effectLst/>
        </p:spPr>
        <p:txBody>
          <a:bodyPr wrap="none" anchor="ctr"/>
          <a:lstStyle/>
          <a:p>
            <a:endParaRPr lang="en-US"/>
          </a:p>
        </p:txBody>
      </p:sp>
      <p:sp>
        <p:nvSpPr>
          <p:cNvPr id="184397" name="Line 77"/>
          <p:cNvSpPr>
            <a:spLocks noChangeShapeType="1"/>
          </p:cNvSpPr>
          <p:nvPr/>
        </p:nvSpPr>
        <p:spPr bwMode="auto">
          <a:xfrm flipH="1">
            <a:off x="990600" y="2009775"/>
            <a:ext cx="336550" cy="0"/>
          </a:xfrm>
          <a:prstGeom prst="line">
            <a:avLst/>
          </a:prstGeom>
          <a:noFill/>
          <a:ln w="28575">
            <a:solidFill>
              <a:schemeClr val="tx1"/>
            </a:solidFill>
            <a:prstDash val="sysDot"/>
            <a:round/>
            <a:headEnd/>
            <a:tailEnd type="triangle" w="med" len="med"/>
          </a:ln>
          <a:effectLst/>
        </p:spPr>
        <p:txBody>
          <a:bodyPr/>
          <a:lstStyle/>
          <a:p>
            <a:endParaRPr lang="en-US"/>
          </a:p>
        </p:txBody>
      </p:sp>
      <p:sp>
        <p:nvSpPr>
          <p:cNvPr id="184398" name="Rectangle 78"/>
          <p:cNvSpPr>
            <a:spLocks noChangeArrowheads="1"/>
          </p:cNvSpPr>
          <p:nvPr/>
        </p:nvSpPr>
        <p:spPr bwMode="auto">
          <a:xfrm>
            <a:off x="4575175" y="6046788"/>
            <a:ext cx="4489450" cy="730250"/>
          </a:xfrm>
          <a:prstGeom prst="rect">
            <a:avLst/>
          </a:prstGeom>
          <a:noFill/>
          <a:ln w="9525">
            <a:noFill/>
            <a:miter lim="800000"/>
            <a:headEnd/>
            <a:tailEnd/>
          </a:ln>
          <a:effectLst/>
        </p:spPr>
        <p:txBody>
          <a:bodyPr anchor="ctr">
            <a:spAutoFit/>
          </a:bodyPr>
          <a:lstStyle/>
          <a:p>
            <a:r>
              <a:rPr lang="en-US" sz="1400"/>
              <a:t>Krolikowski and Spicer, Phys. Rev. </a:t>
            </a:r>
            <a:r>
              <a:rPr lang="en-US" sz="1400" b="1"/>
              <a:t>185</a:t>
            </a:r>
            <a:r>
              <a:rPr lang="en-US" sz="1400"/>
              <a:t> 882 (1969)</a:t>
            </a:r>
          </a:p>
          <a:p>
            <a:r>
              <a:rPr lang="en-US" sz="1400"/>
              <a:t>M. Cardona and L. Ley: </a:t>
            </a:r>
            <a:r>
              <a:rPr lang="en-US" sz="1400" u="sng"/>
              <a:t>Photoemission in Solids 1</a:t>
            </a:r>
            <a:r>
              <a:rPr lang="en-US" sz="1400"/>
              <a:t>, (Springer-Verlag, 1978) </a:t>
            </a:r>
          </a:p>
        </p:txBody>
      </p:sp>
      <p:sp>
        <p:nvSpPr>
          <p:cNvPr id="70" name="Text Box 21"/>
          <p:cNvSpPr txBox="1">
            <a:spLocks noChangeArrowheads="1"/>
          </p:cNvSpPr>
          <p:nvPr/>
        </p:nvSpPr>
        <p:spPr bwMode="auto">
          <a:xfrm>
            <a:off x="0" y="0"/>
            <a:ext cx="9144000" cy="579438"/>
          </a:xfrm>
          <a:prstGeom prst="rect">
            <a:avLst/>
          </a:prstGeom>
          <a:noFill/>
          <a:ln w="9525">
            <a:noFill/>
            <a:miter lim="800000"/>
            <a:headEnd/>
            <a:tailEnd/>
          </a:ln>
        </p:spPr>
        <p:txBody>
          <a:bodyPr>
            <a:spAutoFit/>
          </a:bodyPr>
          <a:lstStyle/>
          <a:p>
            <a:pPr algn="ctr">
              <a:spcBef>
                <a:spcPct val="50000"/>
              </a:spcBef>
              <a:defRPr/>
            </a:pPr>
            <a:r>
              <a:rPr lang="en-US" sz="3200" i="1" dirty="0">
                <a:solidFill>
                  <a:srgbClr val="FFFF00"/>
                </a:solidFill>
                <a:latin typeface="+mj-lt"/>
              </a:rPr>
              <a:t>Three Step Model of Photoemission in Metal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3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43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43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43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43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43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439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439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43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43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437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437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437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435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435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435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43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435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435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436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43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436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8439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8436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8436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8436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8436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2" grpId="0" animBg="1"/>
      <p:bldP spid="184345" grpId="0" animBg="1"/>
      <p:bldP spid="184346" grpId="0" animBg="1"/>
      <p:bldP spid="184347" grpId="0" animBg="1"/>
      <p:bldP spid="184348" grpId="0" animBg="1"/>
      <p:bldP spid="184349" grpId="0" animBg="1"/>
      <p:bldP spid="184351" grpId="0" animBg="1"/>
      <p:bldP spid="184352" grpId="0" animBg="1"/>
      <p:bldP spid="184353" grpId="0" animBg="1"/>
      <p:bldP spid="184354" grpId="0" animBg="1"/>
      <p:bldP spid="184355" grpId="0" animBg="1"/>
      <p:bldP spid="184356" grpId="0" animBg="1"/>
      <p:bldP spid="184358" grpId="0" animBg="1"/>
      <p:bldP spid="184360" grpId="0" animBg="1"/>
      <p:bldP spid="184363" grpId="0" animBg="1"/>
      <p:bldP spid="184365" grpId="0" animBg="1"/>
      <p:bldP spid="184366" grpId="0" animBg="1"/>
      <p:bldP spid="184368" grpId="0" animBg="1"/>
      <p:bldP spid="184369" grpId="0" animBg="1"/>
      <p:bldP spid="184371" grpId="0" animBg="1"/>
      <p:bldP spid="184372" grpId="0" animBg="1"/>
      <p:bldP spid="184376" grpId="0"/>
      <p:bldP spid="184391" grpId="0"/>
      <p:bldP spid="184395" grpId="0" animBg="1"/>
      <p:bldP spid="184396" grpId="0" animBg="1"/>
      <p:bldP spid="18439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2"/>
          <p:cNvSpPr txBox="1">
            <a:spLocks noChangeArrowheads="1"/>
          </p:cNvSpPr>
          <p:nvPr/>
        </p:nvSpPr>
        <p:spPr bwMode="auto">
          <a:xfrm>
            <a:off x="1150938" y="2033588"/>
            <a:ext cx="184150" cy="274637"/>
          </a:xfrm>
          <a:prstGeom prst="rect">
            <a:avLst/>
          </a:prstGeom>
          <a:noFill/>
          <a:ln w="9525" algn="ctr">
            <a:noFill/>
            <a:miter lim="800000"/>
            <a:headEnd/>
            <a:tailEnd/>
          </a:ln>
        </p:spPr>
        <p:txBody>
          <a:bodyPr wrap="none">
            <a:spAutoFit/>
          </a:bodyPr>
          <a:lstStyle/>
          <a:p>
            <a:pPr algn="ctr"/>
            <a:endParaRPr lang="en-US" sz="1200" b="1"/>
          </a:p>
        </p:txBody>
      </p:sp>
      <p:sp>
        <p:nvSpPr>
          <p:cNvPr id="3078" name="Rectangle 3"/>
          <p:cNvSpPr>
            <a:spLocks noChangeArrowheads="1"/>
          </p:cNvSpPr>
          <p:nvPr/>
        </p:nvSpPr>
        <p:spPr bwMode="auto">
          <a:xfrm>
            <a:off x="339725" y="3797300"/>
            <a:ext cx="3738563" cy="457200"/>
          </a:xfrm>
          <a:prstGeom prst="rect">
            <a:avLst/>
          </a:prstGeom>
          <a:noFill/>
          <a:ln w="9525" algn="ctr">
            <a:noFill/>
            <a:miter lim="800000"/>
            <a:headEnd/>
            <a:tailEnd/>
          </a:ln>
        </p:spPr>
        <p:txBody>
          <a:bodyPr anchor="ctr">
            <a:spAutoFit/>
          </a:bodyPr>
          <a:lstStyle/>
          <a:p>
            <a:pPr algn="just"/>
            <a:r>
              <a:rPr lang="en-US" sz="1200" b="1">
                <a:cs typeface="Times New Roman" pitchFamily="18" charset="0"/>
              </a:rPr>
              <a:t>The optical skin depth depends upon wavelength and is given by, </a:t>
            </a:r>
            <a:endParaRPr lang="en-US" sz="1200" b="1"/>
          </a:p>
        </p:txBody>
      </p:sp>
      <p:sp>
        <p:nvSpPr>
          <p:cNvPr id="3079" name="Rectangle 4"/>
          <p:cNvSpPr>
            <a:spLocks noChangeArrowheads="1"/>
          </p:cNvSpPr>
          <p:nvPr/>
        </p:nvSpPr>
        <p:spPr bwMode="auto">
          <a:xfrm>
            <a:off x="412750" y="4767263"/>
            <a:ext cx="3757613" cy="457200"/>
          </a:xfrm>
          <a:prstGeom prst="rect">
            <a:avLst/>
          </a:prstGeom>
          <a:noFill/>
          <a:ln w="9525" algn="ctr">
            <a:noFill/>
            <a:miter lim="800000"/>
            <a:headEnd/>
            <a:tailEnd/>
          </a:ln>
        </p:spPr>
        <p:txBody>
          <a:bodyPr anchor="ctr">
            <a:spAutoFit/>
          </a:bodyPr>
          <a:lstStyle/>
          <a:p>
            <a:pPr algn="just"/>
            <a:r>
              <a:rPr lang="en-US" sz="1200" b="1">
                <a:cs typeface="Times New Roman" pitchFamily="18" charset="0"/>
              </a:rPr>
              <a:t>where k is the imaginary part of the complex index of refraction, </a:t>
            </a:r>
            <a:endParaRPr lang="en-US" sz="1200" b="1"/>
          </a:p>
        </p:txBody>
      </p:sp>
      <p:sp>
        <p:nvSpPr>
          <p:cNvPr id="3080" name="Rectangle 5"/>
          <p:cNvSpPr>
            <a:spLocks noChangeArrowheads="1"/>
          </p:cNvSpPr>
          <p:nvPr/>
        </p:nvSpPr>
        <p:spPr bwMode="auto">
          <a:xfrm>
            <a:off x="458788" y="5575300"/>
            <a:ext cx="3295650" cy="274638"/>
          </a:xfrm>
          <a:prstGeom prst="rect">
            <a:avLst/>
          </a:prstGeom>
          <a:noFill/>
          <a:ln w="9525" algn="ctr">
            <a:noFill/>
            <a:miter lim="800000"/>
            <a:headEnd/>
            <a:tailEnd/>
          </a:ln>
        </p:spPr>
        <p:txBody>
          <a:bodyPr wrap="none" anchor="ctr">
            <a:spAutoFit/>
          </a:bodyPr>
          <a:lstStyle/>
          <a:p>
            <a:pPr algn="just"/>
            <a:r>
              <a:rPr lang="en-US" sz="1200" b="1">
                <a:cs typeface="Times New Roman" pitchFamily="18" charset="0"/>
              </a:rPr>
              <a:t>and </a:t>
            </a:r>
            <a:r>
              <a:rPr lang="en-US" sz="1200" b="1">
                <a:latin typeface="Symbol" pitchFamily="18" charset="2"/>
                <a:cs typeface="Times New Roman" pitchFamily="18" charset="0"/>
              </a:rPr>
              <a:t>l</a:t>
            </a:r>
            <a:r>
              <a:rPr lang="en-US" sz="1200" b="1">
                <a:cs typeface="Times New Roman" pitchFamily="18" charset="0"/>
              </a:rPr>
              <a:t> is the free space photon wavelength.</a:t>
            </a:r>
            <a:endParaRPr lang="en-US" sz="1200" b="1"/>
          </a:p>
        </p:txBody>
      </p:sp>
      <p:sp>
        <p:nvSpPr>
          <p:cNvPr id="3081" name="Rectangle 6"/>
          <p:cNvSpPr>
            <a:spLocks noGrp="1" noChangeArrowheads="1"/>
          </p:cNvSpPr>
          <p:nvPr>
            <p:ph type="title"/>
          </p:nvPr>
        </p:nvSpPr>
        <p:spPr>
          <a:xfrm>
            <a:off x="457200" y="228600"/>
            <a:ext cx="8229600" cy="655638"/>
          </a:xfrm>
        </p:spPr>
        <p:txBody>
          <a:bodyPr/>
          <a:lstStyle/>
          <a:p>
            <a:r>
              <a:rPr lang="en-US" i="1" smtClean="0"/>
              <a:t>Step 1: Absorption of Photon</a:t>
            </a:r>
          </a:p>
        </p:txBody>
      </p:sp>
      <p:pic>
        <p:nvPicPr>
          <p:cNvPr id="3082" name="Picture 9"/>
          <p:cNvPicPr>
            <a:picLocks noChangeAspect="1" noChangeArrowheads="1"/>
          </p:cNvPicPr>
          <p:nvPr/>
        </p:nvPicPr>
        <p:blipFill>
          <a:blip r:embed="rId4" cstate="print"/>
          <a:srcRect/>
          <a:stretch>
            <a:fillRect/>
          </a:stretch>
        </p:blipFill>
        <p:spPr bwMode="auto">
          <a:xfrm>
            <a:off x="214313" y="1431925"/>
            <a:ext cx="3990975" cy="2303463"/>
          </a:xfrm>
          <a:prstGeom prst="rect">
            <a:avLst/>
          </a:prstGeom>
          <a:noFill/>
          <a:ln w="9525">
            <a:noFill/>
            <a:miter lim="800000"/>
            <a:headEnd/>
            <a:tailEnd/>
          </a:ln>
        </p:spPr>
      </p:pic>
      <p:sp>
        <p:nvSpPr>
          <p:cNvPr id="3083" name="Text Box 10"/>
          <p:cNvSpPr txBox="1">
            <a:spLocks noChangeArrowheads="1"/>
          </p:cNvSpPr>
          <p:nvPr/>
        </p:nvSpPr>
        <p:spPr bwMode="auto">
          <a:xfrm>
            <a:off x="1724025" y="1171575"/>
            <a:ext cx="5734050" cy="366713"/>
          </a:xfrm>
          <a:prstGeom prst="rect">
            <a:avLst/>
          </a:prstGeom>
          <a:noFill/>
          <a:ln w="9525" algn="ctr">
            <a:noFill/>
            <a:miter lim="800000"/>
            <a:headEnd/>
            <a:tailEnd/>
          </a:ln>
        </p:spPr>
        <p:txBody>
          <a:bodyPr wrap="none">
            <a:spAutoFit/>
          </a:bodyPr>
          <a:lstStyle/>
          <a:p>
            <a:pPr algn="ctr"/>
            <a:r>
              <a:rPr lang="en-US" b="1"/>
              <a:t>Optical absorption length and reflectivity of copper</a:t>
            </a:r>
          </a:p>
        </p:txBody>
      </p:sp>
      <p:sp>
        <p:nvSpPr>
          <p:cNvPr id="3084" name="Text Box 11"/>
          <p:cNvSpPr txBox="1">
            <a:spLocks noChangeArrowheads="1"/>
          </p:cNvSpPr>
          <p:nvPr/>
        </p:nvSpPr>
        <p:spPr bwMode="auto">
          <a:xfrm>
            <a:off x="4572000" y="4191000"/>
            <a:ext cx="3752850" cy="457200"/>
          </a:xfrm>
          <a:prstGeom prst="rect">
            <a:avLst/>
          </a:prstGeom>
          <a:noFill/>
          <a:ln w="9525" algn="ctr">
            <a:noFill/>
            <a:miter lim="800000"/>
            <a:headEnd/>
            <a:tailEnd/>
          </a:ln>
        </p:spPr>
        <p:txBody>
          <a:bodyPr wrap="none">
            <a:spAutoFit/>
          </a:bodyPr>
          <a:lstStyle/>
          <a:p>
            <a:pPr algn="just"/>
            <a:r>
              <a:rPr lang="en-US" sz="1200" b="1"/>
              <a:t>The reflectivity is given by the Fresnel relation</a:t>
            </a:r>
          </a:p>
          <a:p>
            <a:pPr algn="just"/>
            <a:r>
              <a:rPr lang="en-US" sz="1200" b="1"/>
              <a:t>in terms of the real part of the index of refraction,</a:t>
            </a:r>
          </a:p>
        </p:txBody>
      </p:sp>
      <p:graphicFrame>
        <p:nvGraphicFramePr>
          <p:cNvPr id="3074" name="Object 12"/>
          <p:cNvGraphicFramePr>
            <a:graphicFrameLocks noChangeAspect="1"/>
          </p:cNvGraphicFramePr>
          <p:nvPr/>
        </p:nvGraphicFramePr>
        <p:xfrm>
          <a:off x="1525588" y="4191000"/>
          <a:ext cx="1071562" cy="617538"/>
        </p:xfrm>
        <a:graphic>
          <a:graphicData uri="http://schemas.openxmlformats.org/presentationml/2006/ole">
            <p:oleObj spid="_x0000_s3074" name="Equation" r:id="rId5" imgW="685800" imgH="393700" progId="Equation.3">
              <p:embed/>
            </p:oleObj>
          </a:graphicData>
        </a:graphic>
      </p:graphicFrame>
      <p:graphicFrame>
        <p:nvGraphicFramePr>
          <p:cNvPr id="3075" name="Object 13"/>
          <p:cNvGraphicFramePr>
            <a:graphicFrameLocks noChangeAspect="1"/>
          </p:cNvGraphicFramePr>
          <p:nvPr/>
        </p:nvGraphicFramePr>
        <p:xfrm>
          <a:off x="1552575" y="5233988"/>
          <a:ext cx="938213" cy="303212"/>
        </p:xfrm>
        <a:graphic>
          <a:graphicData uri="http://schemas.openxmlformats.org/presentationml/2006/ole">
            <p:oleObj spid="_x0000_s3075" name="Equation" r:id="rId6" imgW="622030" imgH="203112" progId="Equation.3">
              <p:embed/>
            </p:oleObj>
          </a:graphicData>
        </a:graphic>
      </p:graphicFrame>
      <p:graphicFrame>
        <p:nvGraphicFramePr>
          <p:cNvPr id="3076" name="Object 14"/>
          <p:cNvGraphicFramePr>
            <a:graphicFrameLocks noChangeAspect="1"/>
          </p:cNvGraphicFramePr>
          <p:nvPr/>
        </p:nvGraphicFramePr>
        <p:xfrm>
          <a:off x="4776788" y="4705350"/>
          <a:ext cx="3570287" cy="401638"/>
        </p:xfrm>
        <a:graphic>
          <a:graphicData uri="http://schemas.openxmlformats.org/presentationml/2006/ole">
            <p:oleObj spid="_x0000_s3076" name="Equation" r:id="rId7" imgW="2031840" imgH="228600" progId="Equation.3">
              <p:embed/>
            </p:oleObj>
          </a:graphicData>
        </a:graphic>
      </p:graphicFrame>
      <p:graphicFrame>
        <p:nvGraphicFramePr>
          <p:cNvPr id="16" name="Chart 15"/>
          <p:cNvGraphicFramePr/>
          <p:nvPr/>
        </p:nvGraphicFramePr>
        <p:xfrm>
          <a:off x="4572000" y="1524000"/>
          <a:ext cx="4419600" cy="2743200"/>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USPA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USP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ea typeface="ＭＳ Ｐゴシック" pitchFamily="1" charset="-128"/>
          </a:defRPr>
        </a:defPPr>
      </a:lstStyle>
    </a:lnDef>
  </a:objectDefaults>
  <a:extraClrSchemeLst>
    <a:extraClrScheme>
      <a:clrScheme name="USP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SPA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SPA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SPA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SPA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SPA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SPA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SPA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SPA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SPA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SPA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SPA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USPA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USP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USPA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USP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Theme1</Template>
  <TotalTime>24936</TotalTime>
  <Words>2827</Words>
  <Application>Microsoft Office PowerPoint</Application>
  <PresentationFormat>On-screen Show (4:3)</PresentationFormat>
  <Paragraphs>405</Paragraphs>
  <Slides>42</Slides>
  <Notes>39</Notes>
  <HiddenSlides>6</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42</vt:i4>
      </vt:variant>
    </vt:vector>
  </HeadingPairs>
  <TitlesOfParts>
    <vt:vector size="46" baseType="lpstr">
      <vt:lpstr>Theme1</vt:lpstr>
      <vt:lpstr>Equation</vt:lpstr>
      <vt:lpstr>Chart</vt:lpstr>
      <vt:lpstr>Document</vt:lpstr>
      <vt:lpstr>Determining Parameters in the Spicer-Model and Predicted Maximum QE</vt:lpstr>
      <vt:lpstr>Slide 2</vt:lpstr>
      <vt:lpstr>Electronic structure of Materials</vt:lpstr>
      <vt:lpstr>DOS Examples</vt:lpstr>
      <vt:lpstr>Occupancy: the Fermi-Dirac Distribution</vt:lpstr>
      <vt:lpstr>Surface Barrier</vt:lpstr>
      <vt:lpstr>Surface Barrier</vt:lpstr>
      <vt:lpstr>Slide 8</vt:lpstr>
      <vt:lpstr>Step 1: Absorption of Photon</vt:lpstr>
      <vt:lpstr>Slide 10</vt:lpstr>
      <vt:lpstr>Slide 11</vt:lpstr>
      <vt:lpstr>Step 2 – Probability of reaching the surface w/o e--e- scattering</vt:lpstr>
      <vt:lpstr>Step 2 – Probability of reaching the surface w/o e--e- scattering</vt:lpstr>
      <vt:lpstr>Step 2 – Probability of reaching the surface w/o e--e- scattering</vt:lpstr>
      <vt:lpstr>Step 2 – Probability of reaching the surface w/o e--e- scattering</vt:lpstr>
      <vt:lpstr>Step 2: Transport to the Surface</vt:lpstr>
      <vt:lpstr>Step 2 – Probability of reaching the surface w/o e--e- scattering</vt:lpstr>
      <vt:lpstr>Slide 18</vt:lpstr>
      <vt:lpstr>Slide 19</vt:lpstr>
      <vt:lpstr>Step 3: Escape Over the Barrier</vt:lpstr>
      <vt:lpstr>Step 3 - Escape Probability</vt:lpstr>
      <vt:lpstr>EDC and QE</vt:lpstr>
      <vt:lpstr>Photo-Electric Emission</vt:lpstr>
      <vt:lpstr>Derivation of QE</vt:lpstr>
      <vt:lpstr>Slide 25</vt:lpstr>
      <vt:lpstr>“Prompt”</vt:lpstr>
      <vt:lpstr>Slide 27</vt:lpstr>
      <vt:lpstr>Slide 28</vt:lpstr>
      <vt:lpstr>Slide 29</vt:lpstr>
      <vt:lpstr>Cs3Sb (Alkali Antimonides)</vt:lpstr>
      <vt:lpstr>Assumptions for K2CsSb Three Step Model</vt:lpstr>
      <vt:lpstr>Parameters for K2CsSb Three Step Model</vt:lpstr>
      <vt:lpstr>Slide 33</vt:lpstr>
      <vt:lpstr>Slide 34</vt:lpstr>
      <vt:lpstr>Laser Propagation and Interference</vt:lpstr>
      <vt:lpstr>Monte Carlo for K2CsSb </vt:lpstr>
      <vt:lpstr>Slide 37</vt:lpstr>
      <vt:lpstr>Slide 38</vt:lpstr>
      <vt:lpstr>Spatial Variation of QE for a Thin K2CsSb Cathode</vt:lpstr>
      <vt:lpstr>Parameters, and how to affect them</vt:lpstr>
      <vt:lpstr>Parameters, and how to affect them</vt:lpstr>
      <vt:lpstr>Concluding Thoughts</vt:lpstr>
    </vt:vector>
  </TitlesOfParts>
  <Company>Brookhaven National Laboratory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Smedley</dc:creator>
  <cp:lastModifiedBy>John Smedley</cp:lastModifiedBy>
  <cp:revision>984</cp:revision>
  <dcterms:created xsi:type="dcterms:W3CDTF">2008-05-31T12:52:08Z</dcterms:created>
  <dcterms:modified xsi:type="dcterms:W3CDTF">2012-06-29T12:02:05Z</dcterms:modified>
</cp:coreProperties>
</file>