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2" r:id="rId2"/>
    <p:sldId id="276" r:id="rId3"/>
    <p:sldId id="260" r:id="rId4"/>
    <p:sldId id="271" r:id="rId5"/>
    <p:sldId id="265" r:id="rId6"/>
    <p:sldId id="263" r:id="rId7"/>
    <p:sldId id="272" r:id="rId8"/>
    <p:sldId id="273" r:id="rId9"/>
    <p:sldId id="274" r:id="rId10"/>
    <p:sldId id="275"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1517"/>
    <a:srgbClr val="008000"/>
    <a:srgbClr val="FF0066"/>
    <a:srgbClr val="FF6600"/>
    <a:srgbClr val="FF3300"/>
    <a:srgbClr val="81794B"/>
    <a:srgbClr val="FF9999"/>
    <a:srgbClr val="B9479B"/>
    <a:srgbClr val="F9FAD4"/>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0" d="100"/>
          <a:sy n="60" d="100"/>
        </p:scale>
        <p:origin x="-1440" y="-72"/>
      </p:cViewPr>
      <p:guideLst>
        <p:guide orient="horz" pos="1776"/>
        <p:guide pos="3264"/>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D8ACB3-96A2-4B32-9A36-A39E45CFA1D0}" type="datetimeFigureOut">
              <a:rPr lang="en-US" smtClean="0"/>
              <a:t>6/29/2012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F6F528-1CCE-49DE-B2FC-C646304B8C68}" type="slidenum">
              <a:rPr lang="en-US" smtClean="0"/>
              <a:t>‹#›</a:t>
            </a:fld>
            <a:endParaRPr lang="en-US"/>
          </a:p>
        </p:txBody>
      </p:sp>
    </p:spTree>
    <p:extLst>
      <p:ext uri="{BB962C8B-B14F-4D97-AF65-F5344CB8AC3E}">
        <p14:creationId xmlns:p14="http://schemas.microsoft.com/office/powerpoint/2010/main" val="1589806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F6F528-1CCE-49DE-B2FC-C646304B8C68}" type="slidenum">
              <a:rPr lang="en-US" smtClean="0"/>
              <a:t>9</a:t>
            </a:fld>
            <a:endParaRPr lang="en-US"/>
          </a:p>
        </p:txBody>
      </p:sp>
    </p:spTree>
    <p:extLst>
      <p:ext uri="{BB962C8B-B14F-4D97-AF65-F5344CB8AC3E}">
        <p14:creationId xmlns:p14="http://schemas.microsoft.com/office/powerpoint/2010/main" val="2810852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46175" y="576263"/>
            <a:ext cx="4578350" cy="3433762"/>
          </a:xfrm>
          <a:noFill/>
          <a:ln>
            <a:noFill/>
          </a:ln>
          <a:extLst>
            <a:ext uri="{91240B29-F687-4F45-9708-019B960494DF}">
              <a14:hiddenLine xmlns:a14="http://schemas.microsoft.com/office/drawing/2010/main" w="12700">
                <a:solidFill>
                  <a:srgbClr val="000000"/>
                </a:solidFill>
                <a:miter lim="800000"/>
                <a:headEnd/>
                <a:tailEnd/>
              </a14:hiddenLine>
            </a:ext>
          </a:extLst>
        </p:spPr>
      </p:sp>
      <p:sp>
        <p:nvSpPr>
          <p:cNvPr id="51203" name="Rectangle 3"/>
          <p:cNvSpPr>
            <a:spLocks noGrp="1" noChangeArrowheads="1"/>
          </p:cNvSpPr>
          <p:nvPr>
            <p:ph type="body" idx="1"/>
          </p:nvPr>
        </p:nvSpPr>
        <p:spPr>
          <a:xfrm>
            <a:off x="914400" y="4343400"/>
            <a:ext cx="5029200" cy="13884275"/>
          </a:xfrm>
          <a:noFill/>
          <a:extLst>
            <a:ext uri="{91240B29-F687-4F45-9708-019B960494DF}">
              <a14:hiddenLine xmlns:a14="http://schemas.microsoft.com/office/drawing/2010/main" w="12700">
                <a:solidFill>
                  <a:schemeClr val="tx1"/>
                </a:solidFill>
                <a:miter lim="800000"/>
                <a:headEnd/>
                <a:tailEnd/>
              </a14:hiddenLine>
            </a:ext>
          </a:extLst>
        </p:spPr>
        <p:txBody>
          <a:bodyPr lIns="61912" tIns="25400" rIns="61912" bIns="25400">
            <a:spAutoFit/>
          </a:bodyPr>
          <a:lstStyle/>
          <a:p>
            <a:pPr indent="225425" algn="just" defTabSz="895350">
              <a:lnSpc>
                <a:spcPct val="85000"/>
              </a:lnSpc>
              <a:spcBef>
                <a:spcPct val="39000"/>
              </a:spcBef>
            </a:pPr>
            <a:r>
              <a:rPr lang="en-US" sz="2400" smtClean="0">
                <a:latin typeface="Times New Roman" pitchFamily="18" charset="0"/>
              </a:rPr>
              <a:t>One normal variation in PET cameras is the “time-of-flight” or TOF design. By measuring the difference in arrival time at the two detectors, the positron source can be localized along the line of flight. Doing this does not improve the spatial resolution, but improves the signal to noise ratio (the mechanism will be described in more detail in the next slide) — the variance improves by a factor of 2D/</a:t>
            </a:r>
            <a:r>
              <a:rPr lang="en-US" sz="2400" i="1" smtClean="0">
                <a:latin typeface="Times New Roman" pitchFamily="18" charset="0"/>
              </a:rPr>
              <a:t>c</a:t>
            </a:r>
            <a:r>
              <a:rPr lang="en-US" sz="2400" smtClean="0">
                <a:latin typeface="Times New Roman" pitchFamily="18" charset="0"/>
                <a:sym typeface="Symbol" pitchFamily="18" charset="2"/>
              </a:rPr>
              <a:t>t, where D is the diameter of the radionuclide distribution, </a:t>
            </a:r>
            <a:r>
              <a:rPr lang="en-US" sz="2400" i="1" smtClean="0">
                <a:latin typeface="Times New Roman" pitchFamily="18" charset="0"/>
                <a:sym typeface="Symbol" pitchFamily="18" charset="2"/>
              </a:rPr>
              <a:t>c</a:t>
            </a:r>
            <a:r>
              <a:rPr lang="en-US" sz="2400" smtClean="0">
                <a:latin typeface="Times New Roman" pitchFamily="18" charset="0"/>
                <a:sym typeface="Symbol" pitchFamily="18" charset="2"/>
              </a:rPr>
              <a:t> is the speed of light, and t is the TOF resolution</a:t>
            </a:r>
            <a:r>
              <a:rPr lang="en-US" sz="2400" smtClean="0">
                <a:latin typeface="Times New Roman" pitchFamily="18" charset="0"/>
              </a:rPr>
              <a:t>. Several TOF PET systems were built in the 1980’s with barium fluoride or cesium fluoride scintillators. They achieved ~500 ps timing resolution, which results in 8 cm localization. For objects the size of the human head (which was what most PET cameras imaged in the 1980’s) the net result is a tomograph with a factor of ~2 lower variance than a non-TOF BGO tomograph.</a:t>
            </a:r>
          </a:p>
          <a:p>
            <a:pPr indent="225425" algn="just" defTabSz="895350">
              <a:lnSpc>
                <a:spcPct val="85000"/>
              </a:lnSpc>
              <a:spcBef>
                <a:spcPct val="39000"/>
              </a:spcBef>
            </a:pPr>
            <a:r>
              <a:rPr lang="en-US" sz="2400" smtClean="0">
                <a:latin typeface="Times New Roman" pitchFamily="18" charset="0"/>
              </a:rPr>
              <a:t>Problems arose from the use of barium fluoride as a scintillator. It is less dense than BGO, and so the spatial resolution is degraded. In addition, the wavelength of its fast emission is in the hard UV, which made it difficult to work with (</a:t>
            </a:r>
            <a:r>
              <a:rPr lang="en-US" sz="2400" i="1" smtClean="0">
                <a:latin typeface="Times New Roman" pitchFamily="18" charset="0"/>
              </a:rPr>
              <a:t>i.e.</a:t>
            </a:r>
            <a:r>
              <a:rPr lang="en-US" sz="2400" smtClean="0">
                <a:latin typeface="Times New Roman" pitchFamily="18" charset="0"/>
              </a:rPr>
              <a:t> expensive) because it does not penetrate glass-windowed photomultiplier tubes or any known glue (to couple the crystal to the photomultiplier tube). Finally, it was difficult to keep these cameras in tune. Thus, TOF PET largely died at the end of the 80’s. However, the advent of LSO and other new PET scintillators (that can provide excellent timing resolution without the material drawbacks of barium fluoride) makes TOF a promising direction for modern PET.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 y="-304799"/>
            <a:ext cx="9601200" cy="990600"/>
          </a:xfrm>
        </p:spPr>
        <p:txBody>
          <a:bodyPr>
            <a:normAutofit/>
          </a:bodyPr>
          <a:lstStyle>
            <a:lvl1pPr>
              <a:lnSpc>
                <a:spcPct val="85000"/>
              </a:lnSpc>
              <a:defRPr sz="5400" b="1" baseline="30000">
                <a:solidFill>
                  <a:srgbClr val="FF0000"/>
                </a:solidFill>
              </a:defRPr>
            </a:lvl1pPr>
          </a:lstStyle>
          <a:p>
            <a:r>
              <a:rPr lang="en-US" dirty="0" smtClean="0"/>
              <a:t>Goals of the 2nd Workshop</a:t>
            </a:r>
            <a:endParaRPr lang="en-US" dirty="0"/>
          </a:p>
        </p:txBody>
      </p:sp>
      <p:sp>
        <p:nvSpPr>
          <p:cNvPr id="3" name="Subtitle 2"/>
          <p:cNvSpPr>
            <a:spLocks noGrp="1"/>
          </p:cNvSpPr>
          <p:nvPr>
            <p:ph type="subTitle" idx="1"/>
          </p:nvPr>
        </p:nvSpPr>
        <p:spPr>
          <a:xfrm>
            <a:off x="381000" y="914400"/>
            <a:ext cx="8229600" cy="1752600"/>
          </a:xfrm>
        </p:spPr>
        <p:txBody>
          <a:bodyPr/>
          <a:lstStyle>
            <a:lvl1pPr marL="0" indent="0" algn="l">
              <a:lnSpc>
                <a:spcPct val="80000"/>
              </a:lnSpc>
              <a:buNone/>
              <a:defRPr b="1">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endParaRPr lang="en-US" dirty="0"/>
          </a:p>
        </p:txBody>
      </p:sp>
      <p:sp>
        <p:nvSpPr>
          <p:cNvPr id="7" name="Date Placeholder 6"/>
          <p:cNvSpPr>
            <a:spLocks noGrp="1"/>
          </p:cNvSpPr>
          <p:nvPr>
            <p:ph type="dt" sz="half" idx="10"/>
          </p:nvPr>
        </p:nvSpPr>
        <p:spPr>
          <a:xfrm>
            <a:off x="0" y="6479737"/>
            <a:ext cx="2133600" cy="365125"/>
          </a:xfrm>
        </p:spPr>
        <p:txBody>
          <a:bodyPr/>
          <a:lstStyle>
            <a:lvl1pPr>
              <a:defRPr>
                <a:solidFill>
                  <a:srgbClr val="151517"/>
                </a:solidFill>
              </a:defRPr>
            </a:lvl1pPr>
          </a:lstStyle>
          <a:p>
            <a:fld id="{51690897-CF1C-4360-B40D-FBC202A84820}" type="datetime1">
              <a:rPr lang="en-US" smtClean="0"/>
              <a:t>6/29/2012</a:t>
            </a:fld>
            <a:endParaRPr lang="en-US"/>
          </a:p>
        </p:txBody>
      </p:sp>
      <p:sp>
        <p:nvSpPr>
          <p:cNvPr id="8" name="Footer Placeholder 7"/>
          <p:cNvSpPr>
            <a:spLocks noGrp="1"/>
          </p:cNvSpPr>
          <p:nvPr>
            <p:ph type="ftr" sz="quarter" idx="11"/>
          </p:nvPr>
        </p:nvSpPr>
        <p:spPr>
          <a:xfrm>
            <a:off x="3429000" y="6492875"/>
            <a:ext cx="2895600" cy="365125"/>
          </a:xfrm>
        </p:spPr>
        <p:txBody>
          <a:bodyPr/>
          <a:lstStyle>
            <a:lvl1pPr>
              <a:defRPr>
                <a:solidFill>
                  <a:srgbClr val="151517"/>
                </a:solidFill>
              </a:defRPr>
            </a:lvl1pPr>
          </a:lstStyle>
          <a:p>
            <a:r>
              <a:rPr lang="en-US" dirty="0" smtClean="0"/>
              <a:t>2</a:t>
            </a:r>
            <a:r>
              <a:rPr lang="en-US" baseline="30000" dirty="0" smtClean="0"/>
              <a:t>nd</a:t>
            </a:r>
            <a:r>
              <a:rPr lang="en-US" dirty="0" smtClean="0"/>
              <a:t> Photocathode Workshop</a:t>
            </a:r>
            <a:endParaRPr lang="en-US" dirty="0"/>
          </a:p>
        </p:txBody>
      </p:sp>
      <p:sp>
        <p:nvSpPr>
          <p:cNvPr id="9" name="Slide Number Placeholder 8"/>
          <p:cNvSpPr>
            <a:spLocks noGrp="1"/>
          </p:cNvSpPr>
          <p:nvPr>
            <p:ph type="sldNum" sz="quarter" idx="12"/>
          </p:nvPr>
        </p:nvSpPr>
        <p:spPr>
          <a:xfrm>
            <a:off x="7010400" y="6492875"/>
            <a:ext cx="2133600" cy="365125"/>
          </a:xfrm>
        </p:spPr>
        <p:txBody>
          <a:bodyPr/>
          <a:lstStyle>
            <a:lvl1pPr>
              <a:defRPr b="1">
                <a:solidFill>
                  <a:srgbClr val="151517"/>
                </a:solidFill>
              </a:defRPr>
            </a:lvl1pPr>
          </a:lstStyle>
          <a:p>
            <a:fld id="{8222C711-AEBE-4F4C-954C-2D5A9087139B}" type="slidenum">
              <a:rPr lang="en-US" smtClean="0"/>
              <a:pPr/>
              <a:t>‹#›</a:t>
            </a:fld>
            <a:endParaRPr lang="en-US"/>
          </a:p>
        </p:txBody>
      </p:sp>
    </p:spTree>
    <p:extLst>
      <p:ext uri="{BB962C8B-B14F-4D97-AF65-F5344CB8AC3E}">
        <p14:creationId xmlns:p14="http://schemas.microsoft.com/office/powerpoint/2010/main" val="1928932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2F694-6FFE-4E97-B697-9540A9449071}" type="datetime1">
              <a:rPr lang="en-US" smtClean="0"/>
              <a:t>6/29/2012</a:t>
            </a:fld>
            <a:endParaRPr lang="en-US"/>
          </a:p>
        </p:txBody>
      </p:sp>
      <p:sp>
        <p:nvSpPr>
          <p:cNvPr id="5" name="Footer Placeholder 4"/>
          <p:cNvSpPr>
            <a:spLocks noGrp="1"/>
          </p:cNvSpPr>
          <p:nvPr>
            <p:ph type="ftr" sz="quarter" idx="11"/>
          </p:nvPr>
        </p:nvSpPr>
        <p:spPr/>
        <p:txBody>
          <a:bodyPr/>
          <a:lstStyle/>
          <a:p>
            <a:r>
              <a:rPr lang="en-US" smtClean="0"/>
              <a:t>2nd Photocathode Workshop</a:t>
            </a:r>
            <a:endParaRPr lang="en-US"/>
          </a:p>
        </p:txBody>
      </p:sp>
      <p:sp>
        <p:nvSpPr>
          <p:cNvPr id="6" name="Slide Number Placeholder 5"/>
          <p:cNvSpPr>
            <a:spLocks noGrp="1"/>
          </p:cNvSpPr>
          <p:nvPr>
            <p:ph type="sldNum" sz="quarter" idx="12"/>
          </p:nvPr>
        </p:nvSpPr>
        <p:spPr/>
        <p:txBody>
          <a:bodyPr/>
          <a:lstStyle/>
          <a:p>
            <a:fld id="{6F3AE956-26F0-4794-8F4C-97BAC66ADD21}" type="slidenum">
              <a:rPr lang="en-US" smtClean="0"/>
              <a:t>‹#›</a:t>
            </a:fld>
            <a:endParaRPr lang="en-US"/>
          </a:p>
        </p:txBody>
      </p:sp>
    </p:spTree>
    <p:extLst>
      <p:ext uri="{BB962C8B-B14F-4D97-AF65-F5344CB8AC3E}">
        <p14:creationId xmlns:p14="http://schemas.microsoft.com/office/powerpoint/2010/main" val="422874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2BBCA-02E4-4E2E-AC6E-D23E21131B38}" type="datetime1">
              <a:rPr lang="en-US" smtClean="0"/>
              <a:t>6/29/2012</a:t>
            </a:fld>
            <a:endParaRPr lang="en-US"/>
          </a:p>
        </p:txBody>
      </p:sp>
      <p:sp>
        <p:nvSpPr>
          <p:cNvPr id="5" name="Footer Placeholder 4"/>
          <p:cNvSpPr>
            <a:spLocks noGrp="1"/>
          </p:cNvSpPr>
          <p:nvPr>
            <p:ph type="ftr" sz="quarter" idx="11"/>
          </p:nvPr>
        </p:nvSpPr>
        <p:spPr/>
        <p:txBody>
          <a:bodyPr/>
          <a:lstStyle/>
          <a:p>
            <a:r>
              <a:rPr lang="en-US" smtClean="0"/>
              <a:t>2nd Photocathode Workshop</a:t>
            </a:r>
            <a:endParaRPr lang="en-US"/>
          </a:p>
        </p:txBody>
      </p:sp>
      <p:sp>
        <p:nvSpPr>
          <p:cNvPr id="6" name="Slide Number Placeholder 5"/>
          <p:cNvSpPr>
            <a:spLocks noGrp="1"/>
          </p:cNvSpPr>
          <p:nvPr>
            <p:ph type="sldNum" sz="quarter" idx="12"/>
          </p:nvPr>
        </p:nvSpPr>
        <p:spPr/>
        <p:txBody>
          <a:bodyPr/>
          <a:lstStyle/>
          <a:p>
            <a:fld id="{6F3AE956-26F0-4794-8F4C-97BAC66ADD21}" type="slidenum">
              <a:rPr lang="en-US" smtClean="0"/>
              <a:t>‹#›</a:t>
            </a:fld>
            <a:endParaRPr lang="en-US"/>
          </a:p>
        </p:txBody>
      </p:sp>
    </p:spTree>
    <p:extLst>
      <p:ext uri="{BB962C8B-B14F-4D97-AF65-F5344CB8AC3E}">
        <p14:creationId xmlns:p14="http://schemas.microsoft.com/office/powerpoint/2010/main" val="1389012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ln>
            <a:noFill/>
          </a:ln>
        </p:spPr>
        <p:txBody>
          <a:bodyPr/>
          <a:lstStyle>
            <a:lvl1pPr>
              <a:defRPr>
                <a:solidFill>
                  <a:srgbClr val="151517"/>
                </a:solidFill>
              </a:defRPr>
            </a:lvl1pPr>
            <a:lvl2pPr>
              <a:defRPr>
                <a:solidFill>
                  <a:srgbClr val="151517"/>
                </a:solidFill>
              </a:defRPr>
            </a:lvl2pPr>
            <a:lvl3pPr>
              <a:defRPr>
                <a:solidFill>
                  <a:srgbClr val="151517"/>
                </a:solidFill>
              </a:defRPr>
            </a:lvl3pPr>
            <a:lvl4pPr>
              <a:defRPr>
                <a:solidFill>
                  <a:srgbClr val="151517"/>
                </a:solidFill>
              </a:defRPr>
            </a:lvl4pPr>
            <a:lvl5pPr>
              <a:defRPr>
                <a:solidFill>
                  <a:srgbClr val="151517"/>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569075"/>
            <a:ext cx="2133600" cy="365125"/>
          </a:xfrm>
        </p:spPr>
        <p:txBody>
          <a:bodyPr/>
          <a:lstStyle>
            <a:lvl1pPr>
              <a:defRPr baseline="0">
                <a:solidFill>
                  <a:srgbClr val="151517"/>
                </a:solidFill>
              </a:defRPr>
            </a:lvl1pPr>
          </a:lstStyle>
          <a:p>
            <a:fld id="{84656807-DEA6-40A1-B9A4-49466B489D5E}" type="datetime1">
              <a:rPr lang="en-US" smtClean="0"/>
              <a:t>6/29/2012</a:t>
            </a:fld>
            <a:endParaRPr lang="en-US" dirty="0"/>
          </a:p>
        </p:txBody>
      </p:sp>
      <p:sp>
        <p:nvSpPr>
          <p:cNvPr id="5" name="Footer Placeholder 4"/>
          <p:cNvSpPr>
            <a:spLocks noGrp="1"/>
          </p:cNvSpPr>
          <p:nvPr>
            <p:ph type="ftr" sz="quarter" idx="11"/>
          </p:nvPr>
        </p:nvSpPr>
        <p:spPr>
          <a:xfrm>
            <a:off x="3657600" y="6569075"/>
            <a:ext cx="2895600" cy="365125"/>
          </a:xfrm>
        </p:spPr>
        <p:txBody>
          <a:bodyPr/>
          <a:lstStyle/>
          <a:p>
            <a:r>
              <a:rPr lang="en-US" smtClean="0">
                <a:solidFill>
                  <a:srgbClr val="151517"/>
                </a:solidFill>
              </a:rPr>
              <a:t>2nd Photocathode Workshop</a:t>
            </a:r>
            <a:endParaRPr lang="en-US" dirty="0">
              <a:solidFill>
                <a:srgbClr val="151517"/>
              </a:solidFill>
            </a:endParaRPr>
          </a:p>
        </p:txBody>
      </p:sp>
      <p:sp>
        <p:nvSpPr>
          <p:cNvPr id="6" name="Slide Number Placeholder 5"/>
          <p:cNvSpPr>
            <a:spLocks noGrp="1"/>
          </p:cNvSpPr>
          <p:nvPr>
            <p:ph type="sldNum" sz="quarter" idx="12"/>
          </p:nvPr>
        </p:nvSpPr>
        <p:spPr>
          <a:xfrm>
            <a:off x="6934200" y="6569075"/>
            <a:ext cx="2133600" cy="365125"/>
          </a:xfrm>
        </p:spPr>
        <p:txBody>
          <a:bodyPr/>
          <a:lstStyle>
            <a:lvl1pPr>
              <a:defRPr>
                <a:solidFill>
                  <a:srgbClr val="151517"/>
                </a:solidFill>
              </a:defRPr>
            </a:lvl1pPr>
          </a:lstStyle>
          <a:p>
            <a:fld id="{6F3AE956-26F0-4794-8F4C-97BAC66ADD21}" type="slidenum">
              <a:rPr lang="en-US" smtClean="0"/>
              <a:pPr/>
              <a:t>‹#›</a:t>
            </a:fld>
            <a:endParaRPr lang="en-US" dirty="0"/>
          </a:p>
        </p:txBody>
      </p:sp>
    </p:spTree>
    <p:extLst>
      <p:ext uri="{BB962C8B-B14F-4D97-AF65-F5344CB8AC3E}">
        <p14:creationId xmlns:p14="http://schemas.microsoft.com/office/powerpoint/2010/main" val="2729624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0941D-AA03-48B5-932A-D91EE7E4A333}" type="datetime1">
              <a:rPr lang="en-US" smtClean="0"/>
              <a:t>6/29/2012</a:t>
            </a:fld>
            <a:endParaRPr lang="en-US"/>
          </a:p>
        </p:txBody>
      </p:sp>
      <p:sp>
        <p:nvSpPr>
          <p:cNvPr id="5" name="Footer Placeholder 4"/>
          <p:cNvSpPr>
            <a:spLocks noGrp="1"/>
          </p:cNvSpPr>
          <p:nvPr>
            <p:ph type="ftr" sz="quarter" idx="11"/>
          </p:nvPr>
        </p:nvSpPr>
        <p:spPr/>
        <p:txBody>
          <a:bodyPr/>
          <a:lstStyle/>
          <a:p>
            <a:r>
              <a:rPr lang="en-US" smtClean="0"/>
              <a:t>2nd Photocathode Workshop</a:t>
            </a:r>
            <a:endParaRPr lang="en-US"/>
          </a:p>
        </p:txBody>
      </p:sp>
      <p:sp>
        <p:nvSpPr>
          <p:cNvPr id="6" name="Slide Number Placeholder 5"/>
          <p:cNvSpPr>
            <a:spLocks noGrp="1"/>
          </p:cNvSpPr>
          <p:nvPr>
            <p:ph type="sldNum" sz="quarter" idx="12"/>
          </p:nvPr>
        </p:nvSpPr>
        <p:spPr/>
        <p:txBody>
          <a:bodyPr/>
          <a:lstStyle/>
          <a:p>
            <a:fld id="{6F3AE956-26F0-4794-8F4C-97BAC66ADD21}" type="slidenum">
              <a:rPr lang="en-US" smtClean="0"/>
              <a:t>‹#›</a:t>
            </a:fld>
            <a:endParaRPr lang="en-US"/>
          </a:p>
        </p:txBody>
      </p:sp>
    </p:spTree>
    <p:extLst>
      <p:ext uri="{BB962C8B-B14F-4D97-AF65-F5344CB8AC3E}">
        <p14:creationId xmlns:p14="http://schemas.microsoft.com/office/powerpoint/2010/main" val="240156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6C9440-0EA2-4143-9F19-3E7F70C2E9A3}" type="datetime1">
              <a:rPr lang="en-US" smtClean="0"/>
              <a:t>6/29/2012</a:t>
            </a:fld>
            <a:endParaRPr lang="en-US"/>
          </a:p>
        </p:txBody>
      </p:sp>
      <p:sp>
        <p:nvSpPr>
          <p:cNvPr id="6" name="Footer Placeholder 5"/>
          <p:cNvSpPr>
            <a:spLocks noGrp="1"/>
          </p:cNvSpPr>
          <p:nvPr>
            <p:ph type="ftr" sz="quarter" idx="11"/>
          </p:nvPr>
        </p:nvSpPr>
        <p:spPr/>
        <p:txBody>
          <a:bodyPr/>
          <a:lstStyle/>
          <a:p>
            <a:r>
              <a:rPr lang="en-US" smtClean="0"/>
              <a:t>2nd Photocathode Workshop</a:t>
            </a:r>
            <a:endParaRPr lang="en-US"/>
          </a:p>
        </p:txBody>
      </p:sp>
      <p:sp>
        <p:nvSpPr>
          <p:cNvPr id="7" name="Slide Number Placeholder 6"/>
          <p:cNvSpPr>
            <a:spLocks noGrp="1"/>
          </p:cNvSpPr>
          <p:nvPr>
            <p:ph type="sldNum" sz="quarter" idx="12"/>
          </p:nvPr>
        </p:nvSpPr>
        <p:spPr/>
        <p:txBody>
          <a:bodyPr/>
          <a:lstStyle/>
          <a:p>
            <a:fld id="{6F3AE956-26F0-4794-8F4C-97BAC66ADD21}" type="slidenum">
              <a:rPr lang="en-US" smtClean="0"/>
              <a:t>‹#›</a:t>
            </a:fld>
            <a:endParaRPr lang="en-US"/>
          </a:p>
        </p:txBody>
      </p:sp>
    </p:spTree>
    <p:extLst>
      <p:ext uri="{BB962C8B-B14F-4D97-AF65-F5344CB8AC3E}">
        <p14:creationId xmlns:p14="http://schemas.microsoft.com/office/powerpoint/2010/main" val="931734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9BFB26-7FF6-460D-AEB3-D9AA65B397D0}" type="datetime1">
              <a:rPr lang="en-US" smtClean="0"/>
              <a:t>6/29/2012</a:t>
            </a:fld>
            <a:endParaRPr lang="en-US"/>
          </a:p>
        </p:txBody>
      </p:sp>
      <p:sp>
        <p:nvSpPr>
          <p:cNvPr id="8" name="Footer Placeholder 7"/>
          <p:cNvSpPr>
            <a:spLocks noGrp="1"/>
          </p:cNvSpPr>
          <p:nvPr>
            <p:ph type="ftr" sz="quarter" idx="11"/>
          </p:nvPr>
        </p:nvSpPr>
        <p:spPr/>
        <p:txBody>
          <a:bodyPr/>
          <a:lstStyle/>
          <a:p>
            <a:r>
              <a:rPr lang="en-US" smtClean="0"/>
              <a:t>2nd Photocathode Workshop</a:t>
            </a:r>
            <a:endParaRPr lang="en-US"/>
          </a:p>
        </p:txBody>
      </p:sp>
      <p:sp>
        <p:nvSpPr>
          <p:cNvPr id="9" name="Slide Number Placeholder 8"/>
          <p:cNvSpPr>
            <a:spLocks noGrp="1"/>
          </p:cNvSpPr>
          <p:nvPr>
            <p:ph type="sldNum" sz="quarter" idx="12"/>
          </p:nvPr>
        </p:nvSpPr>
        <p:spPr/>
        <p:txBody>
          <a:bodyPr/>
          <a:lstStyle/>
          <a:p>
            <a:fld id="{6F3AE956-26F0-4794-8F4C-97BAC66ADD21}" type="slidenum">
              <a:rPr lang="en-US" smtClean="0"/>
              <a:t>‹#›</a:t>
            </a:fld>
            <a:endParaRPr lang="en-US"/>
          </a:p>
        </p:txBody>
      </p:sp>
    </p:spTree>
    <p:extLst>
      <p:ext uri="{BB962C8B-B14F-4D97-AF65-F5344CB8AC3E}">
        <p14:creationId xmlns:p14="http://schemas.microsoft.com/office/powerpoint/2010/main" val="228230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B728C8-8DF8-419F-8EB4-6A0CBC5B1150}" type="datetime1">
              <a:rPr lang="en-US" smtClean="0"/>
              <a:t>6/29/2012</a:t>
            </a:fld>
            <a:endParaRPr lang="en-US"/>
          </a:p>
        </p:txBody>
      </p:sp>
      <p:sp>
        <p:nvSpPr>
          <p:cNvPr id="4" name="Footer Placeholder 3"/>
          <p:cNvSpPr>
            <a:spLocks noGrp="1"/>
          </p:cNvSpPr>
          <p:nvPr>
            <p:ph type="ftr" sz="quarter" idx="11"/>
          </p:nvPr>
        </p:nvSpPr>
        <p:spPr/>
        <p:txBody>
          <a:bodyPr/>
          <a:lstStyle/>
          <a:p>
            <a:r>
              <a:rPr lang="en-US" smtClean="0"/>
              <a:t>2nd Photocathode Workshop</a:t>
            </a:r>
            <a:endParaRPr lang="en-US"/>
          </a:p>
        </p:txBody>
      </p:sp>
      <p:sp>
        <p:nvSpPr>
          <p:cNvPr id="5" name="Slide Number Placeholder 4"/>
          <p:cNvSpPr>
            <a:spLocks noGrp="1"/>
          </p:cNvSpPr>
          <p:nvPr>
            <p:ph type="sldNum" sz="quarter" idx="12"/>
          </p:nvPr>
        </p:nvSpPr>
        <p:spPr/>
        <p:txBody>
          <a:bodyPr/>
          <a:lstStyle/>
          <a:p>
            <a:fld id="{6F3AE956-26F0-4794-8F4C-97BAC66ADD21}" type="slidenum">
              <a:rPr lang="en-US" smtClean="0"/>
              <a:t>‹#›</a:t>
            </a:fld>
            <a:endParaRPr lang="en-US"/>
          </a:p>
        </p:txBody>
      </p:sp>
    </p:spTree>
    <p:extLst>
      <p:ext uri="{BB962C8B-B14F-4D97-AF65-F5344CB8AC3E}">
        <p14:creationId xmlns:p14="http://schemas.microsoft.com/office/powerpoint/2010/main" val="3058892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3853D-5467-48C1-84A4-8AA4D07263C4}" type="datetime1">
              <a:rPr lang="en-US" smtClean="0"/>
              <a:t>6/29/2012</a:t>
            </a:fld>
            <a:endParaRPr lang="en-US"/>
          </a:p>
        </p:txBody>
      </p:sp>
      <p:sp>
        <p:nvSpPr>
          <p:cNvPr id="3" name="Footer Placeholder 2"/>
          <p:cNvSpPr>
            <a:spLocks noGrp="1"/>
          </p:cNvSpPr>
          <p:nvPr>
            <p:ph type="ftr" sz="quarter" idx="11"/>
          </p:nvPr>
        </p:nvSpPr>
        <p:spPr/>
        <p:txBody>
          <a:bodyPr/>
          <a:lstStyle/>
          <a:p>
            <a:r>
              <a:rPr lang="en-US" smtClean="0"/>
              <a:t>2nd Photocathode Workshop</a:t>
            </a:r>
            <a:endParaRPr lang="en-US"/>
          </a:p>
        </p:txBody>
      </p:sp>
      <p:sp>
        <p:nvSpPr>
          <p:cNvPr id="4" name="Slide Number Placeholder 3"/>
          <p:cNvSpPr>
            <a:spLocks noGrp="1"/>
          </p:cNvSpPr>
          <p:nvPr>
            <p:ph type="sldNum" sz="quarter" idx="12"/>
          </p:nvPr>
        </p:nvSpPr>
        <p:spPr/>
        <p:txBody>
          <a:bodyPr/>
          <a:lstStyle/>
          <a:p>
            <a:fld id="{6F3AE956-26F0-4794-8F4C-97BAC66ADD21}" type="slidenum">
              <a:rPr lang="en-US" smtClean="0"/>
              <a:t>‹#›</a:t>
            </a:fld>
            <a:endParaRPr lang="en-US"/>
          </a:p>
        </p:txBody>
      </p:sp>
    </p:spTree>
    <p:extLst>
      <p:ext uri="{BB962C8B-B14F-4D97-AF65-F5344CB8AC3E}">
        <p14:creationId xmlns:p14="http://schemas.microsoft.com/office/powerpoint/2010/main" val="1120211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9D03A-A971-4EBC-8BAC-8E83CABE0389}" type="datetime1">
              <a:rPr lang="en-US" smtClean="0"/>
              <a:t>6/29/2012</a:t>
            </a:fld>
            <a:endParaRPr lang="en-US"/>
          </a:p>
        </p:txBody>
      </p:sp>
      <p:sp>
        <p:nvSpPr>
          <p:cNvPr id="6" name="Footer Placeholder 5"/>
          <p:cNvSpPr>
            <a:spLocks noGrp="1"/>
          </p:cNvSpPr>
          <p:nvPr>
            <p:ph type="ftr" sz="quarter" idx="11"/>
          </p:nvPr>
        </p:nvSpPr>
        <p:spPr/>
        <p:txBody>
          <a:bodyPr/>
          <a:lstStyle/>
          <a:p>
            <a:r>
              <a:rPr lang="en-US" smtClean="0"/>
              <a:t>2nd Photocathode Workshop</a:t>
            </a:r>
            <a:endParaRPr lang="en-US"/>
          </a:p>
        </p:txBody>
      </p:sp>
      <p:sp>
        <p:nvSpPr>
          <p:cNvPr id="7" name="Slide Number Placeholder 6"/>
          <p:cNvSpPr>
            <a:spLocks noGrp="1"/>
          </p:cNvSpPr>
          <p:nvPr>
            <p:ph type="sldNum" sz="quarter" idx="12"/>
          </p:nvPr>
        </p:nvSpPr>
        <p:spPr/>
        <p:txBody>
          <a:bodyPr/>
          <a:lstStyle/>
          <a:p>
            <a:fld id="{6F3AE956-26F0-4794-8F4C-97BAC66ADD21}" type="slidenum">
              <a:rPr lang="en-US" smtClean="0"/>
              <a:t>‹#›</a:t>
            </a:fld>
            <a:endParaRPr lang="en-US"/>
          </a:p>
        </p:txBody>
      </p:sp>
    </p:spTree>
    <p:extLst>
      <p:ext uri="{BB962C8B-B14F-4D97-AF65-F5344CB8AC3E}">
        <p14:creationId xmlns:p14="http://schemas.microsoft.com/office/powerpoint/2010/main" val="2594547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0461D-76FB-44DB-82D0-CDD1589E183D}" type="datetime1">
              <a:rPr lang="en-US" smtClean="0"/>
              <a:t>6/29/2012</a:t>
            </a:fld>
            <a:endParaRPr lang="en-US"/>
          </a:p>
        </p:txBody>
      </p:sp>
      <p:sp>
        <p:nvSpPr>
          <p:cNvPr id="6" name="Footer Placeholder 5"/>
          <p:cNvSpPr>
            <a:spLocks noGrp="1"/>
          </p:cNvSpPr>
          <p:nvPr>
            <p:ph type="ftr" sz="quarter" idx="11"/>
          </p:nvPr>
        </p:nvSpPr>
        <p:spPr/>
        <p:txBody>
          <a:bodyPr/>
          <a:lstStyle/>
          <a:p>
            <a:r>
              <a:rPr lang="en-US" smtClean="0"/>
              <a:t>2nd Photocathode Workshop</a:t>
            </a:r>
            <a:endParaRPr lang="en-US"/>
          </a:p>
        </p:txBody>
      </p:sp>
      <p:sp>
        <p:nvSpPr>
          <p:cNvPr id="7" name="Slide Number Placeholder 6"/>
          <p:cNvSpPr>
            <a:spLocks noGrp="1"/>
          </p:cNvSpPr>
          <p:nvPr>
            <p:ph type="sldNum" sz="quarter" idx="12"/>
          </p:nvPr>
        </p:nvSpPr>
        <p:spPr/>
        <p:txBody>
          <a:bodyPr/>
          <a:lstStyle/>
          <a:p>
            <a:fld id="{6F3AE956-26F0-4794-8F4C-97BAC66ADD21}" type="slidenum">
              <a:rPr lang="en-US" smtClean="0"/>
              <a:t>‹#›</a:t>
            </a:fld>
            <a:endParaRPr lang="en-US"/>
          </a:p>
        </p:txBody>
      </p:sp>
    </p:spTree>
    <p:extLst>
      <p:ext uri="{BB962C8B-B14F-4D97-AF65-F5344CB8AC3E}">
        <p14:creationId xmlns:p14="http://schemas.microsoft.com/office/powerpoint/2010/main" val="1586373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F20DE3-4C60-4A12-AAB4-E27568130D39}" type="datetime1">
              <a:rPr lang="en-US" smtClean="0"/>
              <a:t>6/29/2012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2nd Photocathode Workshop</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AE956-26F0-4794-8F4C-97BAC66ADD21}" type="slidenum">
              <a:rPr lang="en-US" smtClean="0"/>
              <a:t>‹#›</a:t>
            </a:fld>
            <a:endParaRPr lang="en-US"/>
          </a:p>
        </p:txBody>
      </p:sp>
    </p:spTree>
    <p:extLst>
      <p:ext uri="{BB962C8B-B14F-4D97-AF65-F5344CB8AC3E}">
        <p14:creationId xmlns:p14="http://schemas.microsoft.com/office/powerpoint/2010/main" val="1093782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838200"/>
          </a:xfrm>
        </p:spPr>
        <p:txBody>
          <a:bodyPr>
            <a:normAutofit/>
          </a:bodyPr>
          <a:lstStyle/>
          <a:p>
            <a:pPr>
              <a:lnSpc>
                <a:spcPct val="80000"/>
              </a:lnSpc>
            </a:pPr>
            <a:r>
              <a:rPr lang="en-US" sz="6000" baseline="0" dirty="0" smtClean="0"/>
              <a:t> Some Mundane Details</a:t>
            </a:r>
            <a:endParaRPr lang="en-US" sz="6000" b="1" dirty="0"/>
          </a:p>
        </p:txBody>
      </p:sp>
      <p:sp>
        <p:nvSpPr>
          <p:cNvPr id="7" name="Subtitle 4"/>
          <p:cNvSpPr txBox="1">
            <a:spLocks/>
          </p:cNvSpPr>
          <p:nvPr/>
        </p:nvSpPr>
        <p:spPr>
          <a:xfrm>
            <a:off x="0" y="609600"/>
            <a:ext cx="9144000" cy="4495800"/>
          </a:xfrm>
          <a:prstGeom prst="rect">
            <a:avLst/>
          </a:prstGeom>
        </p:spPr>
        <p:txBody>
          <a:bodyPr vert="horz" lIns="91440" tIns="45720" rIns="91440" bIns="45720" rtlCol="0">
            <a:noAutofit/>
          </a:bodyPr>
          <a:lstStyle>
            <a:lvl1pPr marL="0" indent="0" algn="l" defTabSz="914400" rtl="0" eaLnBrk="1" latinLnBrk="0" hangingPunct="1">
              <a:lnSpc>
                <a:spcPct val="80000"/>
              </a:lnSpc>
              <a:spcBef>
                <a:spcPct val="20000"/>
              </a:spcBef>
              <a:buFont typeface="Arial" pitchFamily="34" charset="0"/>
              <a:buNone/>
              <a:defRPr sz="3200" b="1" kern="1200">
                <a:solidFill>
                  <a:srgbClr val="002060"/>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solidFill>
                  <a:schemeClr val="bg2">
                    <a:lumMod val="50000"/>
                  </a:schemeClr>
                </a:solidFill>
                <a:latin typeface="Comic Sans MS" pitchFamily="66" charset="0"/>
              </a:rPr>
              <a:t> </a:t>
            </a:r>
          </a:p>
          <a:p>
            <a:pPr marL="514350" indent="-514350">
              <a:buFont typeface="Arial" pitchFamily="34" charset="0"/>
              <a:buAutoNum type="arabicPeriod"/>
            </a:pPr>
            <a:r>
              <a:rPr lang="en-US" dirty="0" smtClean="0">
                <a:solidFill>
                  <a:schemeClr val="bg2">
                    <a:lumMod val="50000"/>
                  </a:schemeClr>
                </a:solidFill>
                <a:latin typeface="Comic Sans MS" pitchFamily="66" charset="0"/>
              </a:rPr>
              <a:t>Getting help: see Aspasia (</a:t>
            </a:r>
            <a:r>
              <a:rPr lang="en-US" dirty="0" err="1" smtClean="0">
                <a:solidFill>
                  <a:schemeClr val="bg2">
                    <a:lumMod val="50000"/>
                  </a:schemeClr>
                </a:solidFill>
                <a:latin typeface="Comic Sans MS" pitchFamily="66" charset="0"/>
              </a:rPr>
              <a:t>Rm</a:t>
            </a:r>
            <a:r>
              <a:rPr lang="en-US" dirty="0" smtClean="0">
                <a:solidFill>
                  <a:schemeClr val="bg2">
                    <a:lumMod val="50000"/>
                  </a:schemeClr>
                </a:solidFill>
                <a:latin typeface="Comic Sans MS" pitchFamily="66" charset="0"/>
              </a:rPr>
              <a:t> 213) or Henry (Rm320) for help with lodging, transportation (e.g. cabs), food, .. Mary </a:t>
            </a:r>
            <a:r>
              <a:rPr lang="en-US" dirty="0" err="1" smtClean="0">
                <a:solidFill>
                  <a:schemeClr val="bg2">
                    <a:lumMod val="50000"/>
                  </a:schemeClr>
                </a:solidFill>
                <a:latin typeface="Comic Sans MS" pitchFamily="66" charset="0"/>
              </a:rPr>
              <a:t>Heintz</a:t>
            </a:r>
            <a:r>
              <a:rPr lang="en-US" dirty="0" smtClean="0">
                <a:solidFill>
                  <a:schemeClr val="bg2">
                    <a:lumMod val="50000"/>
                  </a:schemeClr>
                </a:solidFill>
                <a:latin typeface="Comic Sans MS" pitchFamily="66" charset="0"/>
              </a:rPr>
              <a:t> for computer/wireless/etc. </a:t>
            </a:r>
          </a:p>
          <a:p>
            <a:pPr marL="514350" indent="-514350">
              <a:buFont typeface="Arial" pitchFamily="34" charset="0"/>
              <a:buAutoNum type="arabicPeriod"/>
            </a:pPr>
            <a:r>
              <a:rPr lang="en-US" dirty="0" smtClean="0">
                <a:solidFill>
                  <a:srgbClr val="FF0066"/>
                </a:solidFill>
                <a:latin typeface="Comic Sans MS" pitchFamily="66" charset="0"/>
              </a:rPr>
              <a:t>Wireless is </a:t>
            </a:r>
            <a:r>
              <a:rPr lang="en-US" dirty="0" smtClean="0">
                <a:solidFill>
                  <a:srgbClr val="FF0066"/>
                </a:solidFill>
                <a:latin typeface="Comic Sans MS" pitchFamily="66" charset="0"/>
              </a:rPr>
              <a:t>HEPWAP4- </a:t>
            </a:r>
            <a:r>
              <a:rPr lang="en-US" dirty="0" smtClean="0">
                <a:solidFill>
                  <a:srgbClr val="FF0066"/>
                </a:solidFill>
                <a:latin typeface="Comic Sans MS" pitchFamily="66" charset="0"/>
              </a:rPr>
              <a:t>runs on timer</a:t>
            </a:r>
          </a:p>
          <a:p>
            <a:pPr marL="514350" indent="-514350">
              <a:buFont typeface="Arial" pitchFamily="34" charset="0"/>
              <a:buAutoNum type="arabicPeriod"/>
            </a:pPr>
            <a:r>
              <a:rPr lang="en-US" dirty="0" smtClean="0">
                <a:solidFill>
                  <a:schemeClr val="bg2">
                    <a:lumMod val="50000"/>
                  </a:schemeClr>
                </a:solidFill>
                <a:latin typeface="Comic Sans MS" pitchFamily="66" charset="0"/>
              </a:rPr>
              <a:t>Building is open Friday-we will have to prop open the HEP side door Sat.</a:t>
            </a:r>
          </a:p>
          <a:p>
            <a:pPr marL="514350" indent="-514350">
              <a:buFont typeface="Arial" pitchFamily="34" charset="0"/>
              <a:buAutoNum type="arabicPeriod"/>
            </a:pPr>
            <a:r>
              <a:rPr lang="en-US" dirty="0" smtClean="0">
                <a:solidFill>
                  <a:srgbClr val="008000"/>
                </a:solidFill>
                <a:latin typeface="Comic Sans MS" pitchFamily="66" charset="0"/>
              </a:rPr>
              <a:t>Please do not take the </a:t>
            </a:r>
            <a:r>
              <a:rPr lang="en-US" dirty="0" smtClean="0">
                <a:solidFill>
                  <a:srgbClr val="FF0000"/>
                </a:solidFill>
                <a:latin typeface="Comic Sans MS" pitchFamily="66" charset="0"/>
              </a:rPr>
              <a:t>Red Line</a:t>
            </a:r>
            <a:r>
              <a:rPr lang="en-US" dirty="0" smtClean="0">
                <a:solidFill>
                  <a:srgbClr val="008000"/>
                </a:solidFill>
                <a:latin typeface="Comic Sans MS" pitchFamily="66" charset="0"/>
              </a:rPr>
              <a:t> or Green Line CTA- use cabs or Metra or the CTA #6 bus (ask </a:t>
            </a:r>
            <a:r>
              <a:rPr lang="en-US" dirty="0" err="1" smtClean="0">
                <a:solidFill>
                  <a:srgbClr val="008000"/>
                </a:solidFill>
                <a:latin typeface="Comic Sans MS" pitchFamily="66" charset="0"/>
              </a:rPr>
              <a:t>Ossy</a:t>
            </a:r>
            <a:r>
              <a:rPr lang="en-US" dirty="0" smtClean="0">
                <a:solidFill>
                  <a:srgbClr val="008000"/>
                </a:solidFill>
                <a:latin typeface="Comic Sans MS" pitchFamily="66" charset="0"/>
              </a:rPr>
              <a:t> about the Green Line);</a:t>
            </a:r>
          </a:p>
          <a:p>
            <a:pPr marL="514350" indent="-514350">
              <a:buFont typeface="Arial" pitchFamily="34" charset="0"/>
              <a:buAutoNum type="arabicPeriod"/>
            </a:pPr>
            <a:r>
              <a:rPr lang="en-US" dirty="0" smtClean="0">
                <a:solidFill>
                  <a:schemeClr val="bg2">
                    <a:lumMod val="50000"/>
                  </a:schemeClr>
                </a:solidFill>
                <a:latin typeface="Comic Sans MS" pitchFamily="66" charset="0"/>
              </a:rPr>
              <a:t>Lunch will be brought in today and Sat; Friday dinner is at Cedars on 53</a:t>
            </a:r>
            <a:r>
              <a:rPr lang="en-US" baseline="30000" dirty="0" smtClean="0">
                <a:solidFill>
                  <a:schemeClr val="bg2">
                    <a:lumMod val="50000"/>
                  </a:schemeClr>
                </a:solidFill>
                <a:latin typeface="Comic Sans MS" pitchFamily="66" charset="0"/>
              </a:rPr>
              <a:t>rd</a:t>
            </a:r>
            <a:r>
              <a:rPr lang="en-US" dirty="0" smtClean="0">
                <a:solidFill>
                  <a:schemeClr val="bg2">
                    <a:lumMod val="50000"/>
                  </a:schemeClr>
                </a:solidFill>
                <a:latin typeface="Comic Sans MS" pitchFamily="66" charset="0"/>
              </a:rPr>
              <a:t> St.</a:t>
            </a:r>
          </a:p>
          <a:p>
            <a:pPr marL="514350" indent="-514350">
              <a:buFont typeface="Arial" pitchFamily="34" charset="0"/>
              <a:buAutoNum type="arabicPeriod"/>
            </a:pPr>
            <a:endParaRPr lang="en-US" dirty="0" smtClean="0">
              <a:solidFill>
                <a:schemeClr val="bg2">
                  <a:lumMod val="50000"/>
                </a:schemeClr>
              </a:solidFill>
              <a:latin typeface="Comic Sans MS" pitchFamily="66" charset="0"/>
            </a:endParaRPr>
          </a:p>
          <a:p>
            <a:pPr marL="514350" indent="-514350">
              <a:buFont typeface="Arial" pitchFamily="34" charset="0"/>
              <a:buAutoNum type="arabicPeriod"/>
            </a:pPr>
            <a:endParaRPr lang="en-US" dirty="0" smtClean="0">
              <a:solidFill>
                <a:schemeClr val="bg2">
                  <a:lumMod val="50000"/>
                </a:schemeClr>
              </a:solidFill>
              <a:latin typeface="Comic Sans MS" pitchFamily="66" charset="0"/>
            </a:endParaRPr>
          </a:p>
          <a:p>
            <a:pPr marL="514350" indent="-514350">
              <a:buFont typeface="Arial" pitchFamily="34" charset="0"/>
              <a:buAutoNum type="arabicPeriod"/>
            </a:pPr>
            <a:endParaRPr lang="en-US" dirty="0" smtClean="0">
              <a:solidFill>
                <a:schemeClr val="bg2">
                  <a:lumMod val="50000"/>
                </a:schemeClr>
              </a:solidFill>
              <a:latin typeface="Comic Sans MS" pitchFamily="66" charset="0"/>
            </a:endParaRPr>
          </a:p>
        </p:txBody>
      </p:sp>
      <p:sp>
        <p:nvSpPr>
          <p:cNvPr id="3" name="Date Placeholder 2"/>
          <p:cNvSpPr>
            <a:spLocks noGrp="1"/>
          </p:cNvSpPr>
          <p:nvPr>
            <p:ph type="dt" sz="half" idx="10"/>
          </p:nvPr>
        </p:nvSpPr>
        <p:spPr/>
        <p:txBody>
          <a:bodyPr/>
          <a:lstStyle/>
          <a:p>
            <a:fld id="{0A23A3D2-76AC-4236-8CAD-A781565A1B1E}" type="datetime1">
              <a:rPr lang="en-US" smtClean="0"/>
              <a:t>6/29/2012</a:t>
            </a:fld>
            <a:endParaRPr lang="en-US"/>
          </a:p>
        </p:txBody>
      </p:sp>
      <p:sp>
        <p:nvSpPr>
          <p:cNvPr id="4" name="Footer Placeholder 3"/>
          <p:cNvSpPr>
            <a:spLocks noGrp="1"/>
          </p:cNvSpPr>
          <p:nvPr>
            <p:ph type="ftr" sz="quarter" idx="11"/>
          </p:nvPr>
        </p:nvSpPr>
        <p:spPr/>
        <p:txBody>
          <a:bodyPr/>
          <a:lstStyle/>
          <a:p>
            <a:r>
              <a:rPr lang="en-US" smtClean="0"/>
              <a:t>2</a:t>
            </a:r>
            <a:r>
              <a:rPr lang="en-US" baseline="30000" smtClean="0"/>
              <a:t>nd</a:t>
            </a:r>
            <a:r>
              <a:rPr lang="en-US" smtClean="0"/>
              <a:t> Photocathode Workshop</a:t>
            </a:r>
            <a:endParaRPr lang="en-US" dirty="0"/>
          </a:p>
        </p:txBody>
      </p:sp>
      <p:sp>
        <p:nvSpPr>
          <p:cNvPr id="5" name="Slide Number Placeholder 4"/>
          <p:cNvSpPr>
            <a:spLocks noGrp="1"/>
          </p:cNvSpPr>
          <p:nvPr>
            <p:ph type="sldNum" sz="quarter" idx="12"/>
          </p:nvPr>
        </p:nvSpPr>
        <p:spPr/>
        <p:txBody>
          <a:bodyPr/>
          <a:lstStyle/>
          <a:p>
            <a:fld id="{8222C711-AEBE-4F4C-954C-2D5A9087139B}" type="slidenum">
              <a:rPr lang="en-US" smtClean="0"/>
              <a:pPr/>
              <a:t>1</a:t>
            </a:fld>
            <a:endParaRPr lang="en-US"/>
          </a:p>
        </p:txBody>
      </p:sp>
    </p:spTree>
    <p:extLst>
      <p:ext uri="{BB962C8B-B14F-4D97-AF65-F5344CB8AC3E}">
        <p14:creationId xmlns:p14="http://schemas.microsoft.com/office/powerpoint/2010/main" val="4058164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9" descr="Ring"/>
          <p:cNvPicPr>
            <a:picLocks noChangeAspect="1" noChangeArrowheads="1"/>
          </p:cNvPicPr>
          <p:nvPr/>
        </p:nvPicPr>
        <p:blipFill>
          <a:blip r:embed="rId3">
            <a:extLst>
              <a:ext uri="{28A0092B-C50C-407E-A947-70E740481C1C}">
                <a14:useLocalDpi xmlns:a14="http://schemas.microsoft.com/office/drawing/2010/main" val="0"/>
              </a:ext>
            </a:extLst>
          </a:blip>
          <a:srcRect l="25003" t="23532" r="27277" b="16473"/>
          <a:stretch>
            <a:fillRect/>
          </a:stretch>
        </p:blipFill>
        <p:spPr bwMode="auto">
          <a:xfrm>
            <a:off x="134938" y="1100138"/>
            <a:ext cx="4267200" cy="377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ChangeArrowheads="1"/>
          </p:cNvSpPr>
          <p:nvPr/>
        </p:nvSpPr>
        <p:spPr bwMode="auto">
          <a:xfrm>
            <a:off x="4578350" y="2081213"/>
            <a:ext cx="4403725" cy="317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p>
            <a:pPr marL="228600" indent="-228600">
              <a:lnSpc>
                <a:spcPct val="87000"/>
              </a:lnSpc>
              <a:spcBef>
                <a:spcPct val="50000"/>
              </a:spcBef>
              <a:buClr>
                <a:schemeClr val="accent1"/>
              </a:buClr>
            </a:pPr>
            <a:r>
              <a:rPr lang="en-US" sz="2400" dirty="0">
                <a:solidFill>
                  <a:srgbClr val="151517"/>
                </a:solidFill>
              </a:rPr>
              <a:t>Can localize source along line of flight.</a:t>
            </a:r>
          </a:p>
          <a:p>
            <a:pPr marL="228600" indent="-228600">
              <a:lnSpc>
                <a:spcPct val="87000"/>
              </a:lnSpc>
              <a:spcBef>
                <a:spcPct val="50000"/>
              </a:spcBef>
              <a:buClr>
                <a:schemeClr val="accent1"/>
              </a:buClr>
            </a:pPr>
            <a:r>
              <a:rPr lang="en-US" sz="2400" dirty="0">
                <a:solidFill>
                  <a:srgbClr val="151517"/>
                </a:solidFill>
              </a:rPr>
              <a:t>Time of flight information reduces noise in images.</a:t>
            </a:r>
          </a:p>
          <a:p>
            <a:pPr marL="228600" indent="-228600">
              <a:lnSpc>
                <a:spcPct val="87000"/>
              </a:lnSpc>
              <a:spcBef>
                <a:spcPct val="50000"/>
              </a:spcBef>
              <a:buClr>
                <a:schemeClr val="accent1"/>
              </a:buClr>
            </a:pPr>
            <a:r>
              <a:rPr lang="en-US" sz="2400" dirty="0">
                <a:solidFill>
                  <a:srgbClr val="151517"/>
                </a:solidFill>
              </a:rPr>
              <a:t>Variance reduction given by 2D/</a:t>
            </a:r>
            <a:r>
              <a:rPr lang="en-US" sz="2400" i="1" dirty="0" err="1">
                <a:solidFill>
                  <a:srgbClr val="151517"/>
                </a:solidFill>
              </a:rPr>
              <a:t>c</a:t>
            </a:r>
            <a:r>
              <a:rPr lang="en-US" sz="2400" dirty="0" err="1">
                <a:solidFill>
                  <a:srgbClr val="151517"/>
                </a:solidFill>
                <a:sym typeface="Symbol" pitchFamily="18" charset="2"/>
              </a:rPr>
              <a:t>t</a:t>
            </a:r>
            <a:r>
              <a:rPr lang="en-US" sz="2400" dirty="0">
                <a:solidFill>
                  <a:srgbClr val="151517"/>
                </a:solidFill>
              </a:rPr>
              <a:t>.</a:t>
            </a:r>
          </a:p>
          <a:p>
            <a:pPr marL="228600" indent="-228600">
              <a:lnSpc>
                <a:spcPct val="87000"/>
              </a:lnSpc>
              <a:spcBef>
                <a:spcPct val="50000"/>
              </a:spcBef>
              <a:buClr>
                <a:schemeClr val="accent1"/>
              </a:buClr>
            </a:pPr>
            <a:r>
              <a:rPr lang="en-US" sz="2400" dirty="0">
                <a:solidFill>
                  <a:srgbClr val="151517"/>
                </a:solidFill>
              </a:rPr>
              <a:t>500 </a:t>
            </a:r>
            <a:r>
              <a:rPr lang="en-US" sz="2400" dirty="0" err="1">
                <a:solidFill>
                  <a:srgbClr val="151517"/>
                </a:solidFill>
              </a:rPr>
              <a:t>ps</a:t>
            </a:r>
            <a:r>
              <a:rPr lang="en-US" sz="2400" dirty="0">
                <a:solidFill>
                  <a:srgbClr val="151517"/>
                </a:solidFill>
              </a:rPr>
              <a:t> timing resolution</a:t>
            </a:r>
            <a:br>
              <a:rPr lang="en-US" sz="2400" dirty="0">
                <a:solidFill>
                  <a:srgbClr val="151517"/>
                </a:solidFill>
              </a:rPr>
            </a:br>
            <a:r>
              <a:rPr lang="en-US" sz="2400" dirty="0">
                <a:solidFill>
                  <a:srgbClr val="151517"/>
                </a:solidFill>
                <a:sym typeface="Symbol" pitchFamily="18" charset="2"/>
              </a:rPr>
              <a:t> </a:t>
            </a:r>
            <a:r>
              <a:rPr lang="en-US" sz="2400" dirty="0">
                <a:solidFill>
                  <a:srgbClr val="151517"/>
                </a:solidFill>
              </a:rPr>
              <a:t>5x reduction in variance!</a:t>
            </a:r>
          </a:p>
        </p:txBody>
      </p:sp>
      <p:sp>
        <p:nvSpPr>
          <p:cNvPr id="31748" name="Line 4"/>
          <p:cNvSpPr>
            <a:spLocks noChangeShapeType="1"/>
          </p:cNvSpPr>
          <p:nvPr/>
        </p:nvSpPr>
        <p:spPr bwMode="auto">
          <a:xfrm>
            <a:off x="4578350" y="2000250"/>
            <a:ext cx="4346575" cy="0"/>
          </a:xfrm>
          <a:prstGeom prst="line">
            <a:avLst/>
          </a:prstGeom>
          <a:noFill/>
          <a:ln w="508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9" name="Rectangle 6"/>
          <p:cNvSpPr>
            <a:spLocks noChangeArrowheads="1"/>
          </p:cNvSpPr>
          <p:nvPr/>
        </p:nvSpPr>
        <p:spPr bwMode="auto">
          <a:xfrm>
            <a:off x="1463675" y="1752600"/>
            <a:ext cx="203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r>
              <a:rPr lang="en-US" sz="2400" i="1">
                <a:solidFill>
                  <a:srgbClr val="000000"/>
                </a:solidFill>
              </a:rPr>
              <a:t>c</a:t>
            </a:r>
            <a:r>
              <a:rPr lang="en-US" sz="2400">
                <a:solidFill>
                  <a:srgbClr val="000000"/>
                </a:solidFill>
              </a:rPr>
              <a:t> = 30 cm/ns</a:t>
            </a:r>
          </a:p>
        </p:txBody>
      </p:sp>
      <p:sp>
        <p:nvSpPr>
          <p:cNvPr id="31750" name="Line 7"/>
          <p:cNvSpPr>
            <a:spLocks noChangeShapeType="1"/>
          </p:cNvSpPr>
          <p:nvPr/>
        </p:nvSpPr>
        <p:spPr bwMode="auto">
          <a:xfrm flipH="1" flipV="1">
            <a:off x="650875" y="3352800"/>
            <a:ext cx="3251200" cy="304800"/>
          </a:xfrm>
          <a:prstGeom prst="line">
            <a:avLst/>
          </a:prstGeom>
          <a:noFill/>
          <a:ln w="38100">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1751" name="Group 8"/>
          <p:cNvGrpSpPr>
            <a:grpSpLocks/>
          </p:cNvGrpSpPr>
          <p:nvPr/>
        </p:nvGrpSpPr>
        <p:grpSpPr bwMode="auto">
          <a:xfrm>
            <a:off x="982663" y="2133600"/>
            <a:ext cx="2622550" cy="1447800"/>
            <a:chOff x="859" y="1680"/>
            <a:chExt cx="1859" cy="912"/>
          </a:xfrm>
        </p:grpSpPr>
        <p:sp>
          <p:nvSpPr>
            <p:cNvPr id="31762" name="Line 9"/>
            <p:cNvSpPr>
              <a:spLocks noChangeShapeType="1"/>
            </p:cNvSpPr>
            <p:nvPr/>
          </p:nvSpPr>
          <p:spPr bwMode="auto">
            <a:xfrm>
              <a:off x="1824" y="2544"/>
              <a:ext cx="480" cy="48"/>
            </a:xfrm>
            <a:prstGeom prst="line">
              <a:avLst/>
            </a:prstGeom>
            <a:noFill/>
            <a:ln w="76200">
              <a:solidFill>
                <a:srgbClr val="F92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3" name="Rectangle 10"/>
            <p:cNvSpPr>
              <a:spLocks noChangeArrowheads="1"/>
            </p:cNvSpPr>
            <p:nvPr/>
          </p:nvSpPr>
          <p:spPr bwMode="auto">
            <a:xfrm>
              <a:off x="859" y="1680"/>
              <a:ext cx="1859" cy="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pPr algn="ctr"/>
              <a:r>
                <a:rPr lang="en-US" sz="1800">
                  <a:solidFill>
                    <a:srgbClr val="000000"/>
                  </a:solidFill>
                </a:rPr>
                <a:t>500 ps timing resolution</a:t>
              </a:r>
            </a:p>
            <a:p>
              <a:pPr algn="ctr"/>
              <a:r>
                <a:rPr lang="en-US" sz="1800">
                  <a:solidFill>
                    <a:srgbClr val="000000"/>
                  </a:solidFill>
                  <a:sym typeface="Symbol" pitchFamily="18" charset="2"/>
                </a:rPr>
                <a:t> </a:t>
              </a:r>
              <a:r>
                <a:rPr lang="en-US" sz="1800">
                  <a:solidFill>
                    <a:srgbClr val="000000"/>
                  </a:solidFill>
                </a:rPr>
                <a:t>7.5 cm localization</a:t>
              </a:r>
            </a:p>
          </p:txBody>
        </p:sp>
      </p:grpSp>
      <p:pic>
        <p:nvPicPr>
          <p:cNvPr id="31752"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5238" y="3352800"/>
            <a:ext cx="350837"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53" name="Rectangle 12"/>
          <p:cNvSpPr>
            <a:spLocks noChangeArrowheads="1"/>
          </p:cNvSpPr>
          <p:nvPr/>
        </p:nvSpPr>
        <p:spPr bwMode="auto">
          <a:xfrm>
            <a:off x="2062783" y="5867400"/>
            <a:ext cx="5137497" cy="602087"/>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60325" tIns="23812" rIns="60325" bIns="23812">
            <a:spAutoFit/>
          </a:bodyPr>
          <a:lstStyle/>
          <a:p>
            <a:pPr marL="169863" indent="-169863" algn="ctr" defTabSz="858838">
              <a:buClr>
                <a:schemeClr val="accent1"/>
              </a:buClr>
            </a:pPr>
            <a:r>
              <a:rPr lang="en-US">
                <a:solidFill>
                  <a:srgbClr val="151517"/>
                </a:solidFill>
              </a:rPr>
              <a:t>Time of Flight Provides a </a:t>
            </a:r>
            <a:r>
              <a:rPr lang="en-US" i="1">
                <a:solidFill>
                  <a:srgbClr val="151517"/>
                </a:solidFill>
              </a:rPr>
              <a:t>Huge</a:t>
            </a:r>
            <a:r>
              <a:rPr lang="en-US">
                <a:solidFill>
                  <a:srgbClr val="151517"/>
                </a:solidFill>
              </a:rPr>
              <a:t> Performance Increase!</a:t>
            </a:r>
          </a:p>
          <a:p>
            <a:pPr marL="169863" indent="-169863" algn="ctr" defTabSz="858838">
              <a:buClr>
                <a:schemeClr val="accent1"/>
              </a:buClr>
            </a:pPr>
            <a:r>
              <a:rPr lang="en-US">
                <a:solidFill>
                  <a:srgbClr val="151517"/>
                </a:solidFill>
              </a:rPr>
              <a:t>Largest Improvement in Large Patients</a:t>
            </a:r>
          </a:p>
        </p:txBody>
      </p:sp>
      <p:grpSp>
        <p:nvGrpSpPr>
          <p:cNvPr id="31754" name="Group 13"/>
          <p:cNvGrpSpPr>
            <a:grpSpLocks/>
          </p:cNvGrpSpPr>
          <p:nvPr/>
        </p:nvGrpSpPr>
        <p:grpSpPr bwMode="auto">
          <a:xfrm>
            <a:off x="1666875" y="4152900"/>
            <a:ext cx="1219200" cy="461963"/>
            <a:chOff x="1152" y="2544"/>
            <a:chExt cx="864" cy="291"/>
          </a:xfrm>
        </p:grpSpPr>
        <p:sp>
          <p:nvSpPr>
            <p:cNvPr id="31760" name="Line 14"/>
            <p:cNvSpPr>
              <a:spLocks noChangeShapeType="1"/>
            </p:cNvSpPr>
            <p:nvPr/>
          </p:nvSpPr>
          <p:spPr bwMode="auto">
            <a:xfrm>
              <a:off x="1152" y="2688"/>
              <a:ext cx="86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1" name="Text Box 15"/>
            <p:cNvSpPr txBox="1">
              <a:spLocks noChangeArrowheads="1"/>
            </p:cNvSpPr>
            <p:nvPr/>
          </p:nvSpPr>
          <p:spPr bwMode="auto">
            <a:xfrm>
              <a:off x="1426" y="2544"/>
              <a:ext cx="379" cy="291"/>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b="1">
                  <a:solidFill>
                    <a:schemeClr val="tx1"/>
                  </a:solidFill>
                  <a:latin typeface="Garamond" pitchFamily="18" charset="0"/>
                </a:defRPr>
              </a:lvl1pPr>
              <a:lvl2pPr marL="742950" indent="-285750">
                <a:defRPr sz="2800" b="1">
                  <a:solidFill>
                    <a:schemeClr val="tx1"/>
                  </a:solidFill>
                  <a:latin typeface="Garamond" pitchFamily="18" charset="0"/>
                </a:defRPr>
              </a:lvl2pPr>
              <a:lvl3pPr marL="1143000" indent="-228600">
                <a:defRPr sz="2800" b="1">
                  <a:solidFill>
                    <a:schemeClr val="tx1"/>
                  </a:solidFill>
                  <a:latin typeface="Garamond" pitchFamily="18" charset="0"/>
                </a:defRPr>
              </a:lvl3pPr>
              <a:lvl4pPr marL="1600200" indent="-228600">
                <a:defRPr sz="2800" b="1">
                  <a:solidFill>
                    <a:schemeClr val="tx1"/>
                  </a:solidFill>
                  <a:latin typeface="Garamond" pitchFamily="18" charset="0"/>
                </a:defRPr>
              </a:lvl4pPr>
              <a:lvl5pPr marL="2057400" indent="-228600">
                <a:defRPr sz="2800" b="1">
                  <a:solidFill>
                    <a:schemeClr val="tx1"/>
                  </a:solidFill>
                  <a:latin typeface="Garamond" pitchFamily="18" charset="0"/>
                </a:defRPr>
              </a:lvl5pPr>
              <a:lvl6pPr marL="2514600" indent="-228600" eaLnBrk="0" fontAlgn="base" hangingPunct="0">
                <a:lnSpc>
                  <a:spcPct val="75000"/>
                </a:lnSpc>
                <a:spcBef>
                  <a:spcPct val="40000"/>
                </a:spcBef>
                <a:spcAft>
                  <a:spcPct val="0"/>
                </a:spcAft>
                <a:buChar char="•"/>
                <a:defRPr sz="2800" b="1">
                  <a:solidFill>
                    <a:schemeClr val="tx1"/>
                  </a:solidFill>
                  <a:latin typeface="Garamond" pitchFamily="18" charset="0"/>
                </a:defRPr>
              </a:lvl6pPr>
              <a:lvl7pPr marL="2971800" indent="-228600" eaLnBrk="0" fontAlgn="base" hangingPunct="0">
                <a:lnSpc>
                  <a:spcPct val="75000"/>
                </a:lnSpc>
                <a:spcBef>
                  <a:spcPct val="40000"/>
                </a:spcBef>
                <a:spcAft>
                  <a:spcPct val="0"/>
                </a:spcAft>
                <a:buChar char="•"/>
                <a:defRPr sz="2800" b="1">
                  <a:solidFill>
                    <a:schemeClr val="tx1"/>
                  </a:solidFill>
                  <a:latin typeface="Garamond" pitchFamily="18" charset="0"/>
                </a:defRPr>
              </a:lvl7pPr>
              <a:lvl8pPr marL="3429000" indent="-228600" eaLnBrk="0" fontAlgn="base" hangingPunct="0">
                <a:lnSpc>
                  <a:spcPct val="75000"/>
                </a:lnSpc>
                <a:spcBef>
                  <a:spcPct val="40000"/>
                </a:spcBef>
                <a:spcAft>
                  <a:spcPct val="0"/>
                </a:spcAft>
                <a:buChar char="•"/>
                <a:defRPr sz="2800" b="1">
                  <a:solidFill>
                    <a:schemeClr val="tx1"/>
                  </a:solidFill>
                  <a:latin typeface="Garamond" pitchFamily="18" charset="0"/>
                </a:defRPr>
              </a:lvl8pPr>
              <a:lvl9pPr marL="3886200" indent="-228600" eaLnBrk="0" fontAlgn="base" hangingPunct="0">
                <a:lnSpc>
                  <a:spcPct val="75000"/>
                </a:lnSpc>
                <a:spcBef>
                  <a:spcPct val="40000"/>
                </a:spcBef>
                <a:spcAft>
                  <a:spcPct val="0"/>
                </a:spcAft>
                <a:buChar char="•"/>
                <a:defRPr sz="2800" b="1">
                  <a:solidFill>
                    <a:schemeClr val="tx1"/>
                  </a:solidFill>
                  <a:latin typeface="Garamond" pitchFamily="18" charset="0"/>
                </a:defRPr>
              </a:lvl9pPr>
            </a:lstStyle>
            <a:p>
              <a:pPr algn="ctr">
                <a:lnSpc>
                  <a:spcPct val="100000"/>
                </a:lnSpc>
              </a:pPr>
              <a:r>
                <a:rPr lang="en-US" sz="2400"/>
                <a:t>D</a:t>
              </a:r>
            </a:p>
          </p:txBody>
        </p:sp>
      </p:grpSp>
      <p:sp>
        <p:nvSpPr>
          <p:cNvPr id="31755" name="Rectangle 2"/>
          <p:cNvSpPr>
            <a:spLocks noChangeArrowheads="1"/>
          </p:cNvSpPr>
          <p:nvPr/>
        </p:nvSpPr>
        <p:spPr bwMode="auto">
          <a:xfrm>
            <a:off x="0" y="152400"/>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Tx/>
              <a:buNone/>
            </a:pPr>
            <a:r>
              <a:rPr lang="en-US" sz="4000" dirty="0">
                <a:solidFill>
                  <a:srgbClr val="151517"/>
                </a:solidFill>
              </a:rPr>
              <a:t>Application 3- Medical Imaging (PET)</a:t>
            </a:r>
          </a:p>
        </p:txBody>
      </p:sp>
      <p:sp>
        <p:nvSpPr>
          <p:cNvPr id="31756" name="TextBox 3"/>
          <p:cNvSpPr txBox="1">
            <a:spLocks noChangeArrowheads="1"/>
          </p:cNvSpPr>
          <p:nvPr/>
        </p:nvSpPr>
        <p:spPr bwMode="auto">
          <a:xfrm>
            <a:off x="4630738" y="914400"/>
            <a:ext cx="39798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chemeClr val="tx1"/>
                </a:solidFill>
                <a:latin typeface="Garamond" pitchFamily="18" charset="0"/>
              </a:defRPr>
            </a:lvl1pPr>
            <a:lvl2pPr marL="742950" indent="-285750">
              <a:defRPr sz="2800" b="1">
                <a:solidFill>
                  <a:schemeClr val="tx1"/>
                </a:solidFill>
                <a:latin typeface="Garamond" pitchFamily="18" charset="0"/>
              </a:defRPr>
            </a:lvl2pPr>
            <a:lvl3pPr marL="1143000" indent="-228600">
              <a:defRPr sz="2800" b="1">
                <a:solidFill>
                  <a:schemeClr val="tx1"/>
                </a:solidFill>
                <a:latin typeface="Garamond" pitchFamily="18" charset="0"/>
              </a:defRPr>
            </a:lvl3pPr>
            <a:lvl4pPr marL="1600200" indent="-228600">
              <a:defRPr sz="2800" b="1">
                <a:solidFill>
                  <a:schemeClr val="tx1"/>
                </a:solidFill>
                <a:latin typeface="Garamond" pitchFamily="18" charset="0"/>
              </a:defRPr>
            </a:lvl4pPr>
            <a:lvl5pPr marL="2057400" indent="-228600">
              <a:defRPr sz="2800" b="1">
                <a:solidFill>
                  <a:schemeClr val="tx1"/>
                </a:solidFill>
                <a:latin typeface="Garamond" pitchFamily="18" charset="0"/>
              </a:defRPr>
            </a:lvl5pPr>
            <a:lvl6pPr marL="2514600" indent="-228600" eaLnBrk="0" fontAlgn="base" hangingPunct="0">
              <a:lnSpc>
                <a:spcPct val="75000"/>
              </a:lnSpc>
              <a:spcBef>
                <a:spcPct val="40000"/>
              </a:spcBef>
              <a:spcAft>
                <a:spcPct val="0"/>
              </a:spcAft>
              <a:buChar char="•"/>
              <a:defRPr sz="2800" b="1">
                <a:solidFill>
                  <a:schemeClr val="tx1"/>
                </a:solidFill>
                <a:latin typeface="Garamond" pitchFamily="18" charset="0"/>
              </a:defRPr>
            </a:lvl6pPr>
            <a:lvl7pPr marL="2971800" indent="-228600" eaLnBrk="0" fontAlgn="base" hangingPunct="0">
              <a:lnSpc>
                <a:spcPct val="75000"/>
              </a:lnSpc>
              <a:spcBef>
                <a:spcPct val="40000"/>
              </a:spcBef>
              <a:spcAft>
                <a:spcPct val="0"/>
              </a:spcAft>
              <a:buChar char="•"/>
              <a:defRPr sz="2800" b="1">
                <a:solidFill>
                  <a:schemeClr val="tx1"/>
                </a:solidFill>
                <a:latin typeface="Garamond" pitchFamily="18" charset="0"/>
              </a:defRPr>
            </a:lvl7pPr>
            <a:lvl8pPr marL="3429000" indent="-228600" eaLnBrk="0" fontAlgn="base" hangingPunct="0">
              <a:lnSpc>
                <a:spcPct val="75000"/>
              </a:lnSpc>
              <a:spcBef>
                <a:spcPct val="40000"/>
              </a:spcBef>
              <a:spcAft>
                <a:spcPct val="0"/>
              </a:spcAft>
              <a:buChar char="•"/>
              <a:defRPr sz="2800" b="1">
                <a:solidFill>
                  <a:schemeClr val="tx1"/>
                </a:solidFill>
                <a:latin typeface="Garamond" pitchFamily="18" charset="0"/>
              </a:defRPr>
            </a:lvl8pPr>
            <a:lvl9pPr marL="3886200" indent="-228600" eaLnBrk="0" fontAlgn="base" hangingPunct="0">
              <a:lnSpc>
                <a:spcPct val="75000"/>
              </a:lnSpc>
              <a:spcBef>
                <a:spcPct val="40000"/>
              </a:spcBef>
              <a:spcAft>
                <a:spcPct val="0"/>
              </a:spcAft>
              <a:buChar char="•"/>
              <a:defRPr sz="2800" b="1">
                <a:solidFill>
                  <a:schemeClr val="tx1"/>
                </a:solidFill>
                <a:latin typeface="Garamond" pitchFamily="18" charset="0"/>
              </a:defRPr>
            </a:lvl9pPr>
          </a:lstStyle>
          <a:p>
            <a:r>
              <a:rPr lang="en-US" dirty="0">
                <a:solidFill>
                  <a:srgbClr val="151517"/>
                </a:solidFill>
              </a:rPr>
              <a:t>Bill Moses Slide (Lyon)</a:t>
            </a:r>
          </a:p>
        </p:txBody>
      </p:sp>
      <p:sp>
        <p:nvSpPr>
          <p:cNvPr id="31757" name="Date Placeholder 4"/>
          <p:cNvSpPr>
            <a:spLocks noGrp="1"/>
          </p:cNvSpPr>
          <p:nvPr>
            <p:ph type="dt" sz="quarter" idx="10"/>
          </p:nvPr>
        </p:nvSpPr>
        <p:spPr>
          <a:noFill/>
        </p:spPr>
        <p:txBody>
          <a:bodyPr/>
          <a:lstStyle>
            <a:lvl1pPr>
              <a:defRPr sz="2800" b="1">
                <a:solidFill>
                  <a:schemeClr val="tx1"/>
                </a:solidFill>
                <a:latin typeface="Garamond" pitchFamily="18" charset="0"/>
              </a:defRPr>
            </a:lvl1pPr>
            <a:lvl2pPr marL="742950" indent="-285750">
              <a:defRPr sz="2800" b="1">
                <a:solidFill>
                  <a:schemeClr val="tx1"/>
                </a:solidFill>
                <a:latin typeface="Garamond" pitchFamily="18" charset="0"/>
              </a:defRPr>
            </a:lvl2pPr>
            <a:lvl3pPr marL="1143000" indent="-228600">
              <a:defRPr sz="2800" b="1">
                <a:solidFill>
                  <a:schemeClr val="tx1"/>
                </a:solidFill>
                <a:latin typeface="Garamond" pitchFamily="18" charset="0"/>
              </a:defRPr>
            </a:lvl3pPr>
            <a:lvl4pPr marL="1600200" indent="-228600">
              <a:defRPr sz="2800" b="1">
                <a:solidFill>
                  <a:schemeClr val="tx1"/>
                </a:solidFill>
                <a:latin typeface="Garamond" pitchFamily="18" charset="0"/>
              </a:defRPr>
            </a:lvl4pPr>
            <a:lvl5pPr marL="2057400" indent="-228600">
              <a:defRPr sz="2800" b="1">
                <a:solidFill>
                  <a:schemeClr val="tx1"/>
                </a:solidFill>
                <a:latin typeface="Garamond" pitchFamily="18" charset="0"/>
              </a:defRPr>
            </a:lvl5pPr>
            <a:lvl6pPr marL="2514600" indent="-228600" eaLnBrk="0" fontAlgn="base" hangingPunct="0">
              <a:lnSpc>
                <a:spcPct val="75000"/>
              </a:lnSpc>
              <a:spcBef>
                <a:spcPct val="40000"/>
              </a:spcBef>
              <a:spcAft>
                <a:spcPct val="0"/>
              </a:spcAft>
              <a:buChar char="•"/>
              <a:defRPr sz="2800" b="1">
                <a:solidFill>
                  <a:schemeClr val="tx1"/>
                </a:solidFill>
                <a:latin typeface="Garamond" pitchFamily="18" charset="0"/>
              </a:defRPr>
            </a:lvl6pPr>
            <a:lvl7pPr marL="2971800" indent="-228600" eaLnBrk="0" fontAlgn="base" hangingPunct="0">
              <a:lnSpc>
                <a:spcPct val="75000"/>
              </a:lnSpc>
              <a:spcBef>
                <a:spcPct val="40000"/>
              </a:spcBef>
              <a:spcAft>
                <a:spcPct val="0"/>
              </a:spcAft>
              <a:buChar char="•"/>
              <a:defRPr sz="2800" b="1">
                <a:solidFill>
                  <a:schemeClr val="tx1"/>
                </a:solidFill>
                <a:latin typeface="Garamond" pitchFamily="18" charset="0"/>
              </a:defRPr>
            </a:lvl7pPr>
            <a:lvl8pPr marL="3429000" indent="-228600" eaLnBrk="0" fontAlgn="base" hangingPunct="0">
              <a:lnSpc>
                <a:spcPct val="75000"/>
              </a:lnSpc>
              <a:spcBef>
                <a:spcPct val="40000"/>
              </a:spcBef>
              <a:spcAft>
                <a:spcPct val="0"/>
              </a:spcAft>
              <a:buChar char="•"/>
              <a:defRPr sz="2800" b="1">
                <a:solidFill>
                  <a:schemeClr val="tx1"/>
                </a:solidFill>
                <a:latin typeface="Garamond" pitchFamily="18" charset="0"/>
              </a:defRPr>
            </a:lvl8pPr>
            <a:lvl9pPr marL="3886200" indent="-228600" eaLnBrk="0" fontAlgn="base" hangingPunct="0">
              <a:lnSpc>
                <a:spcPct val="75000"/>
              </a:lnSpc>
              <a:spcBef>
                <a:spcPct val="40000"/>
              </a:spcBef>
              <a:spcAft>
                <a:spcPct val="0"/>
              </a:spcAft>
              <a:buChar char="•"/>
              <a:defRPr sz="2800" b="1">
                <a:solidFill>
                  <a:schemeClr val="tx1"/>
                </a:solidFill>
                <a:latin typeface="Garamond" pitchFamily="18" charset="0"/>
              </a:defRPr>
            </a:lvl9pPr>
          </a:lstStyle>
          <a:p>
            <a:fld id="{9249552A-A6AD-44B6-944C-8FA53043C02A}" type="datetime1">
              <a:rPr lang="en-US" sz="1200" b="0">
                <a:latin typeface="Arial" charset="0"/>
              </a:rPr>
              <a:pPr/>
              <a:t>6/29/2012</a:t>
            </a:fld>
            <a:endParaRPr lang="en-US" sz="1200" b="0">
              <a:latin typeface="Arial" charset="0"/>
            </a:endParaRPr>
          </a:p>
        </p:txBody>
      </p:sp>
      <p:sp>
        <p:nvSpPr>
          <p:cNvPr id="31758" name="Footer Placeholder 5"/>
          <p:cNvSpPr>
            <a:spLocks noGrp="1"/>
          </p:cNvSpPr>
          <p:nvPr>
            <p:ph type="ftr" sz="quarter" idx="12"/>
          </p:nvPr>
        </p:nvSpPr>
        <p:spPr>
          <a:noFill/>
        </p:spPr>
        <p:txBody>
          <a:bodyPr/>
          <a:lstStyle>
            <a:lvl1pPr>
              <a:defRPr sz="2800" b="1">
                <a:solidFill>
                  <a:schemeClr val="tx1"/>
                </a:solidFill>
                <a:latin typeface="Garamond" pitchFamily="18" charset="0"/>
              </a:defRPr>
            </a:lvl1pPr>
            <a:lvl2pPr marL="742950" indent="-285750">
              <a:defRPr sz="2800" b="1">
                <a:solidFill>
                  <a:schemeClr val="tx1"/>
                </a:solidFill>
                <a:latin typeface="Garamond" pitchFamily="18" charset="0"/>
              </a:defRPr>
            </a:lvl2pPr>
            <a:lvl3pPr marL="1143000" indent="-228600">
              <a:defRPr sz="2800" b="1">
                <a:solidFill>
                  <a:schemeClr val="tx1"/>
                </a:solidFill>
                <a:latin typeface="Garamond" pitchFamily="18" charset="0"/>
              </a:defRPr>
            </a:lvl3pPr>
            <a:lvl4pPr marL="1600200" indent="-228600">
              <a:defRPr sz="2800" b="1">
                <a:solidFill>
                  <a:schemeClr val="tx1"/>
                </a:solidFill>
                <a:latin typeface="Garamond" pitchFamily="18" charset="0"/>
              </a:defRPr>
            </a:lvl4pPr>
            <a:lvl5pPr marL="2057400" indent="-228600">
              <a:defRPr sz="2800" b="1">
                <a:solidFill>
                  <a:schemeClr val="tx1"/>
                </a:solidFill>
                <a:latin typeface="Garamond" pitchFamily="18" charset="0"/>
              </a:defRPr>
            </a:lvl5pPr>
            <a:lvl6pPr marL="2514600" indent="-228600" eaLnBrk="0" fontAlgn="base" hangingPunct="0">
              <a:lnSpc>
                <a:spcPct val="75000"/>
              </a:lnSpc>
              <a:spcBef>
                <a:spcPct val="40000"/>
              </a:spcBef>
              <a:spcAft>
                <a:spcPct val="0"/>
              </a:spcAft>
              <a:buChar char="•"/>
              <a:defRPr sz="2800" b="1">
                <a:solidFill>
                  <a:schemeClr val="tx1"/>
                </a:solidFill>
                <a:latin typeface="Garamond" pitchFamily="18" charset="0"/>
              </a:defRPr>
            </a:lvl6pPr>
            <a:lvl7pPr marL="2971800" indent="-228600" eaLnBrk="0" fontAlgn="base" hangingPunct="0">
              <a:lnSpc>
                <a:spcPct val="75000"/>
              </a:lnSpc>
              <a:spcBef>
                <a:spcPct val="40000"/>
              </a:spcBef>
              <a:spcAft>
                <a:spcPct val="0"/>
              </a:spcAft>
              <a:buChar char="•"/>
              <a:defRPr sz="2800" b="1">
                <a:solidFill>
                  <a:schemeClr val="tx1"/>
                </a:solidFill>
                <a:latin typeface="Garamond" pitchFamily="18" charset="0"/>
              </a:defRPr>
            </a:lvl7pPr>
            <a:lvl8pPr marL="3429000" indent="-228600" eaLnBrk="0" fontAlgn="base" hangingPunct="0">
              <a:lnSpc>
                <a:spcPct val="75000"/>
              </a:lnSpc>
              <a:spcBef>
                <a:spcPct val="40000"/>
              </a:spcBef>
              <a:spcAft>
                <a:spcPct val="0"/>
              </a:spcAft>
              <a:buChar char="•"/>
              <a:defRPr sz="2800" b="1">
                <a:solidFill>
                  <a:schemeClr val="tx1"/>
                </a:solidFill>
                <a:latin typeface="Garamond" pitchFamily="18" charset="0"/>
              </a:defRPr>
            </a:lvl8pPr>
            <a:lvl9pPr marL="3886200" indent="-228600" eaLnBrk="0" fontAlgn="base" hangingPunct="0">
              <a:lnSpc>
                <a:spcPct val="75000"/>
              </a:lnSpc>
              <a:spcBef>
                <a:spcPct val="40000"/>
              </a:spcBef>
              <a:spcAft>
                <a:spcPct val="0"/>
              </a:spcAft>
              <a:buChar char="•"/>
              <a:defRPr sz="2800" b="1">
                <a:solidFill>
                  <a:schemeClr val="tx1"/>
                </a:solidFill>
                <a:latin typeface="Garamond" pitchFamily="18" charset="0"/>
              </a:defRPr>
            </a:lvl9pPr>
          </a:lstStyle>
          <a:p>
            <a:r>
              <a:rPr lang="en-US" sz="1200" b="0">
                <a:latin typeface="Arial" charset="0"/>
              </a:rPr>
              <a:t>IEEE Workshop</a:t>
            </a:r>
          </a:p>
        </p:txBody>
      </p:sp>
      <p:sp>
        <p:nvSpPr>
          <p:cNvPr id="31759" name="Slide Number Placeholder 6"/>
          <p:cNvSpPr>
            <a:spLocks noGrp="1"/>
          </p:cNvSpPr>
          <p:nvPr>
            <p:ph type="sldNum" sz="quarter" idx="11"/>
          </p:nvPr>
        </p:nvSpPr>
        <p:spPr>
          <a:noFill/>
        </p:spPr>
        <p:txBody>
          <a:bodyPr/>
          <a:lstStyle>
            <a:lvl1pPr>
              <a:defRPr sz="2800" b="1">
                <a:solidFill>
                  <a:schemeClr val="tx1"/>
                </a:solidFill>
                <a:latin typeface="Garamond" pitchFamily="18" charset="0"/>
              </a:defRPr>
            </a:lvl1pPr>
            <a:lvl2pPr marL="742950" indent="-285750">
              <a:defRPr sz="2800" b="1">
                <a:solidFill>
                  <a:schemeClr val="tx1"/>
                </a:solidFill>
                <a:latin typeface="Garamond" pitchFamily="18" charset="0"/>
              </a:defRPr>
            </a:lvl2pPr>
            <a:lvl3pPr marL="1143000" indent="-228600">
              <a:defRPr sz="2800" b="1">
                <a:solidFill>
                  <a:schemeClr val="tx1"/>
                </a:solidFill>
                <a:latin typeface="Garamond" pitchFamily="18" charset="0"/>
              </a:defRPr>
            </a:lvl3pPr>
            <a:lvl4pPr marL="1600200" indent="-228600">
              <a:defRPr sz="2800" b="1">
                <a:solidFill>
                  <a:schemeClr val="tx1"/>
                </a:solidFill>
                <a:latin typeface="Garamond" pitchFamily="18" charset="0"/>
              </a:defRPr>
            </a:lvl4pPr>
            <a:lvl5pPr marL="2057400" indent="-228600">
              <a:defRPr sz="2800" b="1">
                <a:solidFill>
                  <a:schemeClr val="tx1"/>
                </a:solidFill>
                <a:latin typeface="Garamond" pitchFamily="18" charset="0"/>
              </a:defRPr>
            </a:lvl5pPr>
            <a:lvl6pPr marL="2514600" indent="-228600" eaLnBrk="0" fontAlgn="base" hangingPunct="0">
              <a:lnSpc>
                <a:spcPct val="75000"/>
              </a:lnSpc>
              <a:spcBef>
                <a:spcPct val="40000"/>
              </a:spcBef>
              <a:spcAft>
                <a:spcPct val="0"/>
              </a:spcAft>
              <a:buChar char="•"/>
              <a:defRPr sz="2800" b="1">
                <a:solidFill>
                  <a:schemeClr val="tx1"/>
                </a:solidFill>
                <a:latin typeface="Garamond" pitchFamily="18" charset="0"/>
              </a:defRPr>
            </a:lvl6pPr>
            <a:lvl7pPr marL="2971800" indent="-228600" eaLnBrk="0" fontAlgn="base" hangingPunct="0">
              <a:lnSpc>
                <a:spcPct val="75000"/>
              </a:lnSpc>
              <a:spcBef>
                <a:spcPct val="40000"/>
              </a:spcBef>
              <a:spcAft>
                <a:spcPct val="0"/>
              </a:spcAft>
              <a:buChar char="•"/>
              <a:defRPr sz="2800" b="1">
                <a:solidFill>
                  <a:schemeClr val="tx1"/>
                </a:solidFill>
                <a:latin typeface="Garamond" pitchFamily="18" charset="0"/>
              </a:defRPr>
            </a:lvl7pPr>
            <a:lvl8pPr marL="3429000" indent="-228600" eaLnBrk="0" fontAlgn="base" hangingPunct="0">
              <a:lnSpc>
                <a:spcPct val="75000"/>
              </a:lnSpc>
              <a:spcBef>
                <a:spcPct val="40000"/>
              </a:spcBef>
              <a:spcAft>
                <a:spcPct val="0"/>
              </a:spcAft>
              <a:buChar char="•"/>
              <a:defRPr sz="2800" b="1">
                <a:solidFill>
                  <a:schemeClr val="tx1"/>
                </a:solidFill>
                <a:latin typeface="Garamond" pitchFamily="18" charset="0"/>
              </a:defRPr>
            </a:lvl8pPr>
            <a:lvl9pPr marL="3886200" indent="-228600" eaLnBrk="0" fontAlgn="base" hangingPunct="0">
              <a:lnSpc>
                <a:spcPct val="75000"/>
              </a:lnSpc>
              <a:spcBef>
                <a:spcPct val="40000"/>
              </a:spcBef>
              <a:spcAft>
                <a:spcPct val="0"/>
              </a:spcAft>
              <a:buChar char="•"/>
              <a:defRPr sz="2800" b="1">
                <a:solidFill>
                  <a:schemeClr val="tx1"/>
                </a:solidFill>
                <a:latin typeface="Garamond" pitchFamily="18" charset="0"/>
              </a:defRPr>
            </a:lvl9pPr>
          </a:lstStyle>
          <a:p>
            <a:fld id="{2D211E64-E6CB-4FFC-A96D-7BBEAEC6EAC0}" type="slidenum">
              <a:rPr lang="en-US" sz="1200" b="0" smtClean="0">
                <a:latin typeface="Arial" charset="0"/>
              </a:rPr>
              <a:pPr/>
              <a:t>10</a:t>
            </a:fld>
            <a:endParaRPr lang="en-US" sz="1200" b="0" smtClean="0">
              <a:latin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838200"/>
          </a:xfrm>
        </p:spPr>
        <p:txBody>
          <a:bodyPr>
            <a:noAutofit/>
          </a:bodyPr>
          <a:lstStyle/>
          <a:p>
            <a:pPr>
              <a:lnSpc>
                <a:spcPct val="80000"/>
              </a:lnSpc>
            </a:pPr>
            <a:r>
              <a:rPr lang="en-US" sz="6600" b="1" baseline="0" dirty="0" smtClean="0"/>
              <a:t>Goals of the Workshop</a:t>
            </a:r>
            <a:endParaRPr lang="en-US" sz="6600" b="1" dirty="0"/>
          </a:p>
        </p:txBody>
      </p:sp>
      <p:sp>
        <p:nvSpPr>
          <p:cNvPr id="7" name="Subtitle 4"/>
          <p:cNvSpPr txBox="1">
            <a:spLocks/>
          </p:cNvSpPr>
          <p:nvPr/>
        </p:nvSpPr>
        <p:spPr>
          <a:xfrm>
            <a:off x="0" y="1542364"/>
            <a:ext cx="9144000" cy="5315635"/>
          </a:xfrm>
          <a:prstGeom prst="rect">
            <a:avLst/>
          </a:prstGeom>
        </p:spPr>
        <p:txBody>
          <a:bodyPr vert="horz" lIns="91440" tIns="45720" rIns="91440" bIns="45720" rtlCol="0">
            <a:noAutofit/>
          </a:bodyPr>
          <a:lstStyle>
            <a:lvl1pPr marL="0" indent="0" algn="l" defTabSz="914400" rtl="0" eaLnBrk="1" latinLnBrk="0" hangingPunct="1">
              <a:lnSpc>
                <a:spcPct val="80000"/>
              </a:lnSpc>
              <a:spcBef>
                <a:spcPct val="20000"/>
              </a:spcBef>
              <a:buFont typeface="Arial" pitchFamily="34" charset="0"/>
              <a:buNone/>
              <a:defRPr sz="3200" b="1" kern="1200">
                <a:solidFill>
                  <a:srgbClr val="002060"/>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14350" indent="-514350">
              <a:buFont typeface="Arial" pitchFamily="34" charset="0"/>
              <a:buAutoNum type="arabicPeriod"/>
            </a:pPr>
            <a:r>
              <a:rPr lang="en-US" dirty="0" smtClean="0">
                <a:solidFill>
                  <a:schemeClr val="bg2">
                    <a:lumMod val="50000"/>
                  </a:schemeClr>
                </a:solidFill>
                <a:latin typeface="Comic Sans MS" pitchFamily="66" charset="0"/>
              </a:rPr>
              <a:t>Understand deeply the chemistry and physics </a:t>
            </a:r>
            <a:r>
              <a:rPr lang="en-US" dirty="0" smtClean="0">
                <a:solidFill>
                  <a:schemeClr val="bg2">
                    <a:lumMod val="50000"/>
                  </a:schemeClr>
                </a:solidFill>
                <a:latin typeface="Comic Sans MS" pitchFamily="66" charset="0"/>
              </a:rPr>
              <a:t>of alkali photocathodes.</a:t>
            </a:r>
          </a:p>
          <a:p>
            <a:pPr marL="514350" indent="-514350">
              <a:buFont typeface="Arial" pitchFamily="34" charset="0"/>
              <a:buAutoNum type="arabicPeriod"/>
            </a:pPr>
            <a:r>
              <a:rPr lang="en-US" dirty="0" smtClean="0">
                <a:solidFill>
                  <a:schemeClr val="bg2">
                    <a:lumMod val="50000"/>
                  </a:schemeClr>
                </a:solidFill>
                <a:latin typeface="Comic Sans MS" pitchFamily="66" charset="0"/>
              </a:rPr>
              <a:t>Discuss/propose </a:t>
            </a:r>
            <a:r>
              <a:rPr lang="en-US" dirty="0" smtClean="0">
                <a:solidFill>
                  <a:schemeClr val="bg2">
                    <a:lumMod val="50000"/>
                  </a:schemeClr>
                </a:solidFill>
                <a:latin typeface="Comic Sans MS" pitchFamily="66" charset="0"/>
              </a:rPr>
              <a:t>experiments, measurements and  theory that would </a:t>
            </a:r>
            <a:r>
              <a:rPr lang="en-US" smtClean="0">
                <a:solidFill>
                  <a:schemeClr val="bg2">
                    <a:lumMod val="50000"/>
                  </a:schemeClr>
                </a:solidFill>
                <a:latin typeface="Comic Sans MS" pitchFamily="66" charset="0"/>
              </a:rPr>
              <a:t>answer </a:t>
            </a:r>
            <a:r>
              <a:rPr lang="en-US" smtClean="0">
                <a:solidFill>
                  <a:schemeClr val="bg2">
                    <a:lumMod val="50000"/>
                  </a:schemeClr>
                </a:solidFill>
                <a:latin typeface="Comic Sans MS" pitchFamily="66" charset="0"/>
              </a:rPr>
              <a:t>remaining questions</a:t>
            </a:r>
            <a:r>
              <a:rPr lang="en-US" dirty="0" smtClean="0">
                <a:solidFill>
                  <a:schemeClr val="bg2">
                    <a:lumMod val="50000"/>
                  </a:schemeClr>
                </a:solidFill>
                <a:latin typeface="Comic Sans MS" pitchFamily="66" charset="0"/>
              </a:rPr>
              <a:t>;</a:t>
            </a:r>
          </a:p>
          <a:p>
            <a:pPr marL="514350" indent="-514350">
              <a:buFont typeface="Arial" pitchFamily="34" charset="0"/>
              <a:buAutoNum type="arabicPeriod"/>
            </a:pPr>
            <a:r>
              <a:rPr lang="en-US" dirty="0" smtClean="0">
                <a:solidFill>
                  <a:schemeClr val="bg2">
                    <a:lumMod val="50000"/>
                  </a:schemeClr>
                </a:solidFill>
                <a:latin typeface="Comic Sans MS" pitchFamily="66" charset="0"/>
              </a:rPr>
              <a:t>Foster collaborative efforts </a:t>
            </a:r>
            <a:r>
              <a:rPr lang="en-US" dirty="0" smtClean="0">
                <a:solidFill>
                  <a:schemeClr val="bg2">
                    <a:lumMod val="50000"/>
                  </a:schemeClr>
                </a:solidFill>
                <a:latin typeface="Comic Sans MS" pitchFamily="66" charset="0"/>
              </a:rPr>
              <a:t>to bring a broad and powerful variety of photodetectors with high QE into the application areas.</a:t>
            </a:r>
            <a:endParaRPr lang="en-US" dirty="0" smtClean="0">
              <a:solidFill>
                <a:schemeClr val="bg2">
                  <a:lumMod val="50000"/>
                </a:schemeClr>
              </a:solidFill>
              <a:latin typeface="Comic Sans MS" pitchFamily="66" charset="0"/>
            </a:endParaRPr>
          </a:p>
          <a:p>
            <a:pPr marL="514350" indent="-514350">
              <a:buFont typeface="Arial" pitchFamily="34" charset="0"/>
              <a:buAutoNum type="arabicPeriod"/>
            </a:pPr>
            <a:endParaRPr lang="en-US" dirty="0" smtClean="0">
              <a:solidFill>
                <a:schemeClr val="bg2">
                  <a:lumMod val="50000"/>
                </a:schemeClr>
              </a:solidFill>
              <a:latin typeface="Comic Sans MS" pitchFamily="66" charset="0"/>
            </a:endParaRPr>
          </a:p>
          <a:p>
            <a:endParaRPr lang="en-US" dirty="0" smtClean="0">
              <a:solidFill>
                <a:schemeClr val="bg2">
                  <a:lumMod val="50000"/>
                </a:schemeClr>
              </a:solidFill>
              <a:latin typeface="Comic Sans MS" pitchFamily="66" charset="0"/>
            </a:endParaRPr>
          </a:p>
        </p:txBody>
      </p:sp>
      <p:sp>
        <p:nvSpPr>
          <p:cNvPr id="3" name="TextBox 2"/>
          <p:cNvSpPr txBox="1"/>
          <p:nvPr/>
        </p:nvSpPr>
        <p:spPr>
          <a:xfrm>
            <a:off x="0" y="896034"/>
            <a:ext cx="9143999" cy="584775"/>
          </a:xfrm>
          <a:prstGeom prst="rect">
            <a:avLst/>
          </a:prstGeom>
          <a:noFill/>
        </p:spPr>
        <p:txBody>
          <a:bodyPr wrap="square" rtlCol="0">
            <a:spAutoFit/>
          </a:bodyPr>
          <a:lstStyle/>
          <a:p>
            <a:r>
              <a:rPr lang="en-US" sz="3200" b="1" dirty="0" smtClean="0">
                <a:solidFill>
                  <a:schemeClr val="accent4">
                    <a:lumMod val="10000"/>
                  </a:schemeClr>
                </a:solidFill>
                <a:latin typeface="Comic Sans MS" pitchFamily="66" charset="0"/>
              </a:rPr>
              <a:t>The proposed goals of the workshop are to:</a:t>
            </a:r>
          </a:p>
        </p:txBody>
      </p:sp>
      <p:sp>
        <p:nvSpPr>
          <p:cNvPr id="4" name="Date Placeholder 3"/>
          <p:cNvSpPr>
            <a:spLocks noGrp="1"/>
          </p:cNvSpPr>
          <p:nvPr>
            <p:ph type="dt" sz="half" idx="10"/>
          </p:nvPr>
        </p:nvSpPr>
        <p:spPr/>
        <p:txBody>
          <a:bodyPr/>
          <a:lstStyle/>
          <a:p>
            <a:fld id="{7B77077C-CEC7-4A05-9251-5B5764305381}" type="datetime1">
              <a:rPr lang="en-US" smtClean="0"/>
              <a:t>6/29/2012</a:t>
            </a:fld>
            <a:endParaRPr lang="en-US"/>
          </a:p>
        </p:txBody>
      </p:sp>
      <p:sp>
        <p:nvSpPr>
          <p:cNvPr id="8" name="Footer Placeholder 7"/>
          <p:cNvSpPr>
            <a:spLocks noGrp="1"/>
          </p:cNvSpPr>
          <p:nvPr>
            <p:ph type="ftr" sz="quarter" idx="11"/>
          </p:nvPr>
        </p:nvSpPr>
        <p:spPr/>
        <p:txBody>
          <a:bodyPr/>
          <a:lstStyle/>
          <a:p>
            <a:r>
              <a:rPr lang="en-US" smtClean="0"/>
              <a:t>2</a:t>
            </a:r>
            <a:r>
              <a:rPr lang="en-US" baseline="30000" smtClean="0"/>
              <a:t>nd</a:t>
            </a:r>
            <a:r>
              <a:rPr lang="en-US" smtClean="0"/>
              <a:t> Photocathode Workshop</a:t>
            </a:r>
            <a:endParaRPr lang="en-US" dirty="0"/>
          </a:p>
        </p:txBody>
      </p:sp>
      <p:sp>
        <p:nvSpPr>
          <p:cNvPr id="9" name="Slide Number Placeholder 8"/>
          <p:cNvSpPr>
            <a:spLocks noGrp="1"/>
          </p:cNvSpPr>
          <p:nvPr>
            <p:ph type="sldNum" sz="quarter" idx="12"/>
          </p:nvPr>
        </p:nvSpPr>
        <p:spPr/>
        <p:txBody>
          <a:bodyPr/>
          <a:lstStyle/>
          <a:p>
            <a:fld id="{8222C711-AEBE-4F4C-954C-2D5A9087139B}" type="slidenum">
              <a:rPr lang="en-US" smtClean="0"/>
              <a:pPr/>
              <a:t>11</a:t>
            </a:fld>
            <a:endParaRPr lang="en-US"/>
          </a:p>
        </p:txBody>
      </p:sp>
    </p:spTree>
    <p:extLst>
      <p:ext uri="{BB962C8B-B14F-4D97-AF65-F5344CB8AC3E}">
        <p14:creationId xmlns:p14="http://schemas.microsoft.com/office/powerpoint/2010/main" val="2252163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1066800"/>
          </a:xfrm>
        </p:spPr>
        <p:txBody>
          <a:bodyPr>
            <a:noAutofit/>
          </a:bodyPr>
          <a:lstStyle/>
          <a:p>
            <a:pPr>
              <a:lnSpc>
                <a:spcPct val="80000"/>
              </a:lnSpc>
            </a:pPr>
            <a:r>
              <a:rPr lang="en-US" sz="6600" b="1" baseline="0" dirty="0" smtClean="0"/>
              <a:t>Goals of the Workshop</a:t>
            </a:r>
            <a:br>
              <a:rPr lang="en-US" sz="6600" b="1" baseline="0" dirty="0" smtClean="0"/>
            </a:br>
            <a:endParaRPr lang="en-US" sz="6600" b="1" dirty="0">
              <a:solidFill>
                <a:schemeClr val="tx1">
                  <a:lumMod val="50000"/>
                </a:schemeClr>
              </a:solidFill>
            </a:endParaRPr>
          </a:p>
        </p:txBody>
      </p:sp>
      <p:sp>
        <p:nvSpPr>
          <p:cNvPr id="4" name="Date Placeholder 3"/>
          <p:cNvSpPr>
            <a:spLocks noGrp="1"/>
          </p:cNvSpPr>
          <p:nvPr>
            <p:ph type="dt" sz="half" idx="10"/>
          </p:nvPr>
        </p:nvSpPr>
        <p:spPr/>
        <p:txBody>
          <a:bodyPr/>
          <a:lstStyle/>
          <a:p>
            <a:fld id="{7B77077C-CEC7-4A05-9251-5B5764305381}" type="datetime1">
              <a:rPr lang="en-US" smtClean="0"/>
              <a:t>6/29/2012</a:t>
            </a:fld>
            <a:endParaRPr lang="en-US"/>
          </a:p>
        </p:txBody>
      </p:sp>
      <p:sp>
        <p:nvSpPr>
          <p:cNvPr id="8" name="Footer Placeholder 7"/>
          <p:cNvSpPr>
            <a:spLocks noGrp="1"/>
          </p:cNvSpPr>
          <p:nvPr>
            <p:ph type="ftr" sz="quarter" idx="11"/>
          </p:nvPr>
        </p:nvSpPr>
        <p:spPr/>
        <p:txBody>
          <a:bodyPr/>
          <a:lstStyle/>
          <a:p>
            <a:r>
              <a:rPr lang="en-US" smtClean="0"/>
              <a:t>2</a:t>
            </a:r>
            <a:r>
              <a:rPr lang="en-US" baseline="30000" smtClean="0"/>
              <a:t>nd</a:t>
            </a:r>
            <a:r>
              <a:rPr lang="en-US" smtClean="0"/>
              <a:t> Photocathode Workshop</a:t>
            </a:r>
            <a:endParaRPr lang="en-US" dirty="0"/>
          </a:p>
        </p:txBody>
      </p:sp>
      <p:sp>
        <p:nvSpPr>
          <p:cNvPr id="9" name="Slide Number Placeholder 8"/>
          <p:cNvSpPr>
            <a:spLocks noGrp="1"/>
          </p:cNvSpPr>
          <p:nvPr>
            <p:ph type="sldNum" sz="quarter" idx="12"/>
          </p:nvPr>
        </p:nvSpPr>
        <p:spPr/>
        <p:txBody>
          <a:bodyPr/>
          <a:lstStyle/>
          <a:p>
            <a:fld id="{8222C711-AEBE-4F4C-954C-2D5A9087139B}" type="slidenum">
              <a:rPr lang="en-US" smtClean="0"/>
              <a:pPr/>
              <a:t>2</a:t>
            </a:fld>
            <a:endParaRPr lang="en-US"/>
          </a:p>
        </p:txBody>
      </p:sp>
      <p:sp>
        <p:nvSpPr>
          <p:cNvPr id="10" name="Subtitle 4"/>
          <p:cNvSpPr txBox="1">
            <a:spLocks/>
          </p:cNvSpPr>
          <p:nvPr/>
        </p:nvSpPr>
        <p:spPr>
          <a:xfrm>
            <a:off x="381000" y="1143000"/>
            <a:ext cx="9144000" cy="4530803"/>
          </a:xfrm>
          <a:prstGeom prst="rect">
            <a:avLst/>
          </a:prstGeom>
        </p:spPr>
        <p:txBody>
          <a:bodyPr vert="horz" wrap="square" lIns="91440" tIns="45720" rIns="91440" bIns="45720" rtlCol="0">
            <a:noAutofit/>
          </a:bodyPr>
          <a:lstStyle>
            <a:lvl1pPr marL="0" indent="0" algn="l" defTabSz="914400" rtl="0" eaLnBrk="1" latinLnBrk="0" hangingPunct="1">
              <a:lnSpc>
                <a:spcPct val="80000"/>
              </a:lnSpc>
              <a:spcBef>
                <a:spcPct val="20000"/>
              </a:spcBef>
              <a:buFont typeface="Arial" pitchFamily="34" charset="0"/>
              <a:buNone/>
              <a:defRPr sz="3200" b="1" kern="1200">
                <a:solidFill>
                  <a:srgbClr val="002060"/>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smtClean="0">
              <a:solidFill>
                <a:srgbClr val="FF0000"/>
              </a:solidFill>
              <a:latin typeface="Comic Sans MS" pitchFamily="66" charset="0"/>
            </a:endParaRPr>
          </a:p>
          <a:p>
            <a:endParaRPr lang="en-US" dirty="0" smtClean="0">
              <a:solidFill>
                <a:schemeClr val="bg2">
                  <a:lumMod val="50000"/>
                </a:schemeClr>
              </a:solidFill>
              <a:latin typeface="Comic Sans MS" pitchFamily="66" charset="0"/>
            </a:endParaRPr>
          </a:p>
        </p:txBody>
      </p:sp>
      <p:sp>
        <p:nvSpPr>
          <p:cNvPr id="11" name="Subtitle 4"/>
          <p:cNvSpPr txBox="1">
            <a:spLocks/>
          </p:cNvSpPr>
          <p:nvPr/>
        </p:nvSpPr>
        <p:spPr>
          <a:xfrm>
            <a:off x="388883" y="2479597"/>
            <a:ext cx="9144000" cy="4530803"/>
          </a:xfrm>
          <a:prstGeom prst="rect">
            <a:avLst/>
          </a:prstGeom>
        </p:spPr>
        <p:txBody>
          <a:bodyPr vert="horz" wrap="square" lIns="91440" tIns="45720" rIns="91440" bIns="45720" rtlCol="0">
            <a:noAutofit/>
          </a:bodyPr>
          <a:lstStyle>
            <a:lvl1pPr marL="0" indent="0" algn="l" defTabSz="914400" rtl="0" eaLnBrk="1" latinLnBrk="0" hangingPunct="1">
              <a:lnSpc>
                <a:spcPct val="80000"/>
              </a:lnSpc>
              <a:spcBef>
                <a:spcPct val="20000"/>
              </a:spcBef>
              <a:buFont typeface="Arial" pitchFamily="34" charset="0"/>
              <a:buNone/>
              <a:defRPr sz="3200" b="1" kern="1200">
                <a:solidFill>
                  <a:srgbClr val="002060"/>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14350" indent="-514350">
              <a:lnSpc>
                <a:spcPct val="85000"/>
              </a:lnSpc>
              <a:buFont typeface="+mj-lt"/>
              <a:buAutoNum type="arabicPeriod"/>
            </a:pPr>
            <a:r>
              <a:rPr lang="en-US" sz="4000" dirty="0" smtClean="0">
                <a:solidFill>
                  <a:srgbClr val="151517"/>
                </a:solidFill>
                <a:latin typeface="Comic Sans MS" pitchFamily="66" charset="0"/>
              </a:rPr>
              <a:t>Context</a:t>
            </a:r>
          </a:p>
          <a:p>
            <a:pPr marL="514350" indent="-514350">
              <a:lnSpc>
                <a:spcPct val="85000"/>
              </a:lnSpc>
              <a:buFont typeface="+mj-lt"/>
              <a:buAutoNum type="arabicPeriod"/>
            </a:pPr>
            <a:r>
              <a:rPr lang="en-US" sz="4000" dirty="0" smtClean="0">
                <a:solidFill>
                  <a:srgbClr val="151517"/>
                </a:solidFill>
                <a:latin typeface="Comic Sans MS" pitchFamily="66" charset="0"/>
              </a:rPr>
              <a:t>What Do We Need?</a:t>
            </a:r>
          </a:p>
          <a:p>
            <a:pPr marL="514350" indent="-514350">
              <a:lnSpc>
                <a:spcPct val="85000"/>
              </a:lnSpc>
              <a:buFont typeface="+mj-lt"/>
              <a:buAutoNum type="arabicPeriod"/>
            </a:pPr>
            <a:r>
              <a:rPr lang="en-US" sz="4000" dirty="0" smtClean="0">
                <a:solidFill>
                  <a:srgbClr val="151517"/>
                </a:solidFill>
                <a:latin typeface="Comic Sans MS" pitchFamily="66" charset="0"/>
              </a:rPr>
              <a:t>The Goals for the 1</a:t>
            </a:r>
            <a:r>
              <a:rPr lang="en-US" sz="4000" baseline="30000" dirty="0" smtClean="0">
                <a:solidFill>
                  <a:srgbClr val="151517"/>
                </a:solidFill>
                <a:latin typeface="Comic Sans MS" pitchFamily="66" charset="0"/>
              </a:rPr>
              <a:t>st</a:t>
            </a:r>
            <a:r>
              <a:rPr lang="en-US" sz="4000" dirty="0" smtClean="0">
                <a:solidFill>
                  <a:srgbClr val="151517"/>
                </a:solidFill>
                <a:latin typeface="Comic Sans MS" pitchFamily="66" charset="0"/>
              </a:rPr>
              <a:t> Workshop (Klaus)</a:t>
            </a:r>
          </a:p>
          <a:p>
            <a:pPr marL="514350" indent="-514350">
              <a:lnSpc>
                <a:spcPct val="85000"/>
              </a:lnSpc>
              <a:buFont typeface="+mj-lt"/>
              <a:buAutoNum type="arabicPeriod"/>
            </a:pPr>
            <a:r>
              <a:rPr lang="en-US" sz="4000" dirty="0" smtClean="0">
                <a:solidFill>
                  <a:srgbClr val="151517"/>
                </a:solidFill>
                <a:latin typeface="Comic Sans MS" pitchFamily="66" charset="0"/>
              </a:rPr>
              <a:t>Some Motivation (pictures)</a:t>
            </a:r>
          </a:p>
          <a:p>
            <a:pPr marL="514350" indent="-514350">
              <a:lnSpc>
                <a:spcPct val="85000"/>
              </a:lnSpc>
              <a:buFont typeface="+mj-lt"/>
              <a:buAutoNum type="arabicPeriod"/>
            </a:pPr>
            <a:r>
              <a:rPr lang="en-US" sz="4000" dirty="0" smtClean="0">
                <a:solidFill>
                  <a:srgbClr val="151517"/>
                </a:solidFill>
                <a:latin typeface="Comic Sans MS" pitchFamily="66" charset="0"/>
              </a:rPr>
              <a:t>Goals of This Workshop</a:t>
            </a:r>
          </a:p>
          <a:p>
            <a:pPr marL="514350" indent="-514350">
              <a:buFont typeface="+mj-lt"/>
              <a:buAutoNum type="arabicPeriod"/>
            </a:pPr>
            <a:endParaRPr lang="en-US" dirty="0" smtClean="0">
              <a:solidFill>
                <a:srgbClr val="151517"/>
              </a:solidFill>
              <a:latin typeface="Comic Sans MS" pitchFamily="66" charset="0"/>
            </a:endParaRPr>
          </a:p>
          <a:p>
            <a:endParaRPr lang="en-US" dirty="0" smtClean="0">
              <a:solidFill>
                <a:schemeClr val="bg2">
                  <a:lumMod val="50000"/>
                </a:schemeClr>
              </a:solidFill>
              <a:latin typeface="Comic Sans MS" pitchFamily="66" charset="0"/>
            </a:endParaRPr>
          </a:p>
        </p:txBody>
      </p:sp>
      <p:sp>
        <p:nvSpPr>
          <p:cNvPr id="5" name="Rectangle 4"/>
          <p:cNvSpPr/>
          <p:nvPr/>
        </p:nvSpPr>
        <p:spPr>
          <a:xfrm>
            <a:off x="1981200" y="819834"/>
            <a:ext cx="4572000" cy="646331"/>
          </a:xfrm>
          <a:prstGeom prst="rect">
            <a:avLst/>
          </a:prstGeom>
        </p:spPr>
        <p:txBody>
          <a:bodyPr>
            <a:spAutoFit/>
          </a:bodyPr>
          <a:lstStyle/>
          <a:p>
            <a:pPr algn="ctr"/>
            <a:r>
              <a:rPr lang="en-US" dirty="0">
                <a:solidFill>
                  <a:schemeClr val="tx1">
                    <a:lumMod val="50000"/>
                  </a:schemeClr>
                </a:solidFill>
              </a:rPr>
              <a:t>Henry Frisch</a:t>
            </a:r>
          </a:p>
          <a:p>
            <a:pPr algn="ctr"/>
            <a:r>
              <a:rPr lang="en-US" dirty="0">
                <a:solidFill>
                  <a:schemeClr val="bg2">
                    <a:lumMod val="25000"/>
                  </a:schemeClr>
                </a:solidFill>
              </a:rPr>
              <a:t>Enrico Fermi Institute, </a:t>
            </a:r>
            <a:r>
              <a:rPr lang="en-US" dirty="0" smtClean="0">
                <a:solidFill>
                  <a:schemeClr val="bg2">
                    <a:lumMod val="25000"/>
                  </a:schemeClr>
                </a:solidFill>
              </a:rPr>
              <a:t> Univ</a:t>
            </a:r>
            <a:r>
              <a:rPr lang="en-US" dirty="0">
                <a:solidFill>
                  <a:schemeClr val="bg2">
                    <a:lumMod val="25000"/>
                  </a:schemeClr>
                </a:solidFill>
              </a:rPr>
              <a:t>. of Chicago</a:t>
            </a:r>
          </a:p>
        </p:txBody>
      </p:sp>
      <p:sp>
        <p:nvSpPr>
          <p:cNvPr id="12" name="Rectangle 11"/>
          <p:cNvSpPr/>
          <p:nvPr/>
        </p:nvSpPr>
        <p:spPr>
          <a:xfrm>
            <a:off x="3352800" y="1466165"/>
            <a:ext cx="2085827" cy="830997"/>
          </a:xfrm>
          <a:prstGeom prst="rect">
            <a:avLst/>
          </a:prstGeom>
        </p:spPr>
        <p:txBody>
          <a:bodyPr wrap="none">
            <a:spAutoFit/>
          </a:bodyPr>
          <a:lstStyle/>
          <a:p>
            <a:r>
              <a:rPr lang="en-US" sz="4800" b="1" dirty="0" smtClean="0">
                <a:solidFill>
                  <a:srgbClr val="84A3FF">
                    <a:lumMod val="50000"/>
                  </a:srgbClr>
                </a:solidFill>
                <a:ea typeface="+mj-ea"/>
                <a:cs typeface="+mj-cs"/>
              </a:rPr>
              <a:t>Outline</a:t>
            </a:r>
            <a:endParaRPr lang="en-US" dirty="0"/>
          </a:p>
        </p:txBody>
      </p:sp>
    </p:spTree>
    <p:extLst>
      <p:ext uri="{BB962C8B-B14F-4D97-AF65-F5344CB8AC3E}">
        <p14:creationId xmlns:p14="http://schemas.microsoft.com/office/powerpoint/2010/main" val="3707535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838200"/>
          </a:xfrm>
        </p:spPr>
        <p:txBody>
          <a:bodyPr>
            <a:noAutofit/>
          </a:bodyPr>
          <a:lstStyle/>
          <a:p>
            <a:pPr>
              <a:lnSpc>
                <a:spcPct val="80000"/>
              </a:lnSpc>
            </a:pPr>
            <a:r>
              <a:rPr lang="en-US" sz="6600" baseline="0" dirty="0"/>
              <a:t>C</a:t>
            </a:r>
            <a:r>
              <a:rPr lang="en-US" sz="6600" b="1" baseline="0" dirty="0" smtClean="0"/>
              <a:t>ontext</a:t>
            </a:r>
            <a:endParaRPr lang="en-US" sz="6600" b="1" dirty="0"/>
          </a:p>
        </p:txBody>
      </p:sp>
      <p:sp>
        <p:nvSpPr>
          <p:cNvPr id="7" name="Subtitle 4"/>
          <p:cNvSpPr txBox="1">
            <a:spLocks/>
          </p:cNvSpPr>
          <p:nvPr/>
        </p:nvSpPr>
        <p:spPr>
          <a:xfrm>
            <a:off x="0" y="3429000"/>
            <a:ext cx="9144000" cy="5315635"/>
          </a:xfrm>
          <a:prstGeom prst="rect">
            <a:avLst/>
          </a:prstGeom>
        </p:spPr>
        <p:txBody>
          <a:bodyPr vert="horz" wrap="square" lIns="91440" tIns="45720" rIns="91440" bIns="45720" rtlCol="0">
            <a:noAutofit/>
          </a:bodyPr>
          <a:lstStyle>
            <a:lvl1pPr marL="0" indent="0" algn="l" defTabSz="914400" rtl="0" eaLnBrk="1" latinLnBrk="0" hangingPunct="1">
              <a:lnSpc>
                <a:spcPct val="80000"/>
              </a:lnSpc>
              <a:spcBef>
                <a:spcPct val="20000"/>
              </a:spcBef>
              <a:buFont typeface="Arial" pitchFamily="34" charset="0"/>
              <a:buNone/>
              <a:defRPr sz="3200" b="1" kern="1200">
                <a:solidFill>
                  <a:srgbClr val="002060"/>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14350" indent="-514350">
              <a:buFont typeface="+mj-lt"/>
              <a:buAutoNum type="arabicPeriod"/>
            </a:pPr>
            <a:r>
              <a:rPr lang="en-US" dirty="0" smtClean="0">
                <a:solidFill>
                  <a:schemeClr val="bg2">
                    <a:lumMod val="50000"/>
                  </a:schemeClr>
                </a:solidFill>
                <a:latin typeface="Comic Sans MS" pitchFamily="66" charset="0"/>
              </a:rPr>
              <a:t>Large-area</a:t>
            </a:r>
            <a:r>
              <a:rPr lang="en-US" sz="2400" dirty="0" smtClean="0">
                <a:solidFill>
                  <a:schemeClr val="bg2">
                    <a:lumMod val="50000"/>
                  </a:schemeClr>
                </a:solidFill>
                <a:latin typeface="Comic Sans MS" pitchFamily="66" charset="0"/>
              </a:rPr>
              <a:t> </a:t>
            </a:r>
            <a:r>
              <a:rPr lang="en-US" sz="2400" dirty="0" smtClean="0">
                <a:solidFill>
                  <a:srgbClr val="FF0000"/>
                </a:solidFill>
                <a:latin typeface="Comic Sans MS" pitchFamily="66" charset="0"/>
              </a:rPr>
              <a:t>(&gt; or &gt;&gt;m</a:t>
            </a:r>
            <a:r>
              <a:rPr lang="en-US" sz="2400" baseline="30000" dirty="0" smtClean="0">
                <a:solidFill>
                  <a:srgbClr val="FF0000"/>
                </a:solidFill>
                <a:latin typeface="Comic Sans MS" pitchFamily="66" charset="0"/>
              </a:rPr>
              <a:t>2</a:t>
            </a:r>
            <a:r>
              <a:rPr lang="en-US" sz="2400" dirty="0" smtClean="0">
                <a:solidFill>
                  <a:srgbClr val="FF0000"/>
                </a:solidFill>
                <a:latin typeface="Comic Sans MS" pitchFamily="66" charset="0"/>
              </a:rPr>
              <a:t>--whole-body PET, neutrons, animal </a:t>
            </a:r>
            <a:r>
              <a:rPr lang="en-US" sz="2400" dirty="0" err="1" smtClean="0">
                <a:solidFill>
                  <a:srgbClr val="FF0000"/>
                </a:solidFill>
                <a:latin typeface="Comic Sans MS" pitchFamily="66" charset="0"/>
              </a:rPr>
              <a:t>PET,neutrinos</a:t>
            </a:r>
            <a:r>
              <a:rPr lang="en-US" sz="2400" dirty="0" smtClean="0">
                <a:solidFill>
                  <a:srgbClr val="FF0000"/>
                </a:solidFill>
                <a:latin typeface="Comic Sans MS" pitchFamily="66" charset="0"/>
              </a:rPr>
              <a:t>, colliders, fixed-target);</a:t>
            </a:r>
            <a:endParaRPr lang="en-US" dirty="0" smtClean="0">
              <a:solidFill>
                <a:srgbClr val="FF0000"/>
              </a:solidFill>
              <a:latin typeface="Comic Sans MS" pitchFamily="66" charset="0"/>
            </a:endParaRPr>
          </a:p>
          <a:p>
            <a:pPr marL="514350" indent="-514350">
              <a:buFont typeface="+mj-lt"/>
              <a:buAutoNum type="arabicPeriod"/>
            </a:pPr>
            <a:r>
              <a:rPr lang="en-US" dirty="0" smtClean="0">
                <a:solidFill>
                  <a:schemeClr val="bg2">
                    <a:lumMod val="50000"/>
                  </a:schemeClr>
                </a:solidFill>
                <a:latin typeface="Comic Sans MS" pitchFamily="66" charset="0"/>
              </a:rPr>
              <a:t>Gain- </a:t>
            </a:r>
            <a:r>
              <a:rPr lang="en-US" sz="2800" dirty="0" smtClean="0">
                <a:solidFill>
                  <a:srgbClr val="FF0000"/>
                </a:solidFill>
                <a:latin typeface="Comic Sans MS" pitchFamily="66" charset="0"/>
              </a:rPr>
              <a:t>(&gt; 10</a:t>
            </a:r>
            <a:r>
              <a:rPr lang="en-US" sz="2800" baseline="30000" dirty="0" smtClean="0">
                <a:solidFill>
                  <a:srgbClr val="FF0000"/>
                </a:solidFill>
                <a:latin typeface="Comic Sans MS" pitchFamily="66" charset="0"/>
              </a:rPr>
              <a:t>7</a:t>
            </a:r>
            <a:r>
              <a:rPr lang="en-US" sz="2800" dirty="0" smtClean="0">
                <a:solidFill>
                  <a:srgbClr val="FF0000"/>
                </a:solidFill>
                <a:latin typeface="Comic Sans MS" pitchFamily="66" charset="0"/>
              </a:rPr>
              <a:t>)</a:t>
            </a:r>
            <a:r>
              <a:rPr lang="en-US" dirty="0" smtClean="0">
                <a:solidFill>
                  <a:srgbClr val="FF0000"/>
                </a:solidFill>
                <a:latin typeface="Comic Sans MS" pitchFamily="66" charset="0"/>
              </a:rPr>
              <a:t> </a:t>
            </a:r>
            <a:r>
              <a:rPr lang="en-US" dirty="0" smtClean="0">
                <a:solidFill>
                  <a:schemeClr val="bg2">
                    <a:lumMod val="50000"/>
                  </a:schemeClr>
                </a:solidFill>
                <a:latin typeface="Comic Sans MS" pitchFamily="66" charset="0"/>
              </a:rPr>
              <a:t> </a:t>
            </a:r>
          </a:p>
          <a:p>
            <a:pPr marL="514350" indent="-514350">
              <a:buFont typeface="+mj-lt"/>
              <a:buAutoNum type="arabicPeriod"/>
            </a:pPr>
            <a:r>
              <a:rPr lang="en-US" dirty="0" smtClean="0">
                <a:solidFill>
                  <a:schemeClr val="bg2">
                    <a:lumMod val="50000"/>
                  </a:schemeClr>
                </a:solidFill>
                <a:latin typeface="Comic Sans MS" pitchFamily="66" charset="0"/>
              </a:rPr>
              <a:t>Noise </a:t>
            </a:r>
            <a:r>
              <a:rPr lang="en-US" sz="2800" dirty="0" smtClean="0">
                <a:solidFill>
                  <a:srgbClr val="FF0000"/>
                </a:solidFill>
                <a:latin typeface="Comic Sans MS" pitchFamily="66" charset="0"/>
              </a:rPr>
              <a:t>(&lt;0.1 counts/cm</a:t>
            </a:r>
            <a:r>
              <a:rPr lang="en-US" sz="2800" baseline="30000" dirty="0" smtClean="0">
                <a:solidFill>
                  <a:srgbClr val="FF0000"/>
                </a:solidFill>
                <a:latin typeface="Comic Sans MS" pitchFamily="66" charset="0"/>
              </a:rPr>
              <a:t>2 </a:t>
            </a:r>
            <a:r>
              <a:rPr lang="en-US" sz="2800" dirty="0" smtClean="0">
                <a:solidFill>
                  <a:srgbClr val="FF0000"/>
                </a:solidFill>
                <a:latin typeface="Comic Sans MS" pitchFamily="66" charset="0"/>
              </a:rPr>
              <a:t>from MCP pair)</a:t>
            </a:r>
            <a:endParaRPr lang="en-US" dirty="0" smtClean="0">
              <a:solidFill>
                <a:srgbClr val="FF0000"/>
              </a:solidFill>
              <a:latin typeface="Comic Sans MS" pitchFamily="66" charset="0"/>
            </a:endParaRPr>
          </a:p>
          <a:p>
            <a:pPr marL="514350" indent="-514350">
              <a:buFont typeface="+mj-lt"/>
              <a:buAutoNum type="arabicPeriod"/>
            </a:pPr>
            <a:r>
              <a:rPr lang="en-US" dirty="0" smtClean="0">
                <a:solidFill>
                  <a:schemeClr val="bg2">
                    <a:lumMod val="50000"/>
                  </a:schemeClr>
                </a:solidFill>
                <a:latin typeface="Comic Sans MS" pitchFamily="66" charset="0"/>
              </a:rPr>
              <a:t>Gain x bandwidth x area/cost </a:t>
            </a:r>
          </a:p>
          <a:p>
            <a:r>
              <a:rPr lang="en-US" sz="2800" dirty="0" smtClean="0">
                <a:solidFill>
                  <a:srgbClr val="FF0000"/>
                </a:solidFill>
                <a:latin typeface="Comic Sans MS" pitchFamily="66" charset="0"/>
              </a:rPr>
              <a:t>      (New Figure of Merit ~10</a:t>
            </a:r>
            <a:r>
              <a:rPr lang="en-US" sz="2800" baseline="30000" dirty="0" smtClean="0">
                <a:solidFill>
                  <a:srgbClr val="FF0000"/>
                </a:solidFill>
                <a:latin typeface="Comic Sans MS" pitchFamily="66" charset="0"/>
              </a:rPr>
              <a:t>18 </a:t>
            </a:r>
            <a:r>
              <a:rPr lang="en-US" sz="2800" dirty="0" smtClean="0">
                <a:solidFill>
                  <a:srgbClr val="FF0000"/>
                </a:solidFill>
                <a:latin typeface="Comic Sans MS" pitchFamily="66" charset="0"/>
              </a:rPr>
              <a:t>cm</a:t>
            </a:r>
            <a:r>
              <a:rPr lang="en-US" sz="2800" baseline="30000" dirty="0" smtClean="0">
                <a:solidFill>
                  <a:srgbClr val="FF0000"/>
                </a:solidFill>
                <a:latin typeface="Comic Sans MS" pitchFamily="66" charset="0"/>
              </a:rPr>
              <a:t>2</a:t>
            </a:r>
            <a:r>
              <a:rPr lang="en-US" sz="2800" dirty="0" smtClean="0">
                <a:solidFill>
                  <a:srgbClr val="FF0000"/>
                </a:solidFill>
                <a:latin typeface="Comic Sans MS" pitchFamily="66" charset="0"/>
              </a:rPr>
              <a:t>sec</a:t>
            </a:r>
            <a:r>
              <a:rPr lang="en-US" sz="2800" baseline="30000" dirty="0" smtClean="0">
                <a:solidFill>
                  <a:srgbClr val="FF0000"/>
                </a:solidFill>
                <a:latin typeface="Comic Sans MS" pitchFamily="66" charset="0"/>
              </a:rPr>
              <a:t>-1</a:t>
            </a:r>
            <a:r>
              <a:rPr lang="en-US" sz="2800" dirty="0" smtClean="0">
                <a:solidFill>
                  <a:srgbClr val="FF0000"/>
                </a:solidFill>
                <a:latin typeface="Comic Sans MS" pitchFamily="66" charset="0"/>
              </a:rPr>
              <a:t>$</a:t>
            </a:r>
            <a:r>
              <a:rPr lang="en-US" sz="2800" baseline="30000" dirty="0" smtClean="0">
                <a:solidFill>
                  <a:srgbClr val="FF0000"/>
                </a:solidFill>
                <a:latin typeface="Comic Sans MS" pitchFamily="66" charset="0"/>
              </a:rPr>
              <a:t>-1</a:t>
            </a:r>
            <a:r>
              <a:rPr lang="en-US" sz="2800" dirty="0" smtClean="0">
                <a:solidFill>
                  <a:srgbClr val="FF0000"/>
                </a:solidFill>
                <a:latin typeface="Comic Sans MS" pitchFamily="66" charset="0"/>
              </a:rPr>
              <a:t>)   </a:t>
            </a:r>
            <a:r>
              <a:rPr lang="en-US" sz="2400" dirty="0" smtClean="0">
                <a:solidFill>
                  <a:srgbClr val="008000"/>
                </a:solidFill>
                <a:latin typeface="Comic Sans MS" pitchFamily="66" charset="0"/>
              </a:rPr>
              <a:t>(can we define a new unit?- the ? Need 1/resolution too..)</a:t>
            </a:r>
            <a:endParaRPr lang="en-US" dirty="0" smtClean="0">
              <a:solidFill>
                <a:srgbClr val="008000"/>
              </a:solidFill>
              <a:latin typeface="Comic Sans MS" pitchFamily="66" charset="0"/>
            </a:endParaRPr>
          </a:p>
          <a:p>
            <a:endParaRPr lang="en-US" dirty="0" smtClean="0">
              <a:solidFill>
                <a:schemeClr val="bg2">
                  <a:lumMod val="50000"/>
                </a:schemeClr>
              </a:solidFill>
              <a:latin typeface="Comic Sans MS" pitchFamily="66" charset="0"/>
            </a:endParaRPr>
          </a:p>
        </p:txBody>
      </p:sp>
      <p:sp>
        <p:nvSpPr>
          <p:cNvPr id="3" name="TextBox 2"/>
          <p:cNvSpPr txBox="1"/>
          <p:nvPr/>
        </p:nvSpPr>
        <p:spPr>
          <a:xfrm>
            <a:off x="76201" y="752744"/>
            <a:ext cx="9143999" cy="2066656"/>
          </a:xfrm>
          <a:prstGeom prst="rect">
            <a:avLst/>
          </a:prstGeom>
          <a:noFill/>
        </p:spPr>
        <p:txBody>
          <a:bodyPr wrap="square" rtlCol="0">
            <a:spAutoFit/>
          </a:bodyPr>
          <a:lstStyle/>
          <a:p>
            <a:pPr>
              <a:lnSpc>
                <a:spcPct val="80000"/>
              </a:lnSpc>
            </a:pPr>
            <a:r>
              <a:rPr lang="en-US" sz="3200" b="1" dirty="0" smtClean="0">
                <a:solidFill>
                  <a:schemeClr val="accent4">
                    <a:lumMod val="10000"/>
                  </a:schemeClr>
                </a:solidFill>
                <a:latin typeface="Comic Sans MS" pitchFamily="66" charset="0"/>
              </a:rPr>
              <a:t>Phototube technology is being stressed by the lure of </a:t>
            </a:r>
            <a:r>
              <a:rPr lang="en-US" sz="3200" b="1" dirty="0" err="1" smtClean="0">
                <a:solidFill>
                  <a:schemeClr val="accent4">
                    <a:lumMod val="10000"/>
                  </a:schemeClr>
                </a:solidFill>
                <a:latin typeface="Comic Sans MS" pitchFamily="66" charset="0"/>
              </a:rPr>
              <a:t>SiPMT’s</a:t>
            </a:r>
            <a:r>
              <a:rPr lang="en-US" sz="3200" b="1" dirty="0" smtClean="0">
                <a:solidFill>
                  <a:schemeClr val="accent4">
                    <a:lumMod val="10000"/>
                  </a:schemeClr>
                </a:solidFill>
                <a:latin typeface="Comic Sans MS" pitchFamily="66" charset="0"/>
              </a:rPr>
              <a:t>, shrinking scientific markets, and market forces- and yet there are areas in which PMT’s and MCP-PMT’s are unsurpassed:</a:t>
            </a:r>
          </a:p>
        </p:txBody>
      </p:sp>
      <p:sp>
        <p:nvSpPr>
          <p:cNvPr id="4" name="Date Placeholder 3"/>
          <p:cNvSpPr>
            <a:spLocks noGrp="1"/>
          </p:cNvSpPr>
          <p:nvPr>
            <p:ph type="dt" sz="half" idx="10"/>
          </p:nvPr>
        </p:nvSpPr>
        <p:spPr/>
        <p:txBody>
          <a:bodyPr/>
          <a:lstStyle/>
          <a:p>
            <a:fld id="{7B77077C-CEC7-4A05-9251-5B5764305381}" type="datetime1">
              <a:rPr lang="en-US" smtClean="0"/>
              <a:t>6/29/2012</a:t>
            </a:fld>
            <a:endParaRPr lang="en-US" dirty="0"/>
          </a:p>
        </p:txBody>
      </p:sp>
      <p:sp>
        <p:nvSpPr>
          <p:cNvPr id="8" name="Footer Placeholder 7"/>
          <p:cNvSpPr>
            <a:spLocks noGrp="1"/>
          </p:cNvSpPr>
          <p:nvPr>
            <p:ph type="ftr" sz="quarter" idx="11"/>
          </p:nvPr>
        </p:nvSpPr>
        <p:spPr/>
        <p:txBody>
          <a:bodyPr/>
          <a:lstStyle/>
          <a:p>
            <a:r>
              <a:rPr lang="en-US" smtClean="0"/>
              <a:t>2</a:t>
            </a:r>
            <a:r>
              <a:rPr lang="en-US" baseline="30000" smtClean="0"/>
              <a:t>nd</a:t>
            </a:r>
            <a:r>
              <a:rPr lang="en-US" smtClean="0"/>
              <a:t> Photocathode Workshop</a:t>
            </a:r>
            <a:endParaRPr lang="en-US" dirty="0"/>
          </a:p>
        </p:txBody>
      </p:sp>
      <p:sp>
        <p:nvSpPr>
          <p:cNvPr id="9" name="Slide Number Placeholder 8"/>
          <p:cNvSpPr>
            <a:spLocks noGrp="1"/>
          </p:cNvSpPr>
          <p:nvPr>
            <p:ph type="sldNum" sz="quarter" idx="12"/>
          </p:nvPr>
        </p:nvSpPr>
        <p:spPr/>
        <p:txBody>
          <a:bodyPr/>
          <a:lstStyle/>
          <a:p>
            <a:fld id="{8222C711-AEBE-4F4C-954C-2D5A9087139B}" type="slidenum">
              <a:rPr lang="en-US" smtClean="0"/>
              <a:pPr/>
              <a:t>3</a:t>
            </a:fld>
            <a:endParaRPr lang="en-US"/>
          </a:p>
        </p:txBody>
      </p:sp>
    </p:spTree>
    <p:extLst>
      <p:ext uri="{BB962C8B-B14F-4D97-AF65-F5344CB8AC3E}">
        <p14:creationId xmlns:p14="http://schemas.microsoft.com/office/powerpoint/2010/main" val="2075260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486400"/>
            <a:ext cx="9144000" cy="1600200"/>
          </a:xfrm>
        </p:spPr>
        <p:txBody>
          <a:bodyPr>
            <a:noAutofit/>
          </a:bodyPr>
          <a:lstStyle/>
          <a:p>
            <a:pPr>
              <a:lnSpc>
                <a:spcPct val="80000"/>
              </a:lnSpc>
            </a:pPr>
            <a:r>
              <a:rPr lang="en-US" sz="2800" baseline="0" dirty="0" smtClean="0">
                <a:solidFill>
                  <a:srgbClr val="151517"/>
                </a:solidFill>
              </a:rPr>
              <a:t>It would be a tragedy to lose the knowledge and a healthy competitive environment for vacuum </a:t>
            </a:r>
            <a:r>
              <a:rPr lang="en-US" sz="2800" baseline="0" dirty="0" err="1" smtClean="0">
                <a:solidFill>
                  <a:srgbClr val="151517"/>
                </a:solidFill>
              </a:rPr>
              <a:t>photodevices</a:t>
            </a:r>
            <a:endParaRPr lang="en-US" sz="2800" b="1" dirty="0">
              <a:solidFill>
                <a:srgbClr val="151517"/>
              </a:solidFill>
            </a:endParaRPr>
          </a:p>
        </p:txBody>
      </p:sp>
      <p:sp>
        <p:nvSpPr>
          <p:cNvPr id="7" name="Subtitle 4"/>
          <p:cNvSpPr txBox="1">
            <a:spLocks/>
          </p:cNvSpPr>
          <p:nvPr/>
        </p:nvSpPr>
        <p:spPr>
          <a:xfrm>
            <a:off x="152400" y="1143000"/>
            <a:ext cx="9144000" cy="4530803"/>
          </a:xfrm>
          <a:prstGeom prst="rect">
            <a:avLst/>
          </a:prstGeom>
        </p:spPr>
        <p:txBody>
          <a:bodyPr vert="horz" wrap="square" lIns="91440" tIns="45720" rIns="91440" bIns="45720" rtlCol="0">
            <a:noAutofit/>
          </a:bodyPr>
          <a:lstStyle>
            <a:lvl1pPr marL="0" indent="0" algn="l" defTabSz="914400" rtl="0" eaLnBrk="1" latinLnBrk="0" hangingPunct="1">
              <a:lnSpc>
                <a:spcPct val="80000"/>
              </a:lnSpc>
              <a:spcBef>
                <a:spcPct val="20000"/>
              </a:spcBef>
              <a:buFont typeface="Arial" pitchFamily="34" charset="0"/>
              <a:buNone/>
              <a:defRPr sz="3200" b="1" kern="1200">
                <a:solidFill>
                  <a:srgbClr val="002060"/>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14350" indent="-514350">
              <a:buFont typeface="+mj-lt"/>
              <a:buAutoNum type="arabicPeriod"/>
            </a:pPr>
            <a:r>
              <a:rPr lang="en-US" dirty="0" smtClean="0">
                <a:solidFill>
                  <a:schemeClr val="bg2">
                    <a:lumMod val="50000"/>
                  </a:schemeClr>
                </a:solidFill>
                <a:latin typeface="Comic Sans MS" pitchFamily="66" charset="0"/>
              </a:rPr>
              <a:t>Higher efficiency (form factor x QE …)</a:t>
            </a:r>
          </a:p>
          <a:p>
            <a:pPr marL="514350" indent="-514350">
              <a:buFont typeface="+mj-lt"/>
              <a:buAutoNum type="arabicPeriod"/>
            </a:pPr>
            <a:r>
              <a:rPr lang="en-US" dirty="0" smtClean="0">
                <a:solidFill>
                  <a:schemeClr val="bg2">
                    <a:lumMod val="50000"/>
                  </a:schemeClr>
                </a:solidFill>
                <a:latin typeface="Comic Sans MS" pitchFamily="66" charset="0"/>
              </a:rPr>
              <a:t>New Assembly methods for large-areas</a:t>
            </a:r>
          </a:p>
          <a:p>
            <a:pPr marL="514350" indent="-514350">
              <a:buFont typeface="+mj-lt"/>
              <a:buAutoNum type="arabicPeriod"/>
            </a:pPr>
            <a:r>
              <a:rPr lang="en-US" dirty="0" smtClean="0">
                <a:solidFill>
                  <a:schemeClr val="bg2">
                    <a:lumMod val="50000"/>
                  </a:schemeClr>
                </a:solidFill>
                <a:latin typeface="Comic Sans MS" pitchFamily="66" charset="0"/>
              </a:rPr>
              <a:t>High and tight yields</a:t>
            </a:r>
          </a:p>
          <a:p>
            <a:pPr marL="514350" indent="-514350">
              <a:buFont typeface="+mj-lt"/>
              <a:buAutoNum type="arabicPeriod"/>
            </a:pPr>
            <a:r>
              <a:rPr lang="en-US" dirty="0" smtClean="0">
                <a:solidFill>
                  <a:schemeClr val="bg2">
                    <a:lumMod val="50000"/>
                  </a:schemeClr>
                </a:solidFill>
                <a:latin typeface="Comic Sans MS" pitchFamily="66" charset="0"/>
              </a:rPr>
              <a:t>Integrated systems optimized for specific applications</a:t>
            </a:r>
          </a:p>
          <a:p>
            <a:pPr marL="514350" indent="-514350">
              <a:buFont typeface="+mj-lt"/>
              <a:buAutoNum type="arabicPeriod"/>
            </a:pPr>
            <a:r>
              <a:rPr lang="en-US" dirty="0" smtClean="0">
                <a:solidFill>
                  <a:schemeClr val="bg2">
                    <a:lumMod val="50000"/>
                  </a:schemeClr>
                </a:solidFill>
                <a:latin typeface="Comic Sans MS" pitchFamily="66" charset="0"/>
              </a:rPr>
              <a:t>Extension into new areas in parameter space (time, space, rate, hardness, wavelength,…)</a:t>
            </a:r>
          </a:p>
          <a:p>
            <a:pPr marL="514350" indent="-514350">
              <a:buFont typeface="+mj-lt"/>
              <a:buAutoNum type="arabicPeriod"/>
            </a:pPr>
            <a:r>
              <a:rPr lang="en-US" dirty="0" smtClean="0">
                <a:solidFill>
                  <a:schemeClr val="bg2">
                    <a:lumMod val="50000"/>
                  </a:schemeClr>
                </a:solidFill>
                <a:latin typeface="Comic Sans MS" pitchFamily="66" charset="0"/>
              </a:rPr>
              <a:t>`The pull of the customer’ (Michael M)</a:t>
            </a:r>
          </a:p>
          <a:p>
            <a:r>
              <a:rPr lang="en-US" sz="2800" dirty="0" smtClean="0">
                <a:solidFill>
                  <a:srgbClr val="FF0000"/>
                </a:solidFill>
                <a:latin typeface="Comic Sans MS" pitchFamily="66" charset="0"/>
              </a:rPr>
              <a:t>All these lead to lower cost; but the PC drives</a:t>
            </a:r>
            <a:endParaRPr lang="en-US" sz="2800" dirty="0">
              <a:solidFill>
                <a:srgbClr val="FF0000"/>
              </a:solidFill>
              <a:latin typeface="Comic Sans MS" pitchFamily="66" charset="0"/>
            </a:endParaRPr>
          </a:p>
          <a:p>
            <a:endParaRPr lang="en-US" dirty="0" smtClean="0">
              <a:solidFill>
                <a:srgbClr val="FF0000"/>
              </a:solidFill>
              <a:latin typeface="Comic Sans MS" pitchFamily="66" charset="0"/>
            </a:endParaRPr>
          </a:p>
          <a:p>
            <a:endParaRPr lang="en-US" dirty="0" smtClean="0">
              <a:solidFill>
                <a:schemeClr val="bg2">
                  <a:lumMod val="50000"/>
                </a:schemeClr>
              </a:solidFill>
              <a:latin typeface="Comic Sans MS" pitchFamily="66" charset="0"/>
            </a:endParaRPr>
          </a:p>
        </p:txBody>
      </p:sp>
      <p:sp>
        <p:nvSpPr>
          <p:cNvPr id="4" name="Date Placeholder 3"/>
          <p:cNvSpPr>
            <a:spLocks noGrp="1"/>
          </p:cNvSpPr>
          <p:nvPr>
            <p:ph type="dt" sz="half" idx="10"/>
          </p:nvPr>
        </p:nvSpPr>
        <p:spPr/>
        <p:txBody>
          <a:bodyPr/>
          <a:lstStyle/>
          <a:p>
            <a:fld id="{7B77077C-CEC7-4A05-9251-5B5764305381}" type="datetime1">
              <a:rPr lang="en-US" smtClean="0"/>
              <a:t>6/29/2012</a:t>
            </a:fld>
            <a:endParaRPr lang="en-US"/>
          </a:p>
        </p:txBody>
      </p:sp>
      <p:sp>
        <p:nvSpPr>
          <p:cNvPr id="8" name="Footer Placeholder 7"/>
          <p:cNvSpPr>
            <a:spLocks noGrp="1"/>
          </p:cNvSpPr>
          <p:nvPr>
            <p:ph type="ftr" sz="quarter" idx="11"/>
          </p:nvPr>
        </p:nvSpPr>
        <p:spPr/>
        <p:txBody>
          <a:bodyPr/>
          <a:lstStyle/>
          <a:p>
            <a:r>
              <a:rPr lang="en-US" smtClean="0"/>
              <a:t>2</a:t>
            </a:r>
            <a:r>
              <a:rPr lang="en-US" baseline="30000" smtClean="0"/>
              <a:t>nd</a:t>
            </a:r>
            <a:r>
              <a:rPr lang="en-US" smtClean="0"/>
              <a:t> Photocathode Workshop</a:t>
            </a:r>
            <a:endParaRPr lang="en-US" dirty="0"/>
          </a:p>
        </p:txBody>
      </p:sp>
      <p:sp>
        <p:nvSpPr>
          <p:cNvPr id="9" name="Slide Number Placeholder 8"/>
          <p:cNvSpPr>
            <a:spLocks noGrp="1"/>
          </p:cNvSpPr>
          <p:nvPr>
            <p:ph type="sldNum" sz="quarter" idx="12"/>
          </p:nvPr>
        </p:nvSpPr>
        <p:spPr/>
        <p:txBody>
          <a:bodyPr/>
          <a:lstStyle/>
          <a:p>
            <a:fld id="{8222C711-AEBE-4F4C-954C-2D5A9087139B}" type="slidenum">
              <a:rPr lang="en-US" smtClean="0"/>
              <a:pPr/>
              <a:t>4</a:t>
            </a:fld>
            <a:endParaRPr lang="en-US"/>
          </a:p>
        </p:txBody>
      </p:sp>
      <p:sp>
        <p:nvSpPr>
          <p:cNvPr id="5" name="Rectangle 4"/>
          <p:cNvSpPr/>
          <p:nvPr/>
        </p:nvSpPr>
        <p:spPr>
          <a:xfrm>
            <a:off x="0" y="-41196"/>
            <a:ext cx="9144000" cy="1107996"/>
          </a:xfrm>
          <a:prstGeom prst="rect">
            <a:avLst/>
          </a:prstGeom>
        </p:spPr>
        <p:txBody>
          <a:bodyPr wrap="square">
            <a:spAutoFit/>
          </a:bodyPr>
          <a:lstStyle/>
          <a:p>
            <a:pPr algn="ctr"/>
            <a:r>
              <a:rPr lang="en-US" sz="6600" b="1" dirty="0" smtClean="0">
                <a:solidFill>
                  <a:srgbClr val="FF0000"/>
                </a:solidFill>
                <a:ea typeface="+mj-ea"/>
                <a:cs typeface="+mj-cs"/>
              </a:rPr>
              <a:t>What Do We Need?</a:t>
            </a:r>
            <a:endParaRPr lang="en-US" dirty="0"/>
          </a:p>
        </p:txBody>
      </p:sp>
    </p:spTree>
    <p:extLst>
      <p:ext uri="{BB962C8B-B14F-4D97-AF65-F5344CB8AC3E}">
        <p14:creationId xmlns:p14="http://schemas.microsoft.com/office/powerpoint/2010/main" val="2987375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7"/>
          <p:cNvGrpSpPr>
            <a:grpSpLocks/>
          </p:cNvGrpSpPr>
          <p:nvPr/>
        </p:nvGrpSpPr>
        <p:grpSpPr bwMode="auto">
          <a:xfrm>
            <a:off x="179388" y="1196975"/>
            <a:ext cx="8964612" cy="4333875"/>
            <a:chOff x="0" y="1196677"/>
            <a:chExt cx="8963868" cy="4334904"/>
          </a:xfrm>
        </p:grpSpPr>
        <p:sp>
          <p:nvSpPr>
            <p:cNvPr id="18438" name="Rectangle 6"/>
            <p:cNvSpPr>
              <a:spLocks noChangeArrowheads="1"/>
            </p:cNvSpPr>
            <p:nvPr/>
          </p:nvSpPr>
          <p:spPr bwMode="auto">
            <a:xfrm>
              <a:off x="0" y="4481435"/>
              <a:ext cx="8963868" cy="1050146"/>
            </a:xfrm>
            <a:prstGeom prst="rect">
              <a:avLst/>
            </a:prstGeom>
            <a:solidFill>
              <a:srgbClr val="F3FE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9" name="Rectangle 5"/>
            <p:cNvSpPr>
              <a:spLocks noChangeArrowheads="1"/>
            </p:cNvSpPr>
            <p:nvPr/>
          </p:nvSpPr>
          <p:spPr bwMode="auto">
            <a:xfrm>
              <a:off x="0" y="2674208"/>
              <a:ext cx="8951655" cy="1807227"/>
            </a:xfrm>
            <a:prstGeom prst="rect">
              <a:avLst/>
            </a:prstGeom>
            <a:solidFill>
              <a:srgbClr val="E2FEDA">
                <a:alpha val="67058"/>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0" name="Rectangle 4"/>
            <p:cNvSpPr>
              <a:spLocks noChangeArrowheads="1"/>
            </p:cNvSpPr>
            <p:nvPr/>
          </p:nvSpPr>
          <p:spPr bwMode="auto">
            <a:xfrm>
              <a:off x="0" y="1196677"/>
              <a:ext cx="8951655" cy="1465320"/>
            </a:xfrm>
            <a:prstGeom prst="rect">
              <a:avLst/>
            </a:prstGeom>
            <a:solidFill>
              <a:srgbClr val="FEFED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8435" name="Title 1"/>
          <p:cNvSpPr>
            <a:spLocks noGrp="1"/>
          </p:cNvSpPr>
          <p:nvPr>
            <p:ph type="title"/>
          </p:nvPr>
        </p:nvSpPr>
        <p:spPr>
          <a:xfrm>
            <a:off x="304800" y="1196975"/>
            <a:ext cx="7954963" cy="357188"/>
          </a:xfrm>
        </p:spPr>
        <p:txBody>
          <a:bodyPr>
            <a:normAutofit fontScale="90000"/>
          </a:bodyPr>
          <a:lstStyle/>
          <a:p>
            <a:r>
              <a:rPr lang="en-US" dirty="0" smtClean="0"/>
              <a:t>What is Our Goals? </a:t>
            </a:r>
          </a:p>
        </p:txBody>
      </p:sp>
      <p:sp>
        <p:nvSpPr>
          <p:cNvPr id="18436" name="Content Placeholder 2"/>
          <p:cNvSpPr>
            <a:spLocks noGrp="1"/>
          </p:cNvSpPr>
          <p:nvPr>
            <p:ph idx="1"/>
          </p:nvPr>
        </p:nvSpPr>
        <p:spPr>
          <a:xfrm>
            <a:off x="693738" y="1676400"/>
            <a:ext cx="7935912" cy="4025900"/>
          </a:xfrm>
        </p:spPr>
        <p:txBody>
          <a:bodyPr>
            <a:normAutofit fontScale="62500" lnSpcReduction="20000"/>
          </a:bodyPr>
          <a:lstStyle/>
          <a:p>
            <a:pPr marL="342900" indent="-342900">
              <a:buFont typeface="Arial" charset="0"/>
              <a:buAutoNum type="arabicPeriod"/>
            </a:pPr>
            <a:r>
              <a:rPr lang="en-US" dirty="0" smtClean="0"/>
              <a:t>Discuss and agree on the basic underlying physics processes</a:t>
            </a:r>
            <a:br>
              <a:rPr lang="en-US" dirty="0" smtClean="0"/>
            </a:br>
            <a:r>
              <a:rPr lang="en-US" dirty="0" smtClean="0"/>
              <a:t>(Finding a common Language)</a:t>
            </a:r>
          </a:p>
          <a:p>
            <a:pPr marL="342900" indent="-342900">
              <a:buFont typeface="Arial" charset="0"/>
              <a:buAutoNum type="arabicPeriod"/>
            </a:pPr>
            <a:r>
              <a:rPr lang="en-US" dirty="0" smtClean="0"/>
              <a:t>Bring up and explore new directions, materials, techniques, and geometries</a:t>
            </a:r>
          </a:p>
          <a:p>
            <a:pPr marL="342900" indent="-342900">
              <a:buFont typeface="Arial" charset="0"/>
              <a:buAutoNum type="arabicPeriod"/>
            </a:pPr>
            <a:r>
              <a:rPr lang="en-US" dirty="0" smtClean="0"/>
              <a:t>Elucidate the trade –offs between conventional choices:</a:t>
            </a:r>
            <a:br>
              <a:rPr lang="en-US" dirty="0" smtClean="0"/>
            </a:br>
            <a:r>
              <a:rPr lang="en-US" dirty="0" smtClean="0"/>
              <a:t>transparent/reflective, </a:t>
            </a:r>
            <a:r>
              <a:rPr lang="en-US" dirty="0" err="1" smtClean="0"/>
              <a:t>bialkali</a:t>
            </a:r>
            <a:r>
              <a:rPr lang="en-US" dirty="0" smtClean="0"/>
              <a:t>/III-V, etc.</a:t>
            </a:r>
          </a:p>
          <a:p>
            <a:pPr marL="342900" indent="-342900">
              <a:buFont typeface="Arial" charset="0"/>
              <a:buAutoNum type="arabicPeriod"/>
            </a:pPr>
            <a:r>
              <a:rPr lang="en-US" dirty="0" smtClean="0"/>
              <a:t>Clarify the requirements for large-area photo-cathodes</a:t>
            </a:r>
            <a:br>
              <a:rPr lang="en-US" dirty="0" smtClean="0"/>
            </a:br>
            <a:r>
              <a:rPr lang="en-US" dirty="0" smtClean="0"/>
              <a:t>(Vacuum, fabrication, lifetime, mechanical &amp; chemical)</a:t>
            </a:r>
          </a:p>
          <a:p>
            <a:pPr marL="342900" indent="-342900">
              <a:buFont typeface="Arial" charset="0"/>
              <a:buAutoNum type="arabicPeriod"/>
            </a:pPr>
            <a:r>
              <a:rPr lang="en-US" dirty="0" smtClean="0"/>
              <a:t>Identify the most promising conventional materials for high-QE, low-noise cathodes in the 300-500nm range</a:t>
            </a:r>
          </a:p>
          <a:p>
            <a:pPr marL="342900" indent="-342900">
              <a:buFont typeface="Arial" charset="0"/>
              <a:buAutoNum type="arabicPeriod"/>
            </a:pPr>
            <a:r>
              <a:rPr lang="en-US" dirty="0" smtClean="0"/>
              <a:t>Identify additional resources, facilities, and (possibly) collaborative efforts</a:t>
            </a:r>
          </a:p>
          <a:p>
            <a:pPr marL="342900" indent="-342900">
              <a:buFont typeface="Arial" charset="0"/>
              <a:buAutoNum type="arabicPeriod"/>
            </a:pPr>
            <a:r>
              <a:rPr lang="en-US" dirty="0" smtClean="0"/>
              <a:t>Contribute to narrowing the possibilities for this year’s work on photo-cathodes to a few most promising paths</a:t>
            </a:r>
          </a:p>
        </p:txBody>
      </p:sp>
      <p:sp>
        <p:nvSpPr>
          <p:cNvPr id="1843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0" charset="-128"/>
              </a:defRPr>
            </a:lvl1pPr>
            <a:lvl2pPr marL="37931725" indent="-37474525">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fld id="{EA3794A8-78AE-44E0-BE2F-3D262D25C486}" type="slidenum">
              <a:rPr lang="en-US" sz="1000">
                <a:solidFill>
                  <a:schemeClr val="bg1"/>
                </a:solidFill>
              </a:rPr>
              <a:pPr/>
              <a:t>5</a:t>
            </a:fld>
            <a:endParaRPr lang="en-US" sz="1000">
              <a:solidFill>
                <a:schemeClr val="bg1"/>
              </a:solidFill>
            </a:endParaRPr>
          </a:p>
        </p:txBody>
      </p:sp>
      <p:sp>
        <p:nvSpPr>
          <p:cNvPr id="2" name="Rectangle 1"/>
          <p:cNvSpPr/>
          <p:nvPr/>
        </p:nvSpPr>
        <p:spPr>
          <a:xfrm>
            <a:off x="95801" y="0"/>
            <a:ext cx="9131786" cy="1138773"/>
          </a:xfrm>
          <a:prstGeom prst="rect">
            <a:avLst/>
          </a:prstGeom>
        </p:spPr>
        <p:txBody>
          <a:bodyPr wrap="square">
            <a:spAutoFit/>
          </a:bodyPr>
          <a:lstStyle/>
          <a:p>
            <a:pPr algn="ctr"/>
            <a:r>
              <a:rPr lang="en-US" sz="4400" b="1" dirty="0">
                <a:solidFill>
                  <a:srgbClr val="FF0000"/>
                </a:solidFill>
              </a:rPr>
              <a:t>T</a:t>
            </a:r>
            <a:r>
              <a:rPr lang="en-US" sz="4400" b="1" dirty="0" smtClean="0">
                <a:solidFill>
                  <a:srgbClr val="FF0000"/>
                </a:solidFill>
              </a:rPr>
              <a:t>he goals of the 1</a:t>
            </a:r>
            <a:r>
              <a:rPr lang="en-US" sz="4400" b="1" baseline="30000" dirty="0" smtClean="0">
                <a:solidFill>
                  <a:srgbClr val="FF0000"/>
                </a:solidFill>
              </a:rPr>
              <a:t>st</a:t>
            </a:r>
            <a:r>
              <a:rPr lang="en-US" sz="4400" b="1" dirty="0" smtClean="0">
                <a:solidFill>
                  <a:srgbClr val="FF0000"/>
                </a:solidFill>
              </a:rPr>
              <a:t> workshop:</a:t>
            </a:r>
          </a:p>
          <a:p>
            <a:pPr algn="ctr"/>
            <a:r>
              <a:rPr lang="en-US" sz="2400" b="1" dirty="0">
                <a:solidFill>
                  <a:srgbClr val="002060"/>
                </a:solidFill>
              </a:rPr>
              <a:t> Klaus slide from 1</a:t>
            </a:r>
            <a:r>
              <a:rPr lang="en-US" sz="2400" b="1" baseline="30000" dirty="0">
                <a:solidFill>
                  <a:srgbClr val="002060"/>
                </a:solidFill>
              </a:rPr>
              <a:t>st</a:t>
            </a:r>
            <a:r>
              <a:rPr lang="en-US" sz="2400" b="1" dirty="0">
                <a:solidFill>
                  <a:srgbClr val="002060"/>
                </a:solidFill>
              </a:rPr>
              <a:t> </a:t>
            </a:r>
            <a:r>
              <a:rPr lang="en-US" sz="2400" b="1" dirty="0" smtClean="0">
                <a:solidFill>
                  <a:srgbClr val="002060"/>
                </a:solidFill>
              </a:rPr>
              <a:t>Cathode Workshop</a:t>
            </a:r>
            <a:r>
              <a:rPr lang="en-US" sz="2400" b="1" dirty="0">
                <a:solidFill>
                  <a:srgbClr val="002060"/>
                </a:solidFill>
              </a:rPr>
              <a:t>: </a:t>
            </a:r>
            <a:endParaRPr lang="en-US" sz="2400" dirty="0"/>
          </a:p>
        </p:txBody>
      </p:sp>
      <p:sp>
        <p:nvSpPr>
          <p:cNvPr id="3" name="TextBox 2"/>
          <p:cNvSpPr txBox="1"/>
          <p:nvPr/>
        </p:nvSpPr>
        <p:spPr>
          <a:xfrm>
            <a:off x="7696200" y="1656171"/>
            <a:ext cx="749786" cy="3982629"/>
          </a:xfrm>
          <a:prstGeom prst="rect">
            <a:avLst/>
          </a:prstGeom>
          <a:noFill/>
        </p:spPr>
        <p:txBody>
          <a:bodyPr wrap="square" rtlCol="0">
            <a:spAutoFit/>
          </a:bodyPr>
          <a:lstStyle/>
          <a:p>
            <a:pPr>
              <a:lnSpc>
                <a:spcPct val="80000"/>
              </a:lnSpc>
            </a:pPr>
            <a:r>
              <a:rPr lang="en-US" sz="2400" b="1" dirty="0" smtClean="0">
                <a:solidFill>
                  <a:srgbClr val="002060"/>
                </a:solidFill>
              </a:rPr>
              <a:t>Yes</a:t>
            </a:r>
          </a:p>
          <a:p>
            <a:pPr>
              <a:lnSpc>
                <a:spcPct val="80000"/>
              </a:lnSpc>
            </a:pPr>
            <a:endParaRPr lang="en-US" sz="2400" b="1" dirty="0" smtClean="0">
              <a:solidFill>
                <a:srgbClr val="002060"/>
              </a:solidFill>
            </a:endParaRPr>
          </a:p>
          <a:p>
            <a:pPr>
              <a:lnSpc>
                <a:spcPct val="80000"/>
              </a:lnSpc>
            </a:pPr>
            <a:r>
              <a:rPr lang="en-US" sz="2400" b="1" dirty="0" smtClean="0">
                <a:solidFill>
                  <a:srgbClr val="002060"/>
                </a:solidFill>
              </a:rPr>
              <a:t>Ye</a:t>
            </a:r>
            <a:r>
              <a:rPr lang="en-US" sz="2800" b="1" dirty="0" smtClean="0">
                <a:solidFill>
                  <a:srgbClr val="002060"/>
                </a:solidFill>
              </a:rPr>
              <a:t>s</a:t>
            </a:r>
            <a:endParaRPr lang="en-US" sz="1400" b="1" dirty="0" smtClean="0">
              <a:solidFill>
                <a:srgbClr val="002060"/>
              </a:solidFill>
            </a:endParaRPr>
          </a:p>
          <a:p>
            <a:pPr>
              <a:lnSpc>
                <a:spcPct val="80000"/>
              </a:lnSpc>
            </a:pPr>
            <a:endParaRPr lang="en-US" sz="2400" b="1" dirty="0">
              <a:solidFill>
                <a:srgbClr val="002060"/>
              </a:solidFill>
            </a:endParaRPr>
          </a:p>
          <a:p>
            <a:pPr>
              <a:lnSpc>
                <a:spcPct val="80000"/>
              </a:lnSpc>
            </a:pPr>
            <a:r>
              <a:rPr lang="en-US" sz="2400" b="1" dirty="0">
                <a:solidFill>
                  <a:srgbClr val="002060"/>
                </a:solidFill>
              </a:rPr>
              <a:t>?</a:t>
            </a:r>
            <a:endParaRPr lang="en-US" sz="2400" b="1" dirty="0" smtClean="0">
              <a:solidFill>
                <a:srgbClr val="002060"/>
              </a:solidFill>
            </a:endParaRPr>
          </a:p>
          <a:p>
            <a:pPr>
              <a:lnSpc>
                <a:spcPct val="80000"/>
              </a:lnSpc>
            </a:pPr>
            <a:endParaRPr lang="en-US" sz="2400" b="1" dirty="0" smtClean="0">
              <a:solidFill>
                <a:srgbClr val="002060"/>
              </a:solidFill>
            </a:endParaRPr>
          </a:p>
          <a:p>
            <a:pPr>
              <a:lnSpc>
                <a:spcPct val="80000"/>
              </a:lnSpc>
            </a:pPr>
            <a:r>
              <a:rPr lang="en-US" sz="2400" b="1" dirty="0" smtClean="0">
                <a:solidFill>
                  <a:srgbClr val="002060"/>
                </a:solidFill>
              </a:rPr>
              <a:t>Yes</a:t>
            </a:r>
          </a:p>
          <a:p>
            <a:pPr>
              <a:lnSpc>
                <a:spcPct val="80000"/>
              </a:lnSpc>
            </a:pPr>
            <a:endParaRPr lang="en-US" sz="2400" b="1" dirty="0">
              <a:solidFill>
                <a:srgbClr val="002060"/>
              </a:solidFill>
            </a:endParaRPr>
          </a:p>
          <a:p>
            <a:pPr>
              <a:lnSpc>
                <a:spcPct val="80000"/>
              </a:lnSpc>
            </a:pPr>
            <a:r>
              <a:rPr lang="en-US" sz="2400" b="1" dirty="0" smtClean="0">
                <a:solidFill>
                  <a:srgbClr val="002060"/>
                </a:solidFill>
              </a:rPr>
              <a:t>Yes</a:t>
            </a:r>
          </a:p>
          <a:p>
            <a:pPr>
              <a:lnSpc>
                <a:spcPct val="80000"/>
              </a:lnSpc>
            </a:pPr>
            <a:endParaRPr lang="en-US" sz="2400" b="1" dirty="0" smtClean="0">
              <a:solidFill>
                <a:srgbClr val="002060"/>
              </a:solidFill>
            </a:endParaRPr>
          </a:p>
          <a:p>
            <a:pPr>
              <a:lnSpc>
                <a:spcPct val="80000"/>
              </a:lnSpc>
            </a:pPr>
            <a:r>
              <a:rPr lang="en-US" sz="2400" b="1" dirty="0" smtClean="0">
                <a:solidFill>
                  <a:srgbClr val="002060"/>
                </a:solidFill>
              </a:rPr>
              <a:t>Yes</a:t>
            </a:r>
          </a:p>
          <a:p>
            <a:pPr>
              <a:lnSpc>
                <a:spcPct val="80000"/>
              </a:lnSpc>
            </a:pPr>
            <a:endParaRPr lang="en-US" sz="2400" b="1" dirty="0">
              <a:solidFill>
                <a:srgbClr val="002060"/>
              </a:solidFill>
            </a:endParaRPr>
          </a:p>
          <a:p>
            <a:pPr>
              <a:lnSpc>
                <a:spcPct val="80000"/>
              </a:lnSpc>
            </a:pPr>
            <a:r>
              <a:rPr lang="en-US" sz="2400" b="1" dirty="0" smtClean="0">
                <a:solidFill>
                  <a:srgbClr val="002060"/>
                </a:solidFill>
              </a:rPr>
              <a:t>Yes</a:t>
            </a:r>
            <a:endParaRPr lang="en-US" sz="2400" b="1"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58005" y="252412"/>
            <a:ext cx="7954963" cy="357188"/>
          </a:xfrm>
        </p:spPr>
        <p:txBody>
          <a:bodyPr>
            <a:normAutofit fontScale="90000"/>
          </a:bodyPr>
          <a:lstStyle/>
          <a:p>
            <a:r>
              <a:rPr lang="en-US" dirty="0" smtClean="0"/>
              <a:t>The Three Criteria: </a:t>
            </a:r>
            <a:r>
              <a:rPr lang="en-US" dirty="0" smtClean="0">
                <a:solidFill>
                  <a:srgbClr val="002060"/>
                </a:solidFill>
              </a:rPr>
              <a:t>*</a:t>
            </a:r>
          </a:p>
        </p:txBody>
      </p:sp>
      <p:sp>
        <p:nvSpPr>
          <p:cNvPr id="1741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80" charset="-128"/>
              </a:defRPr>
            </a:lvl1pPr>
            <a:lvl2pPr marL="37931725" indent="-37474525">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fld id="{CF3E5C6E-5977-4065-8AF5-700959E86533}" type="slidenum">
              <a:rPr lang="en-US" sz="1000">
                <a:solidFill>
                  <a:schemeClr val="bg1"/>
                </a:solidFill>
              </a:rPr>
              <a:pPr/>
              <a:t>6</a:t>
            </a:fld>
            <a:endParaRPr lang="en-US" sz="1000">
              <a:solidFill>
                <a:schemeClr val="bg1"/>
              </a:solidFill>
            </a:endParaRPr>
          </a:p>
        </p:txBody>
      </p:sp>
      <p:sp>
        <p:nvSpPr>
          <p:cNvPr id="5" name="TextBox 4"/>
          <p:cNvSpPr txBox="1">
            <a:spLocks noChangeArrowheads="1"/>
          </p:cNvSpPr>
          <p:nvPr/>
        </p:nvSpPr>
        <p:spPr bwMode="auto">
          <a:xfrm>
            <a:off x="354013" y="2124075"/>
            <a:ext cx="2393950" cy="1016000"/>
          </a:xfrm>
          <a:prstGeom prst="rect">
            <a:avLst/>
          </a:prstGeom>
          <a:gradFill rotWithShape="1">
            <a:gsLst>
              <a:gs pos="0">
                <a:srgbClr val="FFE5E5"/>
              </a:gs>
              <a:gs pos="64999">
                <a:srgbClr val="FBBCBD"/>
              </a:gs>
              <a:gs pos="100000">
                <a:srgbClr val="FB9FA0"/>
              </a:gs>
            </a:gsLst>
            <a:lin ang="5400000" scaled="1"/>
          </a:gradFill>
          <a:ln w="9525">
            <a:solidFill>
              <a:srgbClr val="AF262C"/>
            </a:solidFill>
            <a:miter lim="800000"/>
            <a:headEnd/>
            <a:tailEnd/>
          </a:ln>
          <a:effectLst>
            <a:outerShdw blurRad="40000" dist="20000" dir="5400000" rotWithShape="0">
              <a:srgbClr val="808080">
                <a:alpha val="37999"/>
              </a:srgbClr>
            </a:outerShdw>
          </a:effectLst>
        </p:spPr>
        <p:txBody>
          <a:bodyPr>
            <a:spAutoFit/>
          </a:bodyPr>
          <a:lstStyle>
            <a:lvl1pPr>
              <a:defRPr sz="2400">
                <a:solidFill>
                  <a:schemeClr val="tx1"/>
                </a:solidFill>
                <a:latin typeface="Arial" charset="0"/>
                <a:ea typeface="ＭＳ Ｐゴシック" pitchFamily="80" charset="-128"/>
              </a:defRPr>
            </a:lvl1pPr>
            <a:lvl2pPr marL="37931725" indent="-37474525">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r>
              <a:rPr lang="en-US" sz="2000">
                <a:solidFill>
                  <a:srgbClr val="131313"/>
                </a:solidFill>
              </a:rPr>
              <a:t>High efficiency</a:t>
            </a:r>
            <a:br>
              <a:rPr lang="en-US" sz="2000">
                <a:solidFill>
                  <a:srgbClr val="131313"/>
                </a:solidFill>
              </a:rPr>
            </a:br>
            <a:r>
              <a:rPr lang="en-US" sz="2000">
                <a:solidFill>
                  <a:srgbClr val="131313"/>
                </a:solidFill>
              </a:rPr>
              <a:t>&amp; bandwidth optimization</a:t>
            </a:r>
          </a:p>
        </p:txBody>
      </p:sp>
      <p:sp>
        <p:nvSpPr>
          <p:cNvPr id="6" name="TextBox 5"/>
          <p:cNvSpPr txBox="1">
            <a:spLocks noChangeArrowheads="1"/>
          </p:cNvSpPr>
          <p:nvPr/>
        </p:nvSpPr>
        <p:spPr bwMode="auto">
          <a:xfrm>
            <a:off x="3522663" y="958850"/>
            <a:ext cx="2778125" cy="1014413"/>
          </a:xfrm>
          <a:prstGeom prst="rect">
            <a:avLst/>
          </a:prstGeom>
          <a:gradFill rotWithShape="1">
            <a:gsLst>
              <a:gs pos="0">
                <a:srgbClr val="FFE5E5"/>
              </a:gs>
              <a:gs pos="64999">
                <a:srgbClr val="FBBCBD"/>
              </a:gs>
              <a:gs pos="100000">
                <a:srgbClr val="FB9FA0"/>
              </a:gs>
            </a:gsLst>
            <a:lin ang="5400000" scaled="1"/>
          </a:gradFill>
          <a:ln w="9525">
            <a:solidFill>
              <a:srgbClr val="AF262C"/>
            </a:solidFill>
            <a:miter lim="800000"/>
            <a:headEnd/>
            <a:tailEnd/>
          </a:ln>
          <a:effectLst>
            <a:outerShdw blurRad="40000" dist="20000" dir="5400000" rotWithShape="0">
              <a:srgbClr val="808080">
                <a:alpha val="37999"/>
              </a:srgbClr>
            </a:outerShdw>
          </a:effectLst>
        </p:spPr>
        <p:txBody>
          <a:bodyPr>
            <a:spAutoFit/>
          </a:bodyPr>
          <a:lstStyle>
            <a:lvl1pPr>
              <a:defRPr sz="2400">
                <a:solidFill>
                  <a:schemeClr val="tx1"/>
                </a:solidFill>
                <a:latin typeface="Arial" charset="0"/>
                <a:ea typeface="ＭＳ Ｐゴシック" pitchFamily="80" charset="-128"/>
              </a:defRPr>
            </a:lvl1pPr>
            <a:lvl2pPr marL="37931725" indent="-37474525">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r>
              <a:rPr lang="en-US" sz="2000">
                <a:solidFill>
                  <a:srgbClr val="131313"/>
                </a:solidFill>
              </a:rPr>
              <a:t>Long lifetime of the device &amp; easy to assembly</a:t>
            </a:r>
          </a:p>
        </p:txBody>
      </p:sp>
      <p:sp>
        <p:nvSpPr>
          <p:cNvPr id="7" name="TextBox 6"/>
          <p:cNvSpPr txBox="1">
            <a:spLocks noChangeArrowheads="1"/>
          </p:cNvSpPr>
          <p:nvPr/>
        </p:nvSpPr>
        <p:spPr bwMode="auto">
          <a:xfrm>
            <a:off x="7004050" y="2228850"/>
            <a:ext cx="1922463" cy="708025"/>
          </a:xfrm>
          <a:prstGeom prst="rect">
            <a:avLst/>
          </a:prstGeom>
          <a:gradFill rotWithShape="1">
            <a:gsLst>
              <a:gs pos="0">
                <a:srgbClr val="FFE5E5"/>
              </a:gs>
              <a:gs pos="64999">
                <a:srgbClr val="FBBCBD"/>
              </a:gs>
              <a:gs pos="100000">
                <a:srgbClr val="FB9FA0"/>
              </a:gs>
            </a:gsLst>
            <a:lin ang="5400000" scaled="1"/>
          </a:gradFill>
          <a:ln w="9525">
            <a:solidFill>
              <a:srgbClr val="AF262C"/>
            </a:solidFill>
            <a:miter lim="800000"/>
            <a:headEnd/>
            <a:tailEnd/>
          </a:ln>
          <a:effectLst>
            <a:outerShdw blurRad="40000" dist="20000" dir="5400000" rotWithShape="0">
              <a:srgbClr val="808080">
                <a:alpha val="37999"/>
              </a:srgbClr>
            </a:outerShdw>
          </a:effectLst>
        </p:spPr>
        <p:txBody>
          <a:bodyPr>
            <a:spAutoFit/>
          </a:bodyPr>
          <a:lstStyle>
            <a:lvl1pPr>
              <a:defRPr sz="2400">
                <a:solidFill>
                  <a:schemeClr val="tx1"/>
                </a:solidFill>
                <a:latin typeface="Arial" charset="0"/>
                <a:ea typeface="ＭＳ Ｐゴシック" pitchFamily="80" charset="-128"/>
              </a:defRPr>
            </a:lvl1pPr>
            <a:lvl2pPr marL="37931725" indent="-37474525">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r>
              <a:rPr lang="en-US" sz="2000">
                <a:solidFill>
                  <a:srgbClr val="131313"/>
                </a:solidFill>
              </a:rPr>
              <a:t>“Good” noise behavior</a:t>
            </a:r>
          </a:p>
        </p:txBody>
      </p:sp>
      <p:cxnSp>
        <p:nvCxnSpPr>
          <p:cNvPr id="17415" name="Straight Arrow Connector 8"/>
          <p:cNvCxnSpPr>
            <a:cxnSpLocks noChangeShapeType="1"/>
          </p:cNvCxnSpPr>
          <p:nvPr/>
        </p:nvCxnSpPr>
        <p:spPr bwMode="auto">
          <a:xfrm>
            <a:off x="2870200" y="3162300"/>
            <a:ext cx="1538288" cy="965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16" name="Straight Arrow Connector 10"/>
          <p:cNvCxnSpPr>
            <a:cxnSpLocks noChangeShapeType="1"/>
          </p:cNvCxnSpPr>
          <p:nvPr/>
        </p:nvCxnSpPr>
        <p:spPr bwMode="auto">
          <a:xfrm rot="5400000">
            <a:off x="4164807" y="3199606"/>
            <a:ext cx="18796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17" name="Straight Arrow Connector 12"/>
          <p:cNvCxnSpPr>
            <a:cxnSpLocks noChangeShapeType="1"/>
          </p:cNvCxnSpPr>
          <p:nvPr/>
        </p:nvCxnSpPr>
        <p:spPr bwMode="auto">
          <a:xfrm rot="10800000" flipV="1">
            <a:off x="5922963" y="3162300"/>
            <a:ext cx="1257300" cy="965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4" name="TextBox 13"/>
          <p:cNvSpPr txBox="1">
            <a:spLocks noChangeArrowheads="1"/>
          </p:cNvSpPr>
          <p:nvPr/>
        </p:nvSpPr>
        <p:spPr bwMode="auto">
          <a:xfrm>
            <a:off x="3125788" y="4554538"/>
            <a:ext cx="3981450" cy="1236662"/>
          </a:xfrm>
          <a:prstGeom prst="rect">
            <a:avLst/>
          </a:prstGeom>
          <a:gradFill rotWithShape="1">
            <a:gsLst>
              <a:gs pos="0">
                <a:srgbClr val="EDEDED"/>
              </a:gs>
              <a:gs pos="64999">
                <a:srgbClr val="D0D0D0"/>
              </a:gs>
              <a:gs pos="100000">
                <a:srgbClr val="BCBCBC"/>
              </a:gs>
            </a:gsLst>
            <a:lin ang="5400000" scaled="1"/>
          </a:gradFill>
          <a:ln w="9525">
            <a:solidFill>
              <a:srgbClr val="0D0D0D"/>
            </a:solidFill>
            <a:miter lim="800000"/>
            <a:headEnd/>
            <a:tailEnd/>
          </a:ln>
          <a:effectLst>
            <a:outerShdw blurRad="40000" dist="20000" dir="5400000" rotWithShape="0">
              <a:srgbClr val="808080">
                <a:alpha val="37999"/>
              </a:srgbClr>
            </a:outerShdw>
          </a:effectLst>
        </p:spPr>
        <p:txBody>
          <a:bodyPr>
            <a:spAutoFit/>
          </a:bodyPr>
          <a:lstStyle>
            <a:lvl1pPr>
              <a:defRPr sz="2400">
                <a:solidFill>
                  <a:schemeClr val="tx1"/>
                </a:solidFill>
                <a:latin typeface="Arial" charset="0"/>
                <a:ea typeface="ＭＳ Ｐゴシック" pitchFamily="80" charset="-128"/>
              </a:defRPr>
            </a:lvl1pPr>
            <a:lvl2pPr marL="37931725" indent="-37474525">
              <a:defRPr sz="2400">
                <a:solidFill>
                  <a:schemeClr val="tx1"/>
                </a:solidFill>
                <a:latin typeface="Arial" charset="0"/>
                <a:ea typeface="ＭＳ Ｐゴシック" pitchFamily="80" charset="-128"/>
              </a:defRPr>
            </a:lvl2pPr>
            <a:lvl3pPr>
              <a:defRPr sz="2400">
                <a:solidFill>
                  <a:schemeClr val="tx1"/>
                </a:solidFill>
                <a:latin typeface="Arial" charset="0"/>
                <a:ea typeface="ＭＳ Ｐゴシック" pitchFamily="80" charset="-128"/>
              </a:defRPr>
            </a:lvl3pPr>
            <a:lvl4pPr>
              <a:defRPr sz="2400">
                <a:solidFill>
                  <a:schemeClr val="tx1"/>
                </a:solidFill>
                <a:latin typeface="Arial" charset="0"/>
                <a:ea typeface="ＭＳ Ｐゴシック" pitchFamily="80" charset="-128"/>
              </a:defRPr>
            </a:lvl4pPr>
            <a:lvl5pPr>
              <a:defRPr sz="2400">
                <a:solidFill>
                  <a:schemeClr val="tx1"/>
                </a:solidFill>
                <a:latin typeface="Arial" charset="0"/>
                <a:ea typeface="ＭＳ Ｐゴシック" pitchFamily="80" charset="-128"/>
              </a:defRPr>
            </a:lvl5pPr>
            <a:lvl6pPr marL="457200" eaLnBrk="0" fontAlgn="base" hangingPunct="0">
              <a:spcBef>
                <a:spcPct val="0"/>
              </a:spcBef>
              <a:spcAft>
                <a:spcPct val="0"/>
              </a:spcAft>
              <a:defRPr sz="2400">
                <a:solidFill>
                  <a:schemeClr val="tx1"/>
                </a:solidFill>
                <a:latin typeface="Arial" charset="0"/>
                <a:ea typeface="ＭＳ Ｐゴシック" pitchFamily="80" charset="-128"/>
              </a:defRPr>
            </a:lvl6pPr>
            <a:lvl7pPr marL="914400" eaLnBrk="0" fontAlgn="base" hangingPunct="0">
              <a:spcBef>
                <a:spcPct val="0"/>
              </a:spcBef>
              <a:spcAft>
                <a:spcPct val="0"/>
              </a:spcAft>
              <a:defRPr sz="2400">
                <a:solidFill>
                  <a:schemeClr val="tx1"/>
                </a:solidFill>
                <a:latin typeface="Arial" charset="0"/>
                <a:ea typeface="ＭＳ Ｐゴシック" pitchFamily="80" charset="-128"/>
              </a:defRPr>
            </a:lvl7pPr>
            <a:lvl8pPr marL="1371600" eaLnBrk="0" fontAlgn="base" hangingPunct="0">
              <a:spcBef>
                <a:spcPct val="0"/>
              </a:spcBef>
              <a:spcAft>
                <a:spcPct val="0"/>
              </a:spcAft>
              <a:defRPr sz="2400">
                <a:solidFill>
                  <a:schemeClr val="tx1"/>
                </a:solidFill>
                <a:latin typeface="Arial" charset="0"/>
                <a:ea typeface="ＭＳ Ｐゴシック" pitchFamily="80" charset="-128"/>
              </a:defRPr>
            </a:lvl8pPr>
            <a:lvl9pPr marL="1828800" eaLnBrk="0" fontAlgn="base" hangingPunct="0">
              <a:spcBef>
                <a:spcPct val="0"/>
              </a:spcBef>
              <a:spcAft>
                <a:spcPct val="0"/>
              </a:spcAft>
              <a:defRPr sz="2400">
                <a:solidFill>
                  <a:schemeClr val="tx1"/>
                </a:solidFill>
                <a:latin typeface="Arial" charset="0"/>
                <a:ea typeface="ＭＳ Ｐゴシック" pitchFamily="80" charset="-128"/>
              </a:defRPr>
            </a:lvl9pPr>
          </a:lstStyle>
          <a:p>
            <a:r>
              <a:rPr lang="en-US">
                <a:solidFill>
                  <a:srgbClr val="131313"/>
                </a:solidFill>
              </a:rPr>
              <a:t>What is the best structure </a:t>
            </a:r>
            <a:br>
              <a:rPr lang="en-US">
                <a:solidFill>
                  <a:srgbClr val="131313"/>
                </a:solidFill>
              </a:rPr>
            </a:br>
            <a:r>
              <a:rPr lang="en-US">
                <a:solidFill>
                  <a:srgbClr val="131313"/>
                </a:solidFill>
              </a:rPr>
              <a:t>for a good and cost-efficient</a:t>
            </a:r>
            <a:br>
              <a:rPr lang="en-US">
                <a:solidFill>
                  <a:srgbClr val="131313"/>
                </a:solidFill>
              </a:rPr>
            </a:br>
            <a:r>
              <a:rPr lang="en-US">
                <a:solidFill>
                  <a:srgbClr val="131313"/>
                </a:solidFill>
              </a:rPr>
              <a:t>Photocathode?</a:t>
            </a:r>
          </a:p>
        </p:txBody>
      </p:sp>
      <p:sp>
        <p:nvSpPr>
          <p:cNvPr id="11" name="Rectangle 2"/>
          <p:cNvSpPr txBox="1">
            <a:spLocks noChangeArrowheads="1"/>
          </p:cNvSpPr>
          <p:nvPr/>
        </p:nvSpPr>
        <p:spPr>
          <a:xfrm>
            <a:off x="0" y="6038850"/>
            <a:ext cx="9070975" cy="819150"/>
          </a:xfrm>
          <a:prstGeom prst="rect">
            <a:avLst/>
          </a:prstGeom>
          <a:ln w="9525"/>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rgbClr val="FF0000"/>
                </a:solidFill>
                <a:latin typeface="+mj-lt"/>
                <a:ea typeface="+mj-ea"/>
                <a:cs typeface="+mj-cs"/>
              </a:defRPr>
            </a:lvl1pPr>
          </a:lstStyle>
          <a:p>
            <a:pPr>
              <a:lnSpc>
                <a:spcPct val="85000"/>
              </a:lnSpc>
            </a:pPr>
            <a:r>
              <a:rPr lang="en-US" sz="2000" b="1" dirty="0" smtClean="0">
                <a:solidFill>
                  <a:srgbClr val="002060"/>
                </a:solidFill>
                <a:latin typeface="+mn-lt"/>
              </a:rPr>
              <a:t> Klaus slide from 1</a:t>
            </a:r>
            <a:r>
              <a:rPr lang="en-US" sz="2000" b="1" baseline="30000" dirty="0" smtClean="0">
                <a:solidFill>
                  <a:srgbClr val="002060"/>
                </a:solidFill>
                <a:latin typeface="+mn-lt"/>
              </a:rPr>
              <a:t>st</a:t>
            </a:r>
            <a:r>
              <a:rPr lang="en-US" sz="2000" b="1" dirty="0" smtClean="0">
                <a:solidFill>
                  <a:srgbClr val="002060"/>
                </a:solidFill>
                <a:latin typeface="+mn-lt"/>
              </a:rPr>
              <a:t> Workshop on </a:t>
            </a:r>
            <a:br>
              <a:rPr lang="en-US" sz="2000" b="1" dirty="0" smtClean="0">
                <a:solidFill>
                  <a:srgbClr val="002060"/>
                </a:solidFill>
                <a:latin typeface="+mn-lt"/>
              </a:rPr>
            </a:br>
            <a:r>
              <a:rPr lang="en-US" sz="2000" b="1" dirty="0" smtClean="0">
                <a:solidFill>
                  <a:srgbClr val="002060"/>
                </a:solidFill>
                <a:latin typeface="+mn-lt"/>
              </a:rPr>
              <a:t>Photo-cathodes:  300-500nm </a:t>
            </a:r>
            <a:r>
              <a:rPr lang="en-US" sz="2000" b="1" dirty="0">
                <a:solidFill>
                  <a:srgbClr val="002060"/>
                </a:solidFill>
                <a:latin typeface="+mn-lt"/>
              </a:rPr>
              <a:t>July 20-21, 2009: University of Chicago</a:t>
            </a:r>
          </a:p>
          <a:p>
            <a:pPr>
              <a:lnSpc>
                <a:spcPct val="85000"/>
              </a:lnSpc>
            </a:pPr>
            <a:endParaRPr lang="en-US" sz="2000" b="1" dirty="0" smtClean="0">
              <a:solidFill>
                <a:srgbClr val="002060"/>
              </a:solidFill>
              <a:latin typeface="+mn-lt"/>
            </a:endParaRPr>
          </a:p>
        </p:txBody>
      </p:sp>
      <p:sp>
        <p:nvSpPr>
          <p:cNvPr id="2" name="Rectangle 1"/>
          <p:cNvSpPr/>
          <p:nvPr/>
        </p:nvSpPr>
        <p:spPr>
          <a:xfrm>
            <a:off x="2314142" y="5791200"/>
            <a:ext cx="465192" cy="769441"/>
          </a:xfrm>
          <a:prstGeom prst="rect">
            <a:avLst/>
          </a:prstGeom>
        </p:spPr>
        <p:txBody>
          <a:bodyPr wrap="none">
            <a:spAutoFit/>
          </a:bodyPr>
          <a:lstStyle/>
          <a:p>
            <a:r>
              <a:rPr lang="en-US" sz="4400" dirty="0">
                <a:solidFill>
                  <a:srgbClr val="002060"/>
                </a:solidFill>
                <a:ea typeface="+mj-ea"/>
                <a:cs typeface="+mj-cs"/>
              </a:rPr>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a:xfrm>
            <a:off x="0" y="0"/>
            <a:ext cx="8686800" cy="731837"/>
          </a:xfrm>
        </p:spPr>
        <p:txBody>
          <a:bodyPr>
            <a:noAutofit/>
          </a:bodyPr>
          <a:lstStyle/>
          <a:p>
            <a:pPr eaLnBrk="1" hangingPunct="1">
              <a:defRPr/>
            </a:pPr>
            <a:r>
              <a:rPr lang="en-US" sz="5400" b="1" dirty="0" smtClean="0">
                <a:solidFill>
                  <a:schemeClr val="bg2">
                    <a:lumMod val="10000"/>
                  </a:schemeClr>
                </a:solidFill>
              </a:rPr>
              <a:t> </a:t>
            </a:r>
            <a:r>
              <a:rPr lang="en-US" sz="5400" b="1" dirty="0" smtClean="0"/>
              <a:t>Neutrino Physics</a:t>
            </a:r>
          </a:p>
        </p:txBody>
      </p:sp>
      <p:sp>
        <p:nvSpPr>
          <p:cNvPr id="5" name="Content Placeholder 4"/>
          <p:cNvSpPr>
            <a:spLocks noGrp="1"/>
          </p:cNvSpPr>
          <p:nvPr>
            <p:ph idx="1"/>
          </p:nvPr>
        </p:nvSpPr>
        <p:spPr>
          <a:xfrm>
            <a:off x="0" y="4876800"/>
            <a:ext cx="9296400" cy="1157308"/>
          </a:xfrm>
        </p:spPr>
        <p:txBody>
          <a:bodyPr>
            <a:normAutofit lnSpcReduction="10000"/>
          </a:bodyPr>
          <a:lstStyle/>
          <a:p>
            <a:pPr>
              <a:lnSpc>
                <a:spcPct val="70000"/>
              </a:lnSpc>
              <a:spcBef>
                <a:spcPct val="10000"/>
              </a:spcBef>
              <a:buFontTx/>
              <a:buNone/>
            </a:pPr>
            <a:r>
              <a:rPr lang="en-US" b="1" dirty="0"/>
              <a:t>Approach: </a:t>
            </a:r>
            <a:r>
              <a:rPr lang="en-US" dirty="0"/>
              <a:t>measure the </a:t>
            </a:r>
            <a:r>
              <a:rPr lang="en-US" dirty="0" smtClean="0"/>
              <a:t>arrival </a:t>
            </a:r>
            <a:r>
              <a:rPr lang="en-US" dirty="0"/>
              <a:t>times </a:t>
            </a:r>
            <a:r>
              <a:rPr lang="en-US" dirty="0" smtClean="0"/>
              <a:t>and positions of </a:t>
            </a:r>
            <a:r>
              <a:rPr lang="en-US" dirty="0"/>
              <a:t>photons and </a:t>
            </a:r>
            <a:r>
              <a:rPr lang="en-US" dirty="0" smtClean="0"/>
              <a:t>reconstruct  tracks  in water</a:t>
            </a:r>
            <a:endParaRPr lang="en-US" dirty="0"/>
          </a:p>
          <a:p>
            <a:pPr>
              <a:lnSpc>
                <a:spcPct val="70000"/>
              </a:lnSpc>
              <a:spcBef>
                <a:spcPct val="10000"/>
              </a:spcBef>
              <a:buFontTx/>
              <a:buNone/>
            </a:pPr>
            <a:r>
              <a:rPr lang="en-US" b="1" dirty="0"/>
              <a:t>Benefit: </a:t>
            </a:r>
            <a:r>
              <a:rPr lang="en-US" dirty="0" smtClean="0"/>
              <a:t>Factor of 5 less volume needed, cost</a:t>
            </a:r>
            <a:r>
              <a:rPr lang="en-US" b="1" dirty="0" smtClean="0"/>
              <a:t>.</a:t>
            </a:r>
            <a:endParaRPr lang="en-US" b="1" dirty="0"/>
          </a:p>
        </p:txBody>
      </p:sp>
      <p:pic>
        <p:nvPicPr>
          <p:cNvPr id="33799" name="Picture 4" descr="constantinos_sideviewV7"/>
          <p:cNvPicPr>
            <a:picLocks noChangeAspect="1" noChangeArrowheads="1"/>
          </p:cNvPicPr>
          <p:nvPr/>
        </p:nvPicPr>
        <p:blipFill>
          <a:blip r:embed="rId2">
            <a:extLst>
              <a:ext uri="{28A0092B-C50C-407E-A947-70E740481C1C}">
                <a14:useLocalDpi xmlns:a14="http://schemas.microsoft.com/office/drawing/2010/main" val="0"/>
              </a:ext>
            </a:extLst>
          </a:blip>
          <a:srcRect l="2525" t="3319" r="7417" b="7086"/>
          <a:stretch>
            <a:fillRect/>
          </a:stretch>
        </p:blipFill>
        <p:spPr bwMode="auto">
          <a:xfrm>
            <a:off x="1461405" y="1371600"/>
            <a:ext cx="623479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68014" y="600256"/>
            <a:ext cx="8839200" cy="954107"/>
          </a:xfrm>
          <a:prstGeom prst="rect">
            <a:avLst/>
          </a:prstGeom>
        </p:spPr>
        <p:txBody>
          <a:bodyPr wrap="square">
            <a:spAutoFit/>
          </a:bodyPr>
          <a:lstStyle/>
          <a:p>
            <a:r>
              <a:rPr lang="en-US" sz="2800" b="1" dirty="0">
                <a:solidFill>
                  <a:srgbClr val="DADADA">
                    <a:lumMod val="10000"/>
                  </a:srgbClr>
                </a:solidFill>
              </a:rPr>
              <a:t>Need</a:t>
            </a:r>
            <a:r>
              <a:rPr lang="en-US" sz="2800" dirty="0" smtClean="0">
                <a:solidFill>
                  <a:srgbClr val="DADADA">
                    <a:lumMod val="10000"/>
                  </a:srgbClr>
                </a:solidFill>
              </a:rPr>
              <a:t>: lower the cost  and extend the reach of large neutrino detectors </a:t>
            </a:r>
            <a:endParaRPr lang="en-US" dirty="0"/>
          </a:p>
        </p:txBody>
      </p:sp>
      <p:sp>
        <p:nvSpPr>
          <p:cNvPr id="8" name="Rectangle 7"/>
          <p:cNvSpPr/>
          <p:nvPr/>
        </p:nvSpPr>
        <p:spPr>
          <a:xfrm>
            <a:off x="0" y="5736848"/>
            <a:ext cx="9107214" cy="584775"/>
          </a:xfrm>
          <a:prstGeom prst="rect">
            <a:avLst/>
          </a:prstGeom>
        </p:spPr>
        <p:txBody>
          <a:bodyPr wrap="square">
            <a:spAutoFit/>
          </a:bodyPr>
          <a:lstStyle/>
          <a:p>
            <a:pPr lvl="0"/>
            <a:r>
              <a:rPr lang="en-US" sz="3200" b="1" dirty="0">
                <a:solidFill>
                  <a:srgbClr val="DADADA">
                    <a:lumMod val="10000"/>
                  </a:srgbClr>
                </a:solidFill>
                <a:latin typeface="+mj-lt"/>
              </a:rPr>
              <a:t>Competition-</a:t>
            </a:r>
            <a:r>
              <a:rPr lang="en-US" sz="2800" b="1" dirty="0">
                <a:solidFill>
                  <a:srgbClr val="DADADA">
                    <a:lumMod val="10000"/>
                  </a:srgbClr>
                </a:solidFill>
                <a:latin typeface="+mj-lt"/>
              </a:rPr>
              <a:t> </a:t>
            </a:r>
            <a:r>
              <a:rPr lang="en-US" sz="2800" dirty="0" smtClean="0">
                <a:solidFill>
                  <a:srgbClr val="DADADA">
                    <a:lumMod val="10000"/>
                  </a:srgbClr>
                </a:solidFill>
                <a:latin typeface="+mj-lt"/>
              </a:rPr>
              <a:t>large PMT’s, Liquid Argon</a:t>
            </a:r>
            <a:endParaRPr lang="en-US" sz="1600" dirty="0">
              <a:solidFill>
                <a:srgbClr val="84A3FF"/>
              </a:solidFill>
              <a:latin typeface="+mj-lt"/>
            </a:endParaRPr>
          </a:p>
        </p:txBody>
      </p:sp>
      <p:sp>
        <p:nvSpPr>
          <p:cNvPr id="3" name="TextBox 2"/>
          <p:cNvSpPr txBox="1"/>
          <p:nvPr/>
        </p:nvSpPr>
        <p:spPr>
          <a:xfrm>
            <a:off x="1905000" y="2819400"/>
            <a:ext cx="1752600" cy="369332"/>
          </a:xfrm>
          <a:prstGeom prst="rect">
            <a:avLst/>
          </a:prstGeom>
          <a:noFill/>
        </p:spPr>
        <p:txBody>
          <a:bodyPr wrap="square" rtlCol="0">
            <a:spAutoFit/>
          </a:bodyPr>
          <a:lstStyle/>
          <a:p>
            <a:r>
              <a:rPr lang="en-US" dirty="0" smtClean="0">
                <a:solidFill>
                  <a:schemeClr val="accent4">
                    <a:lumMod val="10000"/>
                  </a:schemeClr>
                </a:solidFill>
              </a:rPr>
              <a:t>H. Nicholson </a:t>
            </a:r>
          </a:p>
        </p:txBody>
      </p:sp>
      <p:sp>
        <p:nvSpPr>
          <p:cNvPr id="6" name="Footer Placeholder 5"/>
          <p:cNvSpPr>
            <a:spLocks noGrp="1"/>
          </p:cNvSpPr>
          <p:nvPr>
            <p:ph type="ftr" sz="quarter" idx="11"/>
          </p:nvPr>
        </p:nvSpPr>
        <p:spPr/>
        <p:txBody>
          <a:bodyPr/>
          <a:lstStyle/>
          <a:p>
            <a:r>
              <a:rPr lang="en-US" smtClean="0">
                <a:solidFill>
                  <a:srgbClr val="151517"/>
                </a:solidFill>
              </a:rPr>
              <a:t>SLAC  June 2012</a:t>
            </a:r>
            <a:endParaRPr lang="en-US" dirty="0">
              <a:solidFill>
                <a:srgbClr val="151517"/>
              </a:solidFill>
            </a:endParaRPr>
          </a:p>
        </p:txBody>
      </p:sp>
      <p:sp>
        <p:nvSpPr>
          <p:cNvPr id="7" name="Slide Number Placeholder 6"/>
          <p:cNvSpPr>
            <a:spLocks noGrp="1"/>
          </p:cNvSpPr>
          <p:nvPr>
            <p:ph type="sldNum" sz="quarter" idx="12"/>
          </p:nvPr>
        </p:nvSpPr>
        <p:spPr/>
        <p:txBody>
          <a:bodyPr/>
          <a:lstStyle/>
          <a:p>
            <a:fld id="{6F3AE956-26F0-4794-8F4C-97BAC66ADD21}" type="slidenum">
              <a:rPr lang="en-US" smtClean="0"/>
              <a:pPr/>
              <a:t>7</a:t>
            </a:fld>
            <a:endParaRPr lang="en-US" dirty="0"/>
          </a:p>
        </p:txBody>
      </p:sp>
      <p:sp>
        <p:nvSpPr>
          <p:cNvPr id="9" name="Date Placeholder 8"/>
          <p:cNvSpPr>
            <a:spLocks noGrp="1"/>
          </p:cNvSpPr>
          <p:nvPr>
            <p:ph type="dt" sz="half" idx="10"/>
          </p:nvPr>
        </p:nvSpPr>
        <p:spPr/>
        <p:txBody>
          <a:bodyPr/>
          <a:lstStyle/>
          <a:p>
            <a:fld id="{F6E8284C-E38F-46D9-9059-DA9F4D8394B0}" type="datetime1">
              <a:rPr lang="en-US" smtClean="0"/>
              <a:t>6/29/2012</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5400" b="1" dirty="0" smtClean="0"/>
              <a:t>Can we build a photon TPC?</a:t>
            </a:r>
            <a:r>
              <a:rPr lang="en-US" sz="5400" dirty="0" smtClean="0"/>
              <a:t> </a:t>
            </a:r>
            <a:endParaRPr lang="en-US" sz="5400" dirty="0"/>
          </a:p>
        </p:txBody>
      </p:sp>
      <p:pic>
        <p:nvPicPr>
          <p:cNvPr id="7" name="Content Placeholder 6"/>
          <p:cNvPicPr>
            <a:picLocks noGrp="1" noChangeAspect="1"/>
          </p:cNvPicPr>
          <p:nvPr>
            <p:ph idx="1"/>
          </p:nvPr>
        </p:nvPicPr>
        <p:blipFill rotWithShape="1">
          <a:blip r:embed="rId2">
            <a:extLst>
              <a:ext uri="{28A0092B-C50C-407E-A947-70E740481C1C}">
                <a14:useLocalDpi xmlns:a14="http://schemas.microsoft.com/office/drawing/2010/main" val="0"/>
              </a:ext>
            </a:extLst>
          </a:blip>
          <a:srcRect b="18110"/>
          <a:stretch/>
        </p:blipFill>
        <p:spPr>
          <a:xfrm>
            <a:off x="700852" y="914400"/>
            <a:ext cx="7681148" cy="4724399"/>
          </a:xfrm>
        </p:spPr>
      </p:pic>
      <p:sp>
        <p:nvSpPr>
          <p:cNvPr id="8" name="TextBox 7"/>
          <p:cNvSpPr txBox="1"/>
          <p:nvPr/>
        </p:nvSpPr>
        <p:spPr>
          <a:xfrm>
            <a:off x="457200" y="5599093"/>
            <a:ext cx="8305800" cy="954107"/>
          </a:xfrm>
          <a:prstGeom prst="rect">
            <a:avLst/>
          </a:prstGeom>
          <a:noFill/>
        </p:spPr>
        <p:txBody>
          <a:bodyPr wrap="square" rtlCol="0">
            <a:spAutoFit/>
          </a:bodyPr>
          <a:lstStyle/>
          <a:p>
            <a:r>
              <a:rPr lang="en-US" sz="2800" b="1" dirty="0" smtClean="0">
                <a:solidFill>
                  <a:schemeClr val="accent4">
                    <a:lumMod val="10000"/>
                  </a:schemeClr>
                </a:solidFill>
              </a:rPr>
              <a:t>Work of Matt </a:t>
            </a:r>
            <a:r>
              <a:rPr lang="en-US" sz="2800" b="1" dirty="0" err="1" smtClean="0">
                <a:solidFill>
                  <a:schemeClr val="accent4">
                    <a:lumMod val="10000"/>
                  </a:schemeClr>
                </a:solidFill>
              </a:rPr>
              <a:t>Wetstein</a:t>
            </a:r>
            <a:r>
              <a:rPr lang="en-US" sz="2800" b="1" dirty="0" smtClean="0">
                <a:solidFill>
                  <a:schemeClr val="accent4">
                    <a:lumMod val="10000"/>
                  </a:schemeClr>
                </a:solidFill>
              </a:rPr>
              <a:t>  (</a:t>
            </a:r>
            <a:r>
              <a:rPr lang="en-US" sz="2800" b="1" dirty="0" err="1" smtClean="0">
                <a:solidFill>
                  <a:schemeClr val="accent4">
                    <a:lumMod val="10000"/>
                  </a:schemeClr>
                </a:solidFill>
              </a:rPr>
              <a:t>Argonne,&amp;Chicago</a:t>
            </a:r>
            <a:r>
              <a:rPr lang="en-US" sz="2800" b="1" dirty="0" smtClean="0">
                <a:solidFill>
                  <a:schemeClr val="accent4">
                    <a:lumMod val="10000"/>
                  </a:schemeClr>
                </a:solidFill>
              </a:rPr>
              <a:t>) in his spare time (sic)</a:t>
            </a:r>
          </a:p>
        </p:txBody>
      </p:sp>
      <p:sp>
        <p:nvSpPr>
          <p:cNvPr id="4" name="Footer Placeholder 3"/>
          <p:cNvSpPr>
            <a:spLocks noGrp="1"/>
          </p:cNvSpPr>
          <p:nvPr>
            <p:ph type="ftr" sz="quarter" idx="11"/>
          </p:nvPr>
        </p:nvSpPr>
        <p:spPr/>
        <p:txBody>
          <a:bodyPr/>
          <a:lstStyle/>
          <a:p>
            <a:r>
              <a:rPr lang="en-US" smtClean="0">
                <a:solidFill>
                  <a:srgbClr val="151517"/>
                </a:solidFill>
              </a:rPr>
              <a:t>SLAC  June 2012</a:t>
            </a:r>
            <a:endParaRPr lang="en-US" dirty="0">
              <a:solidFill>
                <a:srgbClr val="151517"/>
              </a:solidFill>
            </a:endParaRPr>
          </a:p>
        </p:txBody>
      </p:sp>
      <p:sp>
        <p:nvSpPr>
          <p:cNvPr id="9" name="Slide Number Placeholder 8"/>
          <p:cNvSpPr>
            <a:spLocks noGrp="1"/>
          </p:cNvSpPr>
          <p:nvPr>
            <p:ph type="sldNum" sz="quarter" idx="12"/>
          </p:nvPr>
        </p:nvSpPr>
        <p:spPr/>
        <p:txBody>
          <a:bodyPr/>
          <a:lstStyle/>
          <a:p>
            <a:fld id="{6F3AE956-26F0-4794-8F4C-97BAC66ADD21}" type="slidenum">
              <a:rPr lang="en-US" smtClean="0"/>
              <a:pPr/>
              <a:t>8</a:t>
            </a:fld>
            <a:endParaRPr lang="en-US" dirty="0"/>
          </a:p>
        </p:txBody>
      </p:sp>
      <p:sp>
        <p:nvSpPr>
          <p:cNvPr id="10" name="Date Placeholder 9"/>
          <p:cNvSpPr>
            <a:spLocks noGrp="1"/>
          </p:cNvSpPr>
          <p:nvPr>
            <p:ph type="dt" sz="half" idx="10"/>
          </p:nvPr>
        </p:nvSpPr>
        <p:spPr/>
        <p:txBody>
          <a:bodyPr/>
          <a:lstStyle/>
          <a:p>
            <a:fld id="{9753F046-B475-40A4-BA1B-0B292335AED3}" type="datetime1">
              <a:rPr lang="en-US" smtClean="0"/>
              <a:t>6/29/2012</a:t>
            </a:fld>
            <a:endParaRPr lang="en-US" dirty="0"/>
          </a:p>
        </p:txBody>
      </p:sp>
    </p:spTree>
    <p:extLst>
      <p:ext uri="{BB962C8B-B14F-4D97-AF65-F5344CB8AC3E}">
        <p14:creationId xmlns:p14="http://schemas.microsoft.com/office/powerpoint/2010/main" val="395737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Rectangle 3"/>
          <p:cNvSpPr>
            <a:spLocks noGrp="1" noChangeArrowheads="1"/>
          </p:cNvSpPr>
          <p:nvPr>
            <p:ph type="ctrTitle"/>
          </p:nvPr>
        </p:nvSpPr>
        <p:spPr>
          <a:xfrm>
            <a:off x="23648" y="76200"/>
            <a:ext cx="9296400" cy="838200"/>
          </a:xfrm>
        </p:spPr>
        <p:txBody>
          <a:bodyPr>
            <a:noAutofit/>
          </a:bodyPr>
          <a:lstStyle/>
          <a:p>
            <a:pPr eaLnBrk="1" hangingPunct="1">
              <a:defRPr/>
            </a:pPr>
            <a:r>
              <a:rPr lang="en-US" sz="4800" b="1" dirty="0" smtClean="0">
                <a:solidFill>
                  <a:srgbClr val="FF0000"/>
                </a:solidFill>
              </a:rPr>
              <a:t>Colliders:</a:t>
            </a:r>
            <a:r>
              <a:rPr lang="en-US" b="1" dirty="0" smtClean="0">
                <a:solidFill>
                  <a:srgbClr val="FF0000"/>
                </a:solidFill>
              </a:rPr>
              <a:t> </a:t>
            </a:r>
          </a:p>
        </p:txBody>
      </p:sp>
      <p:pic>
        <p:nvPicPr>
          <p:cNvPr id="32771" name="Picture 4" descr="top_c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371600"/>
            <a:ext cx="4000822" cy="3090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Text Box 7"/>
          <p:cNvSpPr txBox="1">
            <a:spLocks noChangeArrowheads="1"/>
          </p:cNvSpPr>
          <p:nvPr/>
        </p:nvSpPr>
        <p:spPr bwMode="auto">
          <a:xfrm>
            <a:off x="23648" y="4674715"/>
            <a:ext cx="9144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lnSpc>
                <a:spcPct val="75000"/>
              </a:lnSpc>
              <a:spcBef>
                <a:spcPct val="40000"/>
              </a:spcBef>
              <a:buChar char="•"/>
              <a:defRPr sz="2800" b="1">
                <a:solidFill>
                  <a:schemeClr val="tx1"/>
                </a:solidFill>
                <a:latin typeface="Garamond" pitchFamily="18" charset="0"/>
              </a:defRPr>
            </a:lvl1pPr>
            <a:lvl2pPr marL="742950" indent="-285750" eaLnBrk="0" hangingPunct="0">
              <a:lnSpc>
                <a:spcPct val="75000"/>
              </a:lnSpc>
              <a:spcBef>
                <a:spcPct val="40000"/>
              </a:spcBef>
              <a:buChar char="•"/>
              <a:defRPr sz="2800" b="1">
                <a:solidFill>
                  <a:schemeClr val="tx1"/>
                </a:solidFill>
                <a:latin typeface="Garamond" pitchFamily="18" charset="0"/>
              </a:defRPr>
            </a:lvl2pPr>
            <a:lvl3pPr marL="1143000" indent="-228600" eaLnBrk="0" hangingPunct="0">
              <a:lnSpc>
                <a:spcPct val="75000"/>
              </a:lnSpc>
              <a:spcBef>
                <a:spcPct val="40000"/>
              </a:spcBef>
              <a:buChar char="•"/>
              <a:defRPr sz="2800" b="1">
                <a:solidFill>
                  <a:schemeClr val="tx1"/>
                </a:solidFill>
                <a:latin typeface="Garamond" pitchFamily="18" charset="0"/>
              </a:defRPr>
            </a:lvl3pPr>
            <a:lvl4pPr marL="1600200" indent="-228600" eaLnBrk="0" hangingPunct="0">
              <a:lnSpc>
                <a:spcPct val="75000"/>
              </a:lnSpc>
              <a:spcBef>
                <a:spcPct val="40000"/>
              </a:spcBef>
              <a:buChar char="•"/>
              <a:defRPr sz="2800" b="1">
                <a:solidFill>
                  <a:schemeClr val="tx1"/>
                </a:solidFill>
                <a:latin typeface="Garamond" pitchFamily="18" charset="0"/>
              </a:defRPr>
            </a:lvl4pPr>
            <a:lvl5pPr marL="2057400" indent="-228600" eaLnBrk="0" hangingPunct="0">
              <a:lnSpc>
                <a:spcPct val="75000"/>
              </a:lnSpc>
              <a:spcBef>
                <a:spcPct val="40000"/>
              </a:spcBef>
              <a:buChar char="•"/>
              <a:defRPr sz="2800" b="1">
                <a:solidFill>
                  <a:schemeClr val="tx1"/>
                </a:solidFill>
                <a:latin typeface="Garamond" pitchFamily="18" charset="0"/>
              </a:defRPr>
            </a:lvl5pPr>
            <a:lvl6pPr marL="2514600" indent="-228600" eaLnBrk="0" fontAlgn="base" hangingPunct="0">
              <a:lnSpc>
                <a:spcPct val="75000"/>
              </a:lnSpc>
              <a:spcBef>
                <a:spcPct val="40000"/>
              </a:spcBef>
              <a:spcAft>
                <a:spcPct val="0"/>
              </a:spcAft>
              <a:buChar char="•"/>
              <a:defRPr sz="2800" b="1">
                <a:solidFill>
                  <a:schemeClr val="tx1"/>
                </a:solidFill>
                <a:latin typeface="Garamond" pitchFamily="18" charset="0"/>
              </a:defRPr>
            </a:lvl6pPr>
            <a:lvl7pPr marL="2971800" indent="-228600" eaLnBrk="0" fontAlgn="base" hangingPunct="0">
              <a:lnSpc>
                <a:spcPct val="75000"/>
              </a:lnSpc>
              <a:spcBef>
                <a:spcPct val="40000"/>
              </a:spcBef>
              <a:spcAft>
                <a:spcPct val="0"/>
              </a:spcAft>
              <a:buChar char="•"/>
              <a:defRPr sz="2800" b="1">
                <a:solidFill>
                  <a:schemeClr val="tx1"/>
                </a:solidFill>
                <a:latin typeface="Garamond" pitchFamily="18" charset="0"/>
              </a:defRPr>
            </a:lvl7pPr>
            <a:lvl8pPr marL="3429000" indent="-228600" eaLnBrk="0" fontAlgn="base" hangingPunct="0">
              <a:lnSpc>
                <a:spcPct val="75000"/>
              </a:lnSpc>
              <a:spcBef>
                <a:spcPct val="40000"/>
              </a:spcBef>
              <a:spcAft>
                <a:spcPct val="0"/>
              </a:spcAft>
              <a:buChar char="•"/>
              <a:defRPr sz="2800" b="1">
                <a:solidFill>
                  <a:schemeClr val="tx1"/>
                </a:solidFill>
                <a:latin typeface="Garamond" pitchFamily="18" charset="0"/>
              </a:defRPr>
            </a:lvl8pPr>
            <a:lvl9pPr marL="3886200" indent="-228600" eaLnBrk="0" fontAlgn="base" hangingPunct="0">
              <a:lnSpc>
                <a:spcPct val="75000"/>
              </a:lnSpc>
              <a:spcBef>
                <a:spcPct val="40000"/>
              </a:spcBef>
              <a:spcAft>
                <a:spcPct val="0"/>
              </a:spcAft>
              <a:buChar char="•"/>
              <a:defRPr sz="2800" b="1">
                <a:solidFill>
                  <a:schemeClr val="tx1"/>
                </a:solidFill>
                <a:latin typeface="Garamond" pitchFamily="18" charset="0"/>
              </a:defRPr>
            </a:lvl9pPr>
          </a:lstStyle>
          <a:p>
            <a:pPr>
              <a:lnSpc>
                <a:spcPct val="70000"/>
              </a:lnSpc>
              <a:spcBef>
                <a:spcPct val="10000"/>
              </a:spcBef>
              <a:buFontTx/>
              <a:buNone/>
            </a:pPr>
            <a:r>
              <a:rPr lang="en-US" dirty="0" smtClean="0">
                <a:solidFill>
                  <a:srgbClr val="151517"/>
                </a:solidFill>
              </a:rPr>
              <a:t>Approach: measure </a:t>
            </a:r>
            <a:r>
              <a:rPr lang="en-US" dirty="0">
                <a:solidFill>
                  <a:srgbClr val="151517"/>
                </a:solidFill>
              </a:rPr>
              <a:t>the difference in arrival times </a:t>
            </a:r>
            <a:r>
              <a:rPr lang="en-US" dirty="0" smtClean="0">
                <a:solidFill>
                  <a:srgbClr val="151517"/>
                </a:solidFill>
              </a:rPr>
              <a:t>of photons and charged particles </a:t>
            </a:r>
            <a:r>
              <a:rPr lang="en-US" dirty="0">
                <a:solidFill>
                  <a:srgbClr val="151517"/>
                </a:solidFill>
              </a:rPr>
              <a:t>which arrive a few psec later</a:t>
            </a:r>
            <a:r>
              <a:rPr lang="en-US" dirty="0" smtClean="0">
                <a:solidFill>
                  <a:srgbClr val="151517"/>
                </a:solidFill>
              </a:rPr>
              <a:t>.</a:t>
            </a:r>
          </a:p>
          <a:p>
            <a:pPr>
              <a:lnSpc>
                <a:spcPct val="70000"/>
              </a:lnSpc>
              <a:spcBef>
                <a:spcPct val="10000"/>
              </a:spcBef>
              <a:buFontTx/>
              <a:buNone/>
            </a:pPr>
            <a:r>
              <a:rPr lang="en-US" dirty="0" smtClean="0">
                <a:solidFill>
                  <a:srgbClr val="151517"/>
                </a:solidFill>
              </a:rPr>
              <a:t>Light source is Cherenkov light in the window/radiator.</a:t>
            </a:r>
          </a:p>
          <a:p>
            <a:pPr>
              <a:lnSpc>
                <a:spcPct val="70000"/>
              </a:lnSpc>
              <a:spcBef>
                <a:spcPct val="10000"/>
              </a:spcBef>
              <a:buFontTx/>
              <a:buNone/>
            </a:pPr>
            <a:r>
              <a:rPr lang="en-US" dirty="0" smtClean="0">
                <a:solidFill>
                  <a:srgbClr val="151517"/>
                </a:solidFill>
              </a:rPr>
              <a:t>Benefit: Discoveries in signatures not possible now</a:t>
            </a:r>
            <a:endParaRPr lang="en-US" dirty="0">
              <a:solidFill>
                <a:srgbClr val="151517"/>
              </a:solidFill>
            </a:endParaRPr>
          </a:p>
        </p:txBody>
      </p:sp>
      <p:sp>
        <p:nvSpPr>
          <p:cNvPr id="2" name="TextBox 1"/>
          <p:cNvSpPr txBox="1"/>
          <p:nvPr/>
        </p:nvSpPr>
        <p:spPr>
          <a:xfrm>
            <a:off x="0" y="457200"/>
            <a:ext cx="8686800" cy="954107"/>
          </a:xfrm>
          <a:prstGeom prst="rect">
            <a:avLst/>
          </a:prstGeom>
          <a:noFill/>
        </p:spPr>
        <p:txBody>
          <a:bodyPr wrap="square" rtlCol="0">
            <a:spAutoFit/>
          </a:bodyPr>
          <a:lstStyle/>
          <a:p>
            <a:r>
              <a:rPr lang="en-US" sz="2800" b="1" dirty="0">
                <a:solidFill>
                  <a:srgbClr val="DADADA">
                    <a:lumMod val="10000"/>
                  </a:srgbClr>
                </a:solidFill>
              </a:rPr>
              <a:t>Need: 1) </a:t>
            </a:r>
            <a:r>
              <a:rPr lang="en-US" sz="2800" b="1" dirty="0" smtClean="0">
                <a:solidFill>
                  <a:schemeClr val="accent4">
                    <a:lumMod val="10000"/>
                  </a:schemeClr>
                </a:solidFill>
              </a:rPr>
              <a:t>identify the  quark content of charged particles</a:t>
            </a:r>
          </a:p>
          <a:p>
            <a:r>
              <a:rPr lang="en-US" sz="2800" b="1" dirty="0">
                <a:solidFill>
                  <a:schemeClr val="accent4">
                    <a:lumMod val="10000"/>
                  </a:schemeClr>
                </a:solidFill>
              </a:rPr>
              <a:t> </a:t>
            </a:r>
            <a:r>
              <a:rPr lang="en-US" sz="2800" b="1" dirty="0" smtClean="0">
                <a:solidFill>
                  <a:schemeClr val="accent4">
                    <a:lumMod val="10000"/>
                  </a:schemeClr>
                </a:solidFill>
              </a:rPr>
              <a:t>           2) vertex  photons </a:t>
            </a:r>
          </a:p>
        </p:txBody>
      </p:sp>
      <p:sp>
        <p:nvSpPr>
          <p:cNvPr id="4" name="Rectangle 3"/>
          <p:cNvSpPr/>
          <p:nvPr/>
        </p:nvSpPr>
        <p:spPr>
          <a:xfrm>
            <a:off x="0" y="5889248"/>
            <a:ext cx="9144000" cy="830997"/>
          </a:xfrm>
          <a:prstGeom prst="rect">
            <a:avLst/>
          </a:prstGeom>
        </p:spPr>
        <p:txBody>
          <a:bodyPr wrap="square">
            <a:spAutoFit/>
          </a:bodyPr>
          <a:lstStyle/>
          <a:p>
            <a:r>
              <a:rPr lang="en-US" sz="2400" b="1" dirty="0" smtClean="0">
                <a:solidFill>
                  <a:srgbClr val="DADADA">
                    <a:lumMod val="10000"/>
                  </a:srgbClr>
                </a:solidFill>
                <a:latin typeface="Garamond" pitchFamily="18" charset="0"/>
              </a:rPr>
              <a:t>(Note: conventional  TOF resolution is 100 psec -factor of 100 worse than our goal= 1” is 100 psec, so need a small scale-length). </a:t>
            </a:r>
            <a:endParaRPr lang="en-US" sz="1600" dirty="0">
              <a:latin typeface="Garamond" pitchFamily="18" charset="0"/>
            </a:endParaRPr>
          </a:p>
        </p:txBody>
      </p:sp>
      <p:sp>
        <p:nvSpPr>
          <p:cNvPr id="5" name="TextBox 4"/>
          <p:cNvSpPr txBox="1"/>
          <p:nvPr/>
        </p:nvSpPr>
        <p:spPr>
          <a:xfrm>
            <a:off x="23648" y="2133600"/>
            <a:ext cx="2719552" cy="1477328"/>
          </a:xfrm>
          <a:prstGeom prst="rect">
            <a:avLst/>
          </a:prstGeom>
          <a:noFill/>
        </p:spPr>
        <p:txBody>
          <a:bodyPr wrap="square" rtlCol="0">
            <a:spAutoFit/>
          </a:bodyPr>
          <a:lstStyle/>
          <a:p>
            <a:r>
              <a:rPr lang="en-US" sz="2400" b="1" dirty="0">
                <a:solidFill>
                  <a:srgbClr val="FF0000"/>
                </a:solidFill>
              </a:rPr>
              <a:t>E</a:t>
            </a:r>
            <a:r>
              <a:rPr lang="en-US" sz="2400" b="1" dirty="0" smtClean="0">
                <a:solidFill>
                  <a:srgbClr val="FF0000"/>
                </a:solidFill>
              </a:rPr>
              <a:t>xtract </a:t>
            </a:r>
            <a:r>
              <a:rPr lang="en-US" sz="2400" b="1" i="1" dirty="0" smtClean="0">
                <a:solidFill>
                  <a:srgbClr val="FF0000"/>
                </a:solidFill>
              </a:rPr>
              <a:t>all </a:t>
            </a:r>
            <a:r>
              <a:rPr lang="en-US" sz="2400" b="1" dirty="0" smtClean="0">
                <a:solidFill>
                  <a:srgbClr val="FF0000"/>
                </a:solidFill>
              </a:rPr>
              <a:t> the information in each event </a:t>
            </a:r>
            <a:r>
              <a:rPr lang="en-US" b="1" dirty="0" smtClean="0">
                <a:solidFill>
                  <a:srgbClr val="FF0000"/>
                </a:solidFill>
              </a:rPr>
              <a:t>(4-vectors) – only spins remain…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84A3FF"/>
      </a:dk1>
      <a:lt1>
        <a:srgbClr val="FFFFFF"/>
      </a:lt1>
      <a:dk2>
        <a:srgbClr val="84A3FF"/>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002060"/>
          </a:solidFill>
        </a:ln>
      </a:spPr>
      <a:bodyPr wrap="square" rtlCol="0" anchor="ctr">
        <a:spAutoFit/>
      </a:bodyPr>
      <a:lstStyle>
        <a:defPPr algn="ctr">
          <a:lnSpc>
            <a:spcPct val="85000"/>
          </a:lnSpc>
          <a:defRPr sz="2400" b="1" dirty="0" smtClean="0">
            <a:solidFill>
              <a:srgbClr val="151517"/>
            </a:solidFill>
          </a:defRPr>
        </a:defPPr>
      </a:lstStyle>
    </a:spDef>
    <a:txDef>
      <a:spPr>
        <a:noFill/>
      </a:spPr>
      <a:bodyPr wrap="square" rtlCol="0">
        <a:spAutoFit/>
      </a:bodyPr>
      <a:lstStyle>
        <a:defPPr>
          <a:defRPr sz="2800" b="1" dirty="0" err="1" smtClean="0">
            <a:solidFill>
              <a:schemeClr val="accent4">
                <a:lumMod val="10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5183</TotalTime>
  <Words>868</Words>
  <Application>Microsoft Office PowerPoint</Application>
  <PresentationFormat>On-screen Show (4:3)</PresentationFormat>
  <Paragraphs>125</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Some Mundane Details</vt:lpstr>
      <vt:lpstr>Goals of the Workshop </vt:lpstr>
      <vt:lpstr>Context</vt:lpstr>
      <vt:lpstr>It would be a tragedy to lose the knowledge and a healthy competitive environment for vacuum photodevices</vt:lpstr>
      <vt:lpstr>What is Our Goals? </vt:lpstr>
      <vt:lpstr>The Three Criteria: *</vt:lpstr>
      <vt:lpstr> Neutrino Physics</vt:lpstr>
      <vt:lpstr>Can we build a photon TPC? </vt:lpstr>
      <vt:lpstr>Colliders: </vt:lpstr>
      <vt:lpstr>PowerPoint Presentation</vt:lpstr>
      <vt:lpstr>Goals of the Workshop</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frisch</dc:creator>
  <cp:lastModifiedBy>frisch</cp:lastModifiedBy>
  <cp:revision>215</cp:revision>
  <dcterms:created xsi:type="dcterms:W3CDTF">2011-10-07T14:54:54Z</dcterms:created>
  <dcterms:modified xsi:type="dcterms:W3CDTF">2012-06-29T12:57:33Z</dcterms:modified>
</cp:coreProperties>
</file>