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32"/>
  </p:notesMasterIdLst>
  <p:handoutMasterIdLst>
    <p:handoutMasterId r:id="rId33"/>
  </p:handoutMasterIdLst>
  <p:sldIdLst>
    <p:sldId id="361" r:id="rId2"/>
    <p:sldId id="402" r:id="rId3"/>
    <p:sldId id="403" r:id="rId4"/>
    <p:sldId id="404" r:id="rId5"/>
    <p:sldId id="429" r:id="rId6"/>
    <p:sldId id="431" r:id="rId7"/>
    <p:sldId id="428" r:id="rId8"/>
    <p:sldId id="408" r:id="rId9"/>
    <p:sldId id="417" r:id="rId10"/>
    <p:sldId id="422" r:id="rId11"/>
    <p:sldId id="410" r:id="rId12"/>
    <p:sldId id="425" r:id="rId13"/>
    <p:sldId id="413" r:id="rId14"/>
    <p:sldId id="415" r:id="rId15"/>
    <p:sldId id="416" r:id="rId16"/>
    <p:sldId id="414" r:id="rId17"/>
    <p:sldId id="409" r:id="rId18"/>
    <p:sldId id="411" r:id="rId19"/>
    <p:sldId id="412" r:id="rId20"/>
    <p:sldId id="433" r:id="rId21"/>
    <p:sldId id="432" r:id="rId22"/>
    <p:sldId id="427" r:id="rId23"/>
    <p:sldId id="434" r:id="rId24"/>
    <p:sldId id="420" r:id="rId25"/>
    <p:sldId id="421" r:id="rId26"/>
    <p:sldId id="407" r:id="rId27"/>
    <p:sldId id="405" r:id="rId28"/>
    <p:sldId id="406" r:id="rId29"/>
    <p:sldId id="426" r:id="rId30"/>
    <p:sldId id="423" r:id="rId31"/>
  </p:sldIdLst>
  <p:sldSz cx="9144000" cy="6858000" type="screen4x3"/>
  <p:notesSz cx="6858000" cy="9083675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002C"/>
    <a:srgbClr val="336699"/>
    <a:srgbClr val="006699"/>
    <a:srgbClr val="4A004A"/>
    <a:srgbClr val="66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995" autoAdjust="0"/>
    <p:restoredTop sz="92988" autoAdjust="0"/>
  </p:normalViewPr>
  <p:slideViewPr>
    <p:cSldViewPr>
      <p:cViewPr>
        <p:scale>
          <a:sx n="66" d="100"/>
          <a:sy n="66" d="100"/>
        </p:scale>
        <p:origin x="-93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6" tIns="45539" rIns="91076" bIns="45539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6" tIns="45539" rIns="91076" bIns="45539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9491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6" tIns="45539" rIns="91076" bIns="45539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29491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6" tIns="45539" rIns="91076" bIns="45539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71329ED-E8DB-443E-8888-89DC026DA7E7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6" tIns="45539" rIns="91076" bIns="45539" numCol="1" anchor="t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6" tIns="45539" rIns="91076" bIns="45539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0463" y="681038"/>
            <a:ext cx="4538662" cy="3405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14746"/>
            <a:ext cx="5486400" cy="408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6" tIns="45539" rIns="91076" bIns="455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7915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6" tIns="45539" rIns="91076" bIns="45539" numCol="1" anchor="b" anchorCtr="0" compatLnSpc="1">
            <a:prstTxWarp prst="textNoShape">
              <a:avLst/>
            </a:prstTxWarp>
          </a:bodyPr>
          <a:lstStyle>
            <a:lvl1pPr algn="l">
              <a:defRPr sz="1100"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27915"/>
            <a:ext cx="2971800" cy="45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76" tIns="45539" rIns="91076" bIns="45539" numCol="1" anchor="b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Times New Roman" pitchFamily="18" charset="0"/>
              </a:defRPr>
            </a:lvl1pPr>
          </a:lstStyle>
          <a:p>
            <a:fld id="{8D230D88-627E-4358-A059-02FBCD051AA0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F01D9-BF58-4B6E-8AD9-294999DC9B98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F32C82-6485-4E9B-BCDF-5554F4451C92}" type="slidenum">
              <a:rPr lang="en-US" smtClean="0"/>
              <a:pPr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D26D1-BF73-43BA-8E6D-EA80826E9F6F}" type="slidenum">
              <a:rPr lang="en-US" smtClean="0"/>
              <a:pPr/>
              <a:t>12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MIMIC =</a:t>
            </a:r>
            <a:r>
              <a:rPr lang="en-US" baseline="0" dirty="0" smtClean="0"/>
              <a:t> micro molding in capillaries</a:t>
            </a:r>
          </a:p>
          <a:p>
            <a:r>
              <a:rPr lang="en-US" baseline="0" dirty="0" smtClean="0"/>
              <a:t>Stamping = </a:t>
            </a:r>
            <a:r>
              <a:rPr lang="en-US" dirty="0" smtClean="0"/>
              <a:t>micro- contact printing (mCP), replica molding,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5B4F89-7F98-4245-AF3F-46D09AD1CAA9}" type="slidenum">
              <a:rPr lang="en-US" smtClean="0"/>
              <a:pPr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D1882-D1AE-412D-B95E-87557014E2B3}" type="slidenum">
              <a:rPr lang="en-US" smtClean="0"/>
              <a:pPr/>
              <a:t>29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0B2D54-6899-41B7-A1D2-9AE3AEBCF3F1}" type="slidenum">
              <a:rPr lang="en-US" smtClean="0"/>
              <a:pPr/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64ED8-46F2-4A42-B290-17D774C8E125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64ED8-46F2-4A42-B290-17D774C8E12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64ED8-46F2-4A42-B290-17D774C8E12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30D88-627E-4358-A059-02FBCD051AA0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943600" y="6248400"/>
            <a:ext cx="609600" cy="457200"/>
          </a:xfrm>
        </p:spPr>
        <p:txBody>
          <a:bodyPr anchor="b"/>
          <a:lstStyle>
            <a:lvl1pPr>
              <a:defRPr sz="140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fld id="{2C234C4A-D336-4DDF-B859-F0707E864E3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428074-2A36-4150-B956-A0B7916C8E7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381000"/>
            <a:ext cx="1951038" cy="57515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381000"/>
            <a:ext cx="5700712" cy="57515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0" y="6324600"/>
            <a:ext cx="594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Incom Inc. -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092499-EA8B-4F58-B70C-DDBDE82A6CA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381000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72200" y="62484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fld id="{51761911-790B-4F15-A6BE-C61C9DC8C5A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381000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52400" y="6324600"/>
            <a:ext cx="594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Incom Inc. -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172200" y="62484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fld id="{CAC05047-F9BE-48E2-B0E0-99525ACCE9D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381000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52400" y="6324600"/>
            <a:ext cx="594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Incom Inc. -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172200" y="6248400"/>
            <a:ext cx="533400" cy="457200"/>
          </a:xfrm>
        </p:spPr>
        <p:txBody>
          <a:bodyPr/>
          <a:lstStyle>
            <a:lvl1pPr>
              <a:defRPr/>
            </a:lvl1pPr>
          </a:lstStyle>
          <a:p>
            <a:fld id="{AE098454-55D8-41EE-8A7D-D76405AFAAA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52400" y="6324600"/>
            <a:ext cx="594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Incom Inc. -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4126E0-B2DD-400A-834D-FB796896C05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41A256-D0E7-412C-B6F2-77102390BCF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612637-64B9-4379-8FD0-43E0F3E1D2C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6362EF-409D-42F9-A57F-8628A5B8E49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5712D5-8B7B-438D-9A1E-8E7E5C9A9B1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BE4298E-5679-4F95-892B-FE711529F46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DEE0A1-95BC-4047-BBBC-627F88012DC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704D8C0-72EB-46E2-9EC4-9C382EC797D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381000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8400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6BAD8ABD-18A0-4637-A131-313EF64CE1D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66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006699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006699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006699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006699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6699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6699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6699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6699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jm@incomusa.com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jminot@minotecheng.co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762000"/>
            <a:ext cx="7848600" cy="4572000"/>
          </a:xfrm>
          <a:noFill/>
        </p:spPr>
        <p:txBody>
          <a:bodyPr anchor="ctr"/>
          <a:lstStyle/>
          <a:p>
            <a:r>
              <a:rPr lang="en-US" b="1" u="sng" dirty="0" smtClean="0">
                <a:cs typeface="Times New Roman" pitchFamily="18" charset="0"/>
              </a:rPr>
              <a:t>Incom Inc. Capillary Array Technology </a:t>
            </a:r>
            <a:r>
              <a:rPr lang="en-US" b="1" u="sng" dirty="0">
                <a:cs typeface="Times New Roman" pitchFamily="18" charset="0"/>
              </a:rPr>
              <a:t/>
            </a:r>
            <a:br>
              <a:rPr lang="en-US" b="1" u="sng" dirty="0">
                <a:cs typeface="Times New Roman" pitchFamily="18" charset="0"/>
              </a:rPr>
            </a:br>
            <a:r>
              <a:rPr lang="en-US" b="1" u="sng" dirty="0">
                <a:cs typeface="Times New Roman" pitchFamily="18" charset="0"/>
              </a:rPr>
              <a:t/>
            </a:r>
            <a:br>
              <a:rPr lang="en-US" b="1" u="sng" dirty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Status of  </a:t>
            </a:r>
            <a:br>
              <a:rPr lang="en-US" sz="3200" dirty="0" smtClean="0">
                <a:cs typeface="Times New Roman" pitchFamily="18" charset="0"/>
              </a:rPr>
            </a:br>
            <a:r>
              <a:rPr lang="en-US" sz="3200" dirty="0" smtClean="0">
                <a:cs typeface="Times New Roman" pitchFamily="18" charset="0"/>
              </a:rPr>
              <a:t>32.8 mm </a:t>
            </a:r>
            <a:r>
              <a:rPr lang="az-Cyrl-AZ" sz="3200" dirty="0" smtClean="0">
                <a:cs typeface="Times New Roman" pitchFamily="18" charset="0"/>
              </a:rPr>
              <a:t>Ф</a:t>
            </a:r>
            <a:r>
              <a:rPr lang="en-US" sz="3200" dirty="0" smtClean="0">
                <a:cs typeface="Times New Roman" pitchFamily="18" charset="0"/>
              </a:rPr>
              <a:t> and (200mm)</a:t>
            </a:r>
            <a:r>
              <a:rPr lang="en-US" sz="3200" baseline="30000" dirty="0" smtClean="0">
                <a:cs typeface="Times New Roman" pitchFamily="18" charset="0"/>
              </a:rPr>
              <a:t>2</a:t>
            </a:r>
            <a:r>
              <a:rPr lang="en-US" sz="3200" dirty="0" smtClean="0">
                <a:cs typeface="Times New Roman" pitchFamily="18" charset="0"/>
              </a:rPr>
              <a:t> MCP’s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077200" cy="9144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Block Slicing Challenge: Particulates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2300" y="1066800"/>
            <a:ext cx="81915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 smtClean="0">
                <a:latin typeface="+mn-lt"/>
              </a:rPr>
              <a:t>Source: From cutting</a:t>
            </a:r>
          </a:p>
          <a:p>
            <a:pPr marL="0" lvl="1" algn="l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CC"/>
                </a:solidFill>
                <a:latin typeface="+mn-lt"/>
              </a:rPr>
              <a:t>Glass, broken off and lodged at the entrance</a:t>
            </a:r>
          </a:p>
          <a:p>
            <a:pPr marL="0" lvl="1" algn="l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CC"/>
                </a:solidFill>
                <a:latin typeface="+mn-lt"/>
              </a:rPr>
              <a:t>Smaller bits that enter into capillaries?</a:t>
            </a:r>
          </a:p>
          <a:p>
            <a:pPr marL="0" lvl="1" algn="l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CC"/>
                </a:solidFill>
                <a:latin typeface="+mn-lt"/>
              </a:rPr>
              <a:t>Cutting slurry including other material carried by </a:t>
            </a:r>
            <a:r>
              <a:rPr lang="en-US" sz="1800" dirty="0" smtClean="0">
                <a:solidFill>
                  <a:srgbClr val="336699"/>
                </a:solidFill>
                <a:latin typeface="+mn-lt"/>
              </a:rPr>
              <a:t>coolant</a:t>
            </a:r>
            <a:r>
              <a:rPr lang="en-US" sz="18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1800" dirty="0" smtClean="0">
                <a:solidFill>
                  <a:srgbClr val="336699"/>
                </a:solidFill>
                <a:latin typeface="+mn-lt"/>
              </a:rPr>
              <a:t>(</a:t>
            </a:r>
            <a:r>
              <a:rPr lang="en-US" sz="1800" dirty="0" smtClean="0">
                <a:solidFill>
                  <a:srgbClr val="336699"/>
                </a:solidFill>
              </a:rPr>
              <a:t>swarf)</a:t>
            </a:r>
            <a:endParaRPr lang="en-US" sz="1800" dirty="0" smtClean="0">
              <a:solidFill>
                <a:srgbClr val="336699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dirty="0" smtClean="0">
                <a:latin typeface="+mn-lt"/>
              </a:rPr>
              <a:t>Mechanisms for Adherence of Particles</a:t>
            </a:r>
            <a:endParaRPr lang="en-US" sz="1800" dirty="0" smtClean="0">
              <a:solidFill>
                <a:srgbClr val="0000CC"/>
              </a:solidFill>
              <a:latin typeface="+mn-lt"/>
            </a:endParaRP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CC"/>
                </a:solidFill>
                <a:latin typeface="+mn-lt"/>
              </a:rPr>
              <a:t>Physically lodged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CC"/>
                </a:solidFill>
                <a:latin typeface="+mn-lt"/>
              </a:rPr>
              <a:t>Covalent bonding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CC"/>
                </a:solidFill>
                <a:latin typeface="+mn-lt"/>
              </a:rPr>
              <a:t>Electrostatic</a:t>
            </a:r>
            <a:endParaRPr lang="en-US" sz="1800" dirty="0">
              <a:solidFill>
                <a:srgbClr val="0000CC"/>
              </a:solidFill>
              <a:latin typeface="+mn-lt"/>
            </a:endParaRPr>
          </a:p>
          <a:p>
            <a:pPr marL="577850" lvl="1" indent="-120650" algn="l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Oppositely charged particle/surface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CC"/>
                </a:solidFill>
                <a:latin typeface="+mn-lt"/>
              </a:rPr>
              <a:t>Van </a:t>
            </a:r>
            <a:r>
              <a:rPr lang="en-US" sz="1800" dirty="0">
                <a:solidFill>
                  <a:srgbClr val="0000CC"/>
                </a:solidFill>
                <a:latin typeface="+mn-lt"/>
              </a:rPr>
              <a:t>der Waals</a:t>
            </a:r>
          </a:p>
          <a:p>
            <a:pPr marL="577850" lvl="1" indent="-120650" algn="l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Intermolecule </a:t>
            </a:r>
            <a:r>
              <a:rPr lang="en-US" sz="1800" dirty="0" smtClean="0">
                <a:latin typeface="+mn-lt"/>
              </a:rPr>
              <a:t>attraction, between </a:t>
            </a:r>
            <a:r>
              <a:rPr lang="en-US" sz="1800" dirty="0">
                <a:latin typeface="+mn-lt"/>
              </a:rPr>
              <a:t>a dipole and an induced dipole</a:t>
            </a:r>
          </a:p>
          <a:p>
            <a:pPr marL="577850" lvl="1" indent="-120650" algn="l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Comparatively weak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rgbClr val="0000CC"/>
                </a:solidFill>
                <a:latin typeface="+mn-lt"/>
              </a:rPr>
              <a:t>Capillary Forces</a:t>
            </a:r>
            <a:endParaRPr lang="en-US" sz="1800" dirty="0">
              <a:solidFill>
                <a:srgbClr val="0000CC"/>
              </a:solidFill>
              <a:latin typeface="+mn-lt"/>
            </a:endParaRPr>
          </a:p>
          <a:p>
            <a:pPr marL="577850" lvl="1" indent="-120650" algn="l">
              <a:buFont typeface="Arial" pitchFamily="34" charset="0"/>
              <a:buChar char="•"/>
              <a:defRPr/>
            </a:pPr>
            <a:r>
              <a:rPr lang="en-US" sz="1800" dirty="0">
                <a:latin typeface="+mn-lt"/>
              </a:rPr>
              <a:t>Surface tension of liquid bridge between particle and </a:t>
            </a:r>
            <a:r>
              <a:rPr lang="en-US" sz="1800" dirty="0" smtClean="0">
                <a:latin typeface="+mn-lt"/>
              </a:rPr>
              <a:t>surface</a:t>
            </a:r>
            <a:endParaRPr lang="en-US" sz="1800" dirty="0">
              <a:latin typeface="+mn-lt"/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304800" y="6172200"/>
            <a:ext cx="594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410575" cy="1143000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Cutting debris can be capillary material lodged inside the capillary or particulate that adheres to the walls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712D5-8B7B-438D-9A1E-8E7E5C9A9B1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 descr="200x Wire sawed, 5% Contrad 10 min ultrasound 70°C_091215_20µmCapillaryCutBySlicingTech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" y="1676400"/>
            <a:ext cx="3657600" cy="3276600"/>
          </a:xfrm>
          <a:prstGeom prst="rect">
            <a:avLst/>
          </a:prstGeom>
        </p:spPr>
      </p:pic>
      <p:pic>
        <p:nvPicPr>
          <p:cNvPr id="5" name="Picture 4" descr="500x from largest plate focus below surface 100511_9x4inchCapillaryFromBrokenBlockForArgonne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19600" y="1676400"/>
            <a:ext cx="3886200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5004137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(Left) As-cut 20 µm capillary, with particle lodged inside capillaries. (Right) As-cut 20 µm capillary, with debris on the walls of the capillaries.</a:t>
            </a:r>
            <a:endParaRPr lang="en-US" sz="2000" dirty="0">
              <a:latin typeface="+mn-lt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52400" y="6324600"/>
            <a:ext cx="594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Cutting Debris – Tramps Carried by Swarf</a:t>
            </a:r>
          </a:p>
        </p:txBody>
      </p:sp>
      <p:pic>
        <p:nvPicPr>
          <p:cNvPr id="7171" name="Picture 13" descr="2009-10-26_StainedWireSawed40µmCapillaries 002.jpg"/>
          <p:cNvPicPr>
            <a:picLocks noChangeAspect="1"/>
          </p:cNvPicPr>
          <p:nvPr/>
        </p:nvPicPr>
        <p:blipFill>
          <a:blip r:embed="rId3" cstate="print"/>
          <a:srcRect l="26528" t="19211" r="18825" b="11757"/>
          <a:stretch>
            <a:fillRect/>
          </a:stretch>
        </p:blipFill>
        <p:spPr bwMode="auto">
          <a:xfrm>
            <a:off x="343391" y="914399"/>
            <a:ext cx="3771409" cy="3573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9"/>
          <p:cNvSpPr txBox="1">
            <a:spLocks noChangeArrowheads="1"/>
          </p:cNvSpPr>
          <p:nvPr/>
        </p:nvSpPr>
        <p:spPr bwMode="auto">
          <a:xfrm>
            <a:off x="533400" y="4552890"/>
            <a:ext cx="81724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(L) Wire-cut,  (R) SEM/EDX </a:t>
            </a:r>
            <a:r>
              <a:rPr lang="en-US" sz="2000" dirty="0"/>
              <a:t>analysis </a:t>
            </a:r>
            <a:r>
              <a:rPr lang="en-US" sz="2000" dirty="0" smtClean="0"/>
              <a:t>showing iron containing debris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5112603"/>
            <a:ext cx="8153400" cy="83099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/>
              <a:t>Adhered particulate is extremely difficult to remove, once it has dried onto the capillary surface. </a:t>
            </a:r>
            <a:endParaRPr lang="en-US" dirty="0"/>
          </a:p>
        </p:txBody>
      </p:sp>
      <p:pic>
        <p:nvPicPr>
          <p:cNvPr id="7175" name="Picture 7" descr="ZH652_EDXSpectraSite8_mixed.jpg"/>
          <p:cNvPicPr>
            <a:picLocks noChangeAspect="1"/>
          </p:cNvPicPr>
          <p:nvPr/>
        </p:nvPicPr>
        <p:blipFill>
          <a:blip r:embed="rId4" cstate="print"/>
          <a:srcRect l="10280"/>
          <a:stretch>
            <a:fillRect/>
          </a:stretch>
        </p:blipFill>
        <p:spPr bwMode="auto">
          <a:xfrm>
            <a:off x="4228931" y="895350"/>
            <a:ext cx="430547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 txBox="1">
            <a:spLocks/>
          </p:cNvSpPr>
          <p:nvPr/>
        </p:nvSpPr>
        <p:spPr>
          <a:xfrm>
            <a:off x="152400" y="6096000"/>
            <a:ext cx="594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172200" y="6248400"/>
            <a:ext cx="533400" cy="457200"/>
          </a:xfrm>
        </p:spPr>
        <p:txBody>
          <a:bodyPr/>
          <a:lstStyle/>
          <a:p>
            <a:fld id="{8F5712D5-8B7B-438D-9A1E-8E7E5C9A9B1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Saw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712D5-8B7B-438D-9A1E-8E7E5C9A9B1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 descr="schematic of Wire Saw Ka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057400"/>
            <a:ext cx="3800475" cy="2552700"/>
          </a:xfrm>
          <a:prstGeom prst="rect">
            <a:avLst/>
          </a:prstGeom>
        </p:spPr>
      </p:pic>
      <p:pic>
        <p:nvPicPr>
          <p:cNvPr id="5" name="Picture 4" descr="roll_indent  Wire Saw - Ka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16058" y="2057400"/>
            <a:ext cx="3994542" cy="2590800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152400" y="6172200"/>
            <a:ext cx="594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3800" y="57428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>
                <a:latin typeface="+mn-lt"/>
              </a:rPr>
              <a:t>Credit:  http://www.winter-dtcbn.de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152400"/>
            <a:ext cx="7793037" cy="838200"/>
          </a:xfrm>
        </p:spPr>
        <p:txBody>
          <a:bodyPr/>
          <a:lstStyle/>
          <a:p>
            <a:r>
              <a:rPr lang="en-US" dirty="0" smtClean="0"/>
              <a:t>ID Saw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712D5-8B7B-438D-9A1E-8E7E5C9A9B1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1219200"/>
            <a:ext cx="38481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375" y="1143000"/>
            <a:ext cx="439102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152400" y="6324600"/>
            <a:ext cx="594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05400" y="5029200"/>
            <a:ext cx="327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Credit:  http://www.winter-dtcbn.de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152400"/>
            <a:ext cx="7793037" cy="1143000"/>
          </a:xfrm>
        </p:spPr>
        <p:txBody>
          <a:bodyPr/>
          <a:lstStyle/>
          <a:p>
            <a:r>
              <a:rPr lang="en-US" dirty="0" smtClean="0"/>
              <a:t>ID Saw Blade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712D5-8B7B-438D-9A1E-8E7E5C9A9B1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338" y="1066800"/>
            <a:ext cx="60293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51816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(L) New ID Saw Blade, (R) Old ID Saw</a:t>
            </a: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04800" y="6248400"/>
            <a:ext cx="594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5742801"/>
            <a:ext cx="327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+mn-lt"/>
              </a:rPr>
              <a:t>Credit:  http://www.winter-dtcbn.de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 Saw vs. ID Saw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712D5-8B7B-438D-9A1E-8E7E5C9A9B1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89154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4419600"/>
            <a:ext cx="876300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1200" dirty="0" smtClean="0">
                <a:latin typeface="+mn-lt"/>
              </a:rPr>
              <a:t>I. Kao (PI), and V. Prasad, J. Li, M. Bhagavat,  Department of Mechanical Engineering, SUNY Stony Brook, NY 11794-2300 - NSF Grant DMI-9634889 (1996--1999).</a:t>
            </a: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152400" y="6324600"/>
            <a:ext cx="594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+mn-lt"/>
              </a:rPr>
              <a:t>Challenge of Adhered Particles</a:t>
            </a:r>
            <a:endParaRPr lang="en-US" sz="3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712D5-8B7B-438D-9A1E-8E7E5C9A9B1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4" name="Picture 3" descr="Sample1_NonWhite_m02 RESIZE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3962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4724400"/>
            <a:ext cx="8534400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2000" dirty="0" smtClean="0">
                <a:latin typeface="+mn-lt"/>
              </a:rPr>
              <a:t>(L) </a:t>
            </a:r>
            <a:r>
              <a:rPr lang="en-US" sz="2000" dirty="0" smtClean="0"/>
              <a:t>Wire saw surface finish and contamination. (R) </a:t>
            </a:r>
            <a:r>
              <a:rPr lang="en-US" sz="2000" dirty="0" smtClean="0">
                <a:latin typeface="+mn-lt"/>
              </a:rPr>
              <a:t>SEM image showing adhered particles on inside of capillary.  Note rough ‘as-ground’ surface, and interstitial gaps between adjacent capillary.  </a:t>
            </a:r>
            <a:endParaRPr lang="en-US" sz="2000" dirty="0">
              <a:latin typeface="+mn-lt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81000" y="6096000"/>
            <a:ext cx="594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47800"/>
            <a:ext cx="3657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Grinding and Polishing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712D5-8B7B-438D-9A1E-8E7E5C9A9B14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" name="Picture 3" descr="Wire Saw Finishing - August 13 2009\Resized wire saw images\Image #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43434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6482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Loose abrasive ground capillary. Different cutting operations cause different levels of damage that must be removed by grinding.  Typically, .005” - .006” of material is removed from each surface during grinding. </a:t>
            </a:r>
            <a:endParaRPr lang="en-US" sz="2000" dirty="0">
              <a:latin typeface="+mn-lt"/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381000" y="6096000"/>
            <a:ext cx="594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Polish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712D5-8B7B-438D-9A1E-8E7E5C9A9B1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 descr="..\Photos\091028_Job458368_300-2630-B_FinalClean\1hrBoilingWater1hrBoilingContrad1hr70°ContradUlt15minRTRinse1hr150°bake\500x middle of multi_resiz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0"/>
            <a:ext cx="3581400" cy="285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apillary Surface Finish - Reduced size images\Image #2 - 500X top down, Polished Sample Job 4395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524000"/>
            <a:ext cx="3603625" cy="278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9600" y="4800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(Left) Incomplete polished capillary array (.001" removed).  (Right) Complete polished capillary array (.002" removed).</a:t>
            </a:r>
            <a:endParaRPr lang="en-US" sz="2000" dirty="0">
              <a:latin typeface="+mn-lt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066800" y="6324600"/>
            <a:ext cx="5029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793037" cy="838200"/>
          </a:xfrm>
        </p:spPr>
        <p:txBody>
          <a:bodyPr/>
          <a:lstStyle/>
          <a:p>
            <a:r>
              <a:rPr lang="en-US" sz="2800" dirty="0" smtClean="0"/>
              <a:t>Topics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077200" cy="5181600"/>
          </a:xfrm>
        </p:spPr>
        <p:txBody>
          <a:bodyPr anchor="ctr" anchorCtr="0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Large Area Capillary Arrays – Fabrication &amp; Attributes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Finishing Goals &amp; Challenges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Finishing Process Technology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Wire Saw vs. ID Saw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Grind &amp; Polish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Cleaning Challenge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/>
              <a:t>Incom Orders &amp; Delivery Schedules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Other Developments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Integral Mounting Pads™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Thermal Surface Finishing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Glass Framed Arrays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Photonic Band Gap Structures for Particle  Acceleration</a:t>
            </a:r>
          </a:p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1800" dirty="0" smtClean="0"/>
              <a:t>X-ray Optics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4126E0-B2DD-400A-834D-FB796896C0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Incom Inc. - Confidential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077200" cy="83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20 µm Wafers After Final Finish &amp; Clean</a:t>
            </a:r>
          </a:p>
        </p:txBody>
      </p:sp>
      <p:pic>
        <p:nvPicPr>
          <p:cNvPr id="27651" name="Picture 7" descr="500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114640"/>
            <a:ext cx="6220923" cy="466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C:\Documents and Settings\mjm\My Documents\Incom Inc\Capillary Finishing &amp; Cleaning Review 06-07-2010\Pictur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3675" y="1371600"/>
            <a:ext cx="6121125" cy="4593953"/>
          </a:xfrm>
          <a:prstGeom prst="rect">
            <a:avLst/>
          </a:prstGeom>
          <a:noFill/>
        </p:spPr>
      </p:pic>
      <p:pic>
        <p:nvPicPr>
          <p:cNvPr id="75779" name="Picture 3" descr="C:\Documents and Settings\mjm\My Documents\Incom Inc\Capillary Finishing &amp; Cleaning Review 06-07-2010\Pictur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1072" y="914400"/>
            <a:ext cx="5379798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93037" cy="914400"/>
          </a:xfrm>
        </p:spPr>
        <p:txBody>
          <a:bodyPr/>
          <a:lstStyle/>
          <a:p>
            <a:r>
              <a:rPr lang="en-US" dirty="0" smtClean="0"/>
              <a:t>Argonne Order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761911-790B-4F15-A6BE-C61C9DC8C5A0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70762" y="1219200"/>
          <a:ext cx="5768239" cy="4754880"/>
        </p:xfrm>
        <a:graphic>
          <a:graphicData uri="http://schemas.openxmlformats.org/drawingml/2006/table">
            <a:tbl>
              <a:tblPr/>
              <a:tblGrid>
                <a:gridCol w="1456807"/>
                <a:gridCol w="871363"/>
                <a:gridCol w="1179971"/>
                <a:gridCol w="1130049"/>
                <a:gridCol w="1130049"/>
              </a:tblGrid>
              <a:tr h="3657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Status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Order #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Part #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Description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sng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Order Qty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Open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50119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300-2734-D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32.8 mm </a:t>
                      </a:r>
                      <a:r>
                        <a:rPr lang="az-Cyrl-AZ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Ф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Partial Open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50070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300-2734-D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32.8 mm </a:t>
                      </a:r>
                      <a:r>
                        <a:rPr lang="az-Cyrl-AZ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Ф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Open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49398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300-2672-A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8”X8”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Open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49315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300-2640-B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10µ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Partial Closed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50070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300-2734-D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32.8 mm </a:t>
                      </a:r>
                      <a:r>
                        <a:rPr lang="az-Cyrl-AZ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Ф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Closed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50104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300-2734-D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32.8 mm </a:t>
                      </a:r>
                      <a:r>
                        <a:rPr lang="az-Cyrl-AZ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Ф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Closed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49718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300-2734-D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32.8 mm </a:t>
                      </a:r>
                      <a:r>
                        <a:rPr lang="az-Cyrl-AZ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Ф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Closed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49316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300-2630-B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40µ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Closed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49261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300-2627-A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Closed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49260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300-2620-A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Closed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49215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300-2592-A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 fontAlgn="b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Closed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49214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300-2591-A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Footer Placeholder 3"/>
          <p:cNvSpPr txBox="1">
            <a:spLocks/>
          </p:cNvSpPr>
          <p:nvPr/>
        </p:nvSpPr>
        <p:spPr>
          <a:xfrm>
            <a:off x="1066800" y="6324600"/>
            <a:ext cx="5029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181975" cy="838200"/>
          </a:xfrm>
        </p:spPr>
        <p:txBody>
          <a:bodyPr/>
          <a:lstStyle/>
          <a:p>
            <a:r>
              <a:rPr lang="en-US" sz="3200" dirty="0" smtClean="0"/>
              <a:t>Plan ‘A’ (hollow core) Schedule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712D5-8B7B-438D-9A1E-8E7E5C9A9B14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3" y="1524001"/>
          <a:ext cx="8382000" cy="2926082"/>
        </p:xfrm>
        <a:graphic>
          <a:graphicData uri="http://schemas.openxmlformats.org/drawingml/2006/table">
            <a:tbl>
              <a:tblPr/>
              <a:tblGrid>
                <a:gridCol w="2922576"/>
                <a:gridCol w="682428"/>
                <a:gridCol w="682428"/>
                <a:gridCol w="682428"/>
                <a:gridCol w="682428"/>
                <a:gridCol w="682428"/>
                <a:gridCol w="682428"/>
                <a:gridCol w="682428"/>
                <a:gridCol w="682428"/>
              </a:tblGrid>
              <a:tr h="339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Action</a:t>
                      </a:r>
                    </a:p>
                  </a:txBody>
                  <a:tcPr marL="8092" marR="8092" marT="8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WK 1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WK 2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WK 3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WK 4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WK 5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WK 6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WK 7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WK 8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latin typeface="+mn-lt"/>
                        </a:rPr>
                        <a:t>Wire saw  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8092" marR="8092" marT="8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6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CNC Form/Cut square </a:t>
                      </a:r>
                      <a:r>
                        <a:rPr lang="en-US" sz="1400" b="0" i="0" u="none" strike="noStrike" dirty="0" smtClean="0">
                          <a:latin typeface="+mn-lt"/>
                        </a:rPr>
                        <a:t>oversize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8092" marR="8092" marT="8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latin typeface="+mn-lt"/>
                        </a:rPr>
                        <a:t>Clean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8092" marR="8092" marT="8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3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Grind &amp; Polish (Sub.)</a:t>
                      </a:r>
                    </a:p>
                  </a:txBody>
                  <a:tcPr marL="8092" marR="8092" marT="8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CNC Final form </a:t>
                      </a:r>
                    </a:p>
                  </a:txBody>
                  <a:tcPr marL="8092" marR="8092" marT="8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latin typeface="+mn-lt"/>
                        </a:rPr>
                        <a:t>Clean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8092" marR="8092" marT="8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1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Inspect </a:t>
                      </a:r>
                    </a:p>
                  </a:txBody>
                  <a:tcPr marL="8092" marR="8092" marT="8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528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Packaging </a:t>
                      </a:r>
                    </a:p>
                  </a:txBody>
                  <a:tcPr marL="8092" marR="8092" marT="8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" y="4648200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The "realistic" Plan "A" schedule is expected to take eight (8) weeks.  Uncertainty with subcontractor production schedules for wire saw (2 weeks) and grind &amp; polish (3 weeks) is included in the ‘realistic’ schedule. </a:t>
            </a:r>
            <a:r>
              <a:rPr lang="en-US" sz="1400" dirty="0" smtClean="0"/>
              <a:t>‘Optimistic' turnaround at the “subcontractors” would reduce deliver to 6-7 weeks. </a:t>
            </a:r>
            <a:r>
              <a:rPr lang="en-US" sz="1400" dirty="0" smtClean="0">
                <a:latin typeface="+mn-lt"/>
              </a:rPr>
              <a:t>The “realistic” schedule would give a wafer completion date of August 8th.  </a:t>
            </a:r>
            <a:endParaRPr lang="en-US" sz="1400" dirty="0">
              <a:latin typeface="+mn-lt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1066800" y="6324600"/>
            <a:ext cx="5029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93037" cy="1143000"/>
          </a:xfrm>
        </p:spPr>
        <p:txBody>
          <a:bodyPr/>
          <a:lstStyle/>
          <a:p>
            <a:r>
              <a:rPr lang="en-US" sz="3200" dirty="0" smtClean="0">
                <a:latin typeface="+mn-lt"/>
              </a:rPr>
              <a:t>Plan ‘B’ (solid core) Schedule</a:t>
            </a:r>
            <a:endParaRPr lang="en-US" sz="32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712D5-8B7B-438D-9A1E-8E7E5C9A9B14}" type="slidenum">
              <a:rPr lang="en-US" smtClean="0"/>
              <a:pPr/>
              <a:t>23</a:t>
            </a:fld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4" y="1828800"/>
          <a:ext cx="8229594" cy="2834639"/>
        </p:xfrm>
        <a:graphic>
          <a:graphicData uri="http://schemas.openxmlformats.org/drawingml/2006/table">
            <a:tbl>
              <a:tblPr/>
              <a:tblGrid>
                <a:gridCol w="2869434"/>
                <a:gridCol w="670020"/>
                <a:gridCol w="670020"/>
                <a:gridCol w="670020"/>
                <a:gridCol w="670020"/>
                <a:gridCol w="670020"/>
                <a:gridCol w="670020"/>
                <a:gridCol w="670020"/>
                <a:gridCol w="670020"/>
              </a:tblGrid>
              <a:tr h="306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Action</a:t>
                      </a:r>
                    </a:p>
                  </a:txBody>
                  <a:tcPr marL="8092" marR="8092" marT="8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16-Jul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WK 1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WK 2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WK 3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WK 4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WK 5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WK 6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WK 7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Block Fabrication (5 weeks)</a:t>
                      </a:r>
                    </a:p>
                  </a:txBody>
                  <a:tcPr marL="8092" marR="8092" marT="8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latin typeface="+mn-lt"/>
                        </a:rPr>
                        <a:t>Wire saw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8092" marR="8092" marT="8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3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CNC Form/Cut square </a:t>
                      </a:r>
                      <a:r>
                        <a:rPr lang="en-US" sz="1400" b="0" i="0" u="none" strike="noStrike" dirty="0" smtClean="0">
                          <a:latin typeface="+mn-lt"/>
                        </a:rPr>
                        <a:t>oversize</a:t>
                      </a:r>
                      <a:endParaRPr lang="en-US" sz="1400" b="0" i="0" u="none" strike="noStrike" dirty="0">
                        <a:latin typeface="+mn-lt"/>
                      </a:endParaRPr>
                    </a:p>
                  </a:txBody>
                  <a:tcPr marL="8092" marR="8092" marT="8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Grind &amp; Polish (Sub.)</a:t>
                      </a:r>
                    </a:p>
                  </a:txBody>
                  <a:tcPr marL="8092" marR="8092" marT="8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CNC Final form </a:t>
                      </a:r>
                    </a:p>
                  </a:txBody>
                  <a:tcPr marL="8092" marR="8092" marT="8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Etch </a:t>
                      </a:r>
                    </a:p>
                  </a:txBody>
                  <a:tcPr marL="8092" marR="8092" marT="8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Inspect </a:t>
                      </a:r>
                    </a:p>
                  </a:txBody>
                  <a:tcPr marL="8092" marR="8092" marT="8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060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latin typeface="+mn-lt"/>
                        </a:rPr>
                        <a:t>Packaging </a:t>
                      </a:r>
                    </a:p>
                  </a:txBody>
                  <a:tcPr marL="8092" marR="8092" marT="809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>
                          <a:latin typeface="+mn-lt"/>
                        </a:rPr>
                        <a:t> </a:t>
                      </a:r>
                    </a:p>
                  </a:txBody>
                  <a:tcPr marL="8092" marR="8092" marT="8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480060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The block for "Plan B" is currently being fabricated and is expected to be available Friday, July 16.   Since that block is 'standard </a:t>
            </a:r>
            <a:r>
              <a:rPr lang="en-US" sz="1600" dirty="0" smtClean="0">
                <a:latin typeface="+mn-lt"/>
              </a:rPr>
              <a:t>fiber optic' </a:t>
            </a:r>
            <a:r>
              <a:rPr lang="en-US" sz="1600" dirty="0" smtClean="0">
                <a:latin typeface="+mn-lt"/>
              </a:rPr>
              <a:t>finishing time is estimated at 6-7 weeks. This would lead to an estimated ship date of the end of August at the earliest and roughly September 10th at the latest.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Integral Mounting Pads (IMPS™)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712D5-8B7B-438D-9A1E-8E7E5C9A9B1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 descr="DSCN4347 B&amp;W.jpg"/>
          <p:cNvPicPr>
            <a:picLocks noChangeAspect="1"/>
          </p:cNvPicPr>
          <p:nvPr/>
        </p:nvPicPr>
        <p:blipFill>
          <a:blip r:embed="rId3" cstate="print"/>
          <a:srcRect l="2441" t="3255" r="2344" b="10482"/>
          <a:stretch>
            <a:fillRect/>
          </a:stretch>
        </p:blipFill>
        <p:spPr>
          <a:xfrm rot="16200000">
            <a:off x="313426" y="2301097"/>
            <a:ext cx="4373593" cy="2971800"/>
          </a:xfrm>
          <a:prstGeom prst="rect">
            <a:avLst/>
          </a:prstGeom>
        </p:spPr>
      </p:pic>
      <p:pic>
        <p:nvPicPr>
          <p:cNvPr id="5" name="Picture 4" descr="B10465 200X C  B&amp;W.jpg"/>
          <p:cNvPicPr>
            <a:picLocks noChangeAspect="1"/>
          </p:cNvPicPr>
          <p:nvPr/>
        </p:nvPicPr>
        <p:blipFill>
          <a:blip r:embed="rId4" cstate="print"/>
          <a:srcRect l="27539" t="13542" b="13542"/>
          <a:stretch>
            <a:fillRect/>
          </a:stretch>
        </p:blipFill>
        <p:spPr>
          <a:xfrm>
            <a:off x="4131945" y="1752600"/>
            <a:ext cx="4543425" cy="3429000"/>
          </a:xfrm>
          <a:prstGeom prst="rect">
            <a:avLst/>
          </a:prstGeom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152400" y="6324600"/>
            <a:ext cx="594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93037" cy="685800"/>
          </a:xfrm>
        </p:spPr>
        <p:txBody>
          <a:bodyPr/>
          <a:lstStyle/>
          <a:p>
            <a:r>
              <a:rPr lang="en-US" dirty="0" smtClean="0"/>
              <a:t>Thermal Surface Finishing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712D5-8B7B-438D-9A1E-8E7E5C9A9B14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7" name="Picture 3" descr="Image #3 - 1500 F exposed sample 500X mag Top Down Lighting"/>
          <p:cNvPicPr>
            <a:picLocks noChangeAspect="1" noChangeArrowheads="1"/>
          </p:cNvPicPr>
          <p:nvPr/>
        </p:nvPicPr>
        <p:blipFill>
          <a:blip r:embed="rId3" cstate="print"/>
          <a:srcRect r="31394" b="18557"/>
          <a:stretch>
            <a:fillRect/>
          </a:stretch>
        </p:blipFill>
        <p:spPr bwMode="auto">
          <a:xfrm>
            <a:off x="427653" y="1295400"/>
            <a:ext cx="376334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age #4 - 1500 F exposed sample 500X mag Bottom Up Lighting"/>
          <p:cNvPicPr>
            <a:picLocks noChangeAspect="1" noChangeArrowheads="1"/>
          </p:cNvPicPr>
          <p:nvPr/>
        </p:nvPicPr>
        <p:blipFill>
          <a:blip r:embed="rId4" cstate="print"/>
          <a:srcRect l="4082" r="21083" b="11856"/>
          <a:stretch>
            <a:fillRect/>
          </a:stretch>
        </p:blipFill>
        <p:spPr bwMode="auto">
          <a:xfrm>
            <a:off x="4800600" y="1219200"/>
            <a:ext cx="370674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47244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(L) 500X magnification, </a:t>
            </a:r>
            <a:r>
              <a:rPr lang="en-US" sz="1400" dirty="0" smtClean="0"/>
              <a:t>ID = 40 microns, </a:t>
            </a:r>
            <a:r>
              <a:rPr lang="en-US" sz="1400" dirty="0" smtClean="0">
                <a:latin typeface="+mn-lt"/>
              </a:rPr>
              <a:t>top down 'dark field' lighting showing leveling of the surface and rounding of the sharp surface edges.  (R) bottom up lighting showing narrowing or necking down of the capillary, creating a funnel shape at the surface. Typical Capillary appears to even smaller, with typical ID = 36 microns.</a:t>
            </a:r>
            <a:endParaRPr lang="en-US" sz="1400" dirty="0">
              <a:latin typeface="+mn-lt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304800" y="6172200"/>
            <a:ext cx="594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93037" cy="914400"/>
          </a:xfrm>
        </p:spPr>
        <p:txBody>
          <a:bodyPr/>
          <a:lstStyle/>
          <a:p>
            <a:r>
              <a:rPr lang="en-US" dirty="0" smtClean="0"/>
              <a:t>Glass Framed Arrays</a:t>
            </a:r>
            <a:endParaRPr lang="en-US" dirty="0"/>
          </a:p>
        </p:txBody>
      </p:sp>
      <p:pic>
        <p:nvPicPr>
          <p:cNvPr id="6" name="Content Placeholder 5" descr="DSCN10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4174" t="8075" r="35303" b="7053"/>
          <a:stretch>
            <a:fillRect/>
          </a:stretch>
        </p:blipFill>
        <p:spPr>
          <a:xfrm>
            <a:off x="2438400" y="1447800"/>
            <a:ext cx="4419600" cy="4648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612637-64B9-4379-8FD0-43E0F3E1D2C2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152400" y="6324600"/>
            <a:ext cx="594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39175" cy="762000"/>
          </a:xfrm>
        </p:spPr>
        <p:txBody>
          <a:bodyPr/>
          <a:lstStyle/>
          <a:p>
            <a:pPr lvl="1">
              <a:spcBef>
                <a:spcPts val="300"/>
              </a:spcBef>
              <a:spcAft>
                <a:spcPts val="300"/>
              </a:spcAft>
            </a:pPr>
            <a:r>
              <a:rPr lang="en-US" sz="2400" dirty="0" smtClean="0"/>
              <a:t>Photonic Band Gap Structures for Particle  Acceleration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612637-64B9-4379-8FD0-43E0F3E1D2C2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324600"/>
            <a:ext cx="594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9" name="Content Placeholder 6" descr="E:\Incom\MeetingNext\3133DEF6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r="13333" b="13636"/>
          <a:stretch>
            <a:fillRect/>
          </a:stretch>
        </p:blipFill>
        <p:spPr bwMode="auto">
          <a:xfrm>
            <a:off x="5029200" y="1371600"/>
            <a:ext cx="3505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ncomPBG-RJN Cropped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447800"/>
            <a:ext cx="3505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57200" y="5029200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Incom Incorporated (Charlton, MA)  and Stanford Linear Accelerator Center (SLAC) collaborated to fabricate PBG structures from borosilicate glass that serve as TM</a:t>
            </a:r>
            <a:r>
              <a:rPr lang="en-US" sz="1400" baseline="-25000" dirty="0" smtClean="0">
                <a:latin typeface="+mn-lt"/>
              </a:rPr>
              <a:t>01 </a:t>
            </a:r>
            <a:r>
              <a:rPr lang="en-US" sz="1400" dirty="0" smtClean="0">
                <a:latin typeface="+mn-lt"/>
              </a:rPr>
              <a:t>cavities and couplers when properly driven by lasers and will allow tests of basic concepts for PBG accelerators.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83462" cy="1143000"/>
          </a:xfrm>
        </p:spPr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752601"/>
            <a:ext cx="8269288" cy="3962400"/>
          </a:xfrm>
        </p:spPr>
        <p:txBody>
          <a:bodyPr/>
          <a:lstStyle/>
          <a:p>
            <a:pPr algn="ctr">
              <a:buNone/>
            </a:pPr>
            <a:r>
              <a:rPr lang="en-US" sz="2400" dirty="0" smtClean="0"/>
              <a:t>Michael Minot</a:t>
            </a:r>
          </a:p>
          <a:p>
            <a:pPr algn="ctr">
              <a:buNone/>
            </a:pPr>
            <a:r>
              <a:rPr lang="en-US" sz="2400" dirty="0" smtClean="0"/>
              <a:t>978-852-4042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Incom Inc.</a:t>
            </a:r>
          </a:p>
          <a:p>
            <a:pPr algn="ctr">
              <a:buNone/>
            </a:pPr>
            <a:r>
              <a:rPr lang="en-US" sz="2400" dirty="0" smtClean="0">
                <a:hlinkClick r:id="rId3"/>
              </a:rPr>
              <a:t>mjm@incomusa.com</a:t>
            </a:r>
            <a:r>
              <a:rPr lang="en-US" sz="2400" dirty="0" smtClean="0"/>
              <a:t>  </a:t>
            </a:r>
          </a:p>
          <a:p>
            <a:pPr algn="ctr"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MinoTech Engineering Inc. </a:t>
            </a:r>
          </a:p>
          <a:p>
            <a:pPr algn="ctr">
              <a:buNone/>
            </a:pPr>
            <a:r>
              <a:rPr lang="en-US" sz="2400" dirty="0" smtClean="0">
                <a:hlinkClick r:id="rId4"/>
              </a:rPr>
              <a:t>mjminot@minotecheng.com</a:t>
            </a:r>
            <a:r>
              <a:rPr lang="en-US" sz="2400" dirty="0" smtClean="0"/>
              <a:t> </a:t>
            </a:r>
          </a:p>
          <a:p>
            <a:pPr algn="ctr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612637-64B9-4379-8FD0-43E0F3E1D2C2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152400" y="6324600"/>
            <a:ext cx="594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Cleanliness Requirements Vary </a:t>
            </a:r>
            <a:br>
              <a:rPr lang="en-US" sz="2400" dirty="0" smtClean="0"/>
            </a:br>
            <a:r>
              <a:rPr lang="en-US" sz="2400" dirty="0" smtClean="0"/>
              <a:t>Depending on the Application</a:t>
            </a:r>
          </a:p>
        </p:txBody>
      </p:sp>
      <p:sp>
        <p:nvSpPr>
          <p:cNvPr id="8195" name="TextBox 6"/>
          <p:cNvSpPr txBox="1">
            <a:spLocks noChangeArrowheads="1"/>
          </p:cNvSpPr>
          <p:nvPr/>
        </p:nvSpPr>
        <p:spPr bwMode="auto">
          <a:xfrm>
            <a:off x="1143000" y="1219200"/>
            <a:ext cx="6684963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u="sng" dirty="0">
                <a:solidFill>
                  <a:srgbClr val="0000FF"/>
                </a:solidFill>
              </a:rPr>
              <a:t>Occluded wells</a:t>
            </a:r>
          </a:p>
          <a:p>
            <a:pPr marL="457200" lvl="2" algn="l">
              <a:buFont typeface="Arial" charset="0"/>
              <a:buChar char="•"/>
            </a:pPr>
            <a:r>
              <a:rPr lang="en-US" dirty="0"/>
              <a:t>Fully vs. partially blocked</a:t>
            </a:r>
          </a:p>
          <a:p>
            <a:pPr marL="457200" lvl="2" algn="l">
              <a:buFont typeface="Arial" charset="0"/>
              <a:buChar char="•"/>
            </a:pPr>
            <a:r>
              <a:rPr lang="en-US" dirty="0"/>
              <a:t>% occluded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u="sng" dirty="0" smtClean="0">
                <a:solidFill>
                  <a:srgbClr val="0000FF"/>
                </a:solidFill>
              </a:rPr>
              <a:t>Multi </a:t>
            </a:r>
            <a:r>
              <a:rPr lang="en-US" u="sng" dirty="0">
                <a:solidFill>
                  <a:srgbClr val="0000FF"/>
                </a:solidFill>
              </a:rPr>
              <a:t>boundaries</a:t>
            </a:r>
          </a:p>
          <a:p>
            <a:pPr algn="l"/>
            <a:r>
              <a:rPr lang="en-US" u="sng" dirty="0" smtClean="0">
                <a:solidFill>
                  <a:srgbClr val="0000FF"/>
                </a:solidFill>
              </a:rPr>
              <a:t>Type </a:t>
            </a:r>
            <a:r>
              <a:rPr lang="en-US" u="sng" dirty="0">
                <a:solidFill>
                  <a:srgbClr val="0000FF"/>
                </a:solidFill>
              </a:rPr>
              <a:t>of contaminant</a:t>
            </a:r>
          </a:p>
          <a:p>
            <a:pPr marL="457200" lvl="2" algn="l">
              <a:buFont typeface="Arial" charset="0"/>
              <a:buChar char="•"/>
            </a:pPr>
            <a:r>
              <a:rPr lang="en-US" dirty="0"/>
              <a:t>Particulate</a:t>
            </a:r>
          </a:p>
          <a:p>
            <a:pPr marL="457200" lvl="2" algn="l">
              <a:buFont typeface="Arial" charset="0"/>
              <a:buChar char="•"/>
            </a:pPr>
            <a:r>
              <a:rPr lang="en-US" dirty="0"/>
              <a:t>Filler</a:t>
            </a:r>
          </a:p>
          <a:p>
            <a:pPr marL="457200" lvl="2" algn="l">
              <a:buFont typeface="Arial" charset="0"/>
              <a:buChar char="•"/>
            </a:pPr>
            <a:r>
              <a:rPr lang="en-US" dirty="0"/>
              <a:t>Water</a:t>
            </a:r>
          </a:p>
          <a:p>
            <a:pPr marL="457200" lvl="2" algn="l">
              <a:buFont typeface="Arial" charset="0"/>
              <a:buChar char="•"/>
            </a:pPr>
            <a:r>
              <a:rPr lang="en-US" dirty="0"/>
              <a:t>Hydrocarbons</a:t>
            </a: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152400" y="6172200"/>
            <a:ext cx="594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172200" y="6248400"/>
            <a:ext cx="533400" cy="457200"/>
          </a:xfrm>
        </p:spPr>
        <p:txBody>
          <a:bodyPr/>
          <a:lstStyle/>
          <a:p>
            <a:fld id="{8F5712D5-8B7B-438D-9A1E-8E7E5C9A9B14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93037" cy="685800"/>
          </a:xfrm>
        </p:spPr>
        <p:txBody>
          <a:bodyPr/>
          <a:lstStyle/>
          <a:p>
            <a:r>
              <a:rPr lang="en-US" dirty="0" smtClean="0"/>
              <a:t>Capillary Fabrication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029200" y="1524000"/>
            <a:ext cx="3810000" cy="4495800"/>
          </a:xfrm>
        </p:spPr>
        <p:txBody>
          <a:bodyPr anchor="ctr" anchorCtr="0"/>
          <a:lstStyle/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Hollow Core</a:t>
            </a:r>
          </a:p>
          <a:p>
            <a:pPr lvl="1"/>
            <a:r>
              <a:rPr lang="en-US" sz="2000" dirty="0" smtClean="0"/>
              <a:t>No core to remove</a:t>
            </a:r>
          </a:p>
          <a:p>
            <a:pPr lvl="1"/>
            <a:r>
              <a:rPr lang="en-US" sz="2000" dirty="0" smtClean="0"/>
              <a:t>Finish &amp; cleaning challenges</a:t>
            </a:r>
          </a:p>
          <a:p>
            <a:pPr lvl="1"/>
            <a:r>
              <a:rPr lang="en-US" sz="2000" dirty="0" smtClean="0"/>
              <a:t>Frugal</a:t>
            </a:r>
          </a:p>
          <a:p>
            <a:pPr lvl="1"/>
            <a:r>
              <a:rPr lang="en-US" sz="2000" dirty="0" smtClean="0"/>
              <a:t>Primary strategy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2400" dirty="0" smtClean="0"/>
              <a:t>Solid Core</a:t>
            </a:r>
          </a:p>
          <a:p>
            <a:pPr lvl="1"/>
            <a:r>
              <a:rPr lang="en-US" sz="2000" dirty="0" smtClean="0"/>
              <a:t>Etch removal of core</a:t>
            </a:r>
          </a:p>
          <a:p>
            <a:pPr lvl="1"/>
            <a:r>
              <a:rPr lang="en-US" sz="2000" dirty="0" smtClean="0"/>
              <a:t>Established process</a:t>
            </a:r>
          </a:p>
          <a:p>
            <a:pPr lvl="1"/>
            <a:r>
              <a:rPr lang="en-US" sz="2000" dirty="0" smtClean="0"/>
              <a:t>Low cost – suitable for certain applications</a:t>
            </a:r>
          </a:p>
          <a:p>
            <a:pPr lvl="1"/>
            <a:r>
              <a:rPr lang="en-US" sz="2000" dirty="0" smtClean="0"/>
              <a:t>Secondary option</a:t>
            </a:r>
          </a:p>
        </p:txBody>
      </p:sp>
      <p:pic>
        <p:nvPicPr>
          <p:cNvPr id="9" name="Content Placeholder 8" descr="Incom Process Flow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1000" y="1371600"/>
            <a:ext cx="4383087" cy="438308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4126E0-B2DD-400A-834D-FB796896C0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0" y="6324600"/>
            <a:ext cx="5943600" cy="457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Incom Inc. - Confidential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Capillary Products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3550" y="1693863"/>
          <a:ext cx="753745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650"/>
                <a:gridCol w="1524000"/>
                <a:gridCol w="1524000"/>
                <a:gridCol w="990600"/>
                <a:gridCol w="1981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Customer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Capillary Size (µm)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Thickness (mm)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L/d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Overall</a:t>
                      </a:r>
                      <a:r>
                        <a:rPr lang="en-US" baseline="0" dirty="0" smtClean="0"/>
                        <a:t> dimensions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“A”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24.8mm Diam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Argonne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8” x 8”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17.8mm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178:1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6” x 2.5”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 txBox="1">
            <a:spLocks/>
          </p:cNvSpPr>
          <p:nvPr/>
        </p:nvSpPr>
        <p:spPr>
          <a:xfrm>
            <a:off x="1066800" y="6324600"/>
            <a:ext cx="50292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181975" cy="1143000"/>
          </a:xfrm>
        </p:spPr>
        <p:txBody>
          <a:bodyPr/>
          <a:lstStyle/>
          <a:p>
            <a:r>
              <a:rPr lang="en-US" sz="3600" dirty="0" smtClean="0"/>
              <a:t>Process Benefits &amp; Challenges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95400"/>
            <a:ext cx="4114800" cy="4532313"/>
          </a:xfrm>
        </p:spPr>
        <p:txBody>
          <a:bodyPr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Hollow Core ‘A’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Large Area (200mm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100-10µ capillary “d”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Unlimited block fabrication L/d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Finishing &amp; Cleaning limited wafer L/d</a:t>
            </a:r>
          </a:p>
          <a:p>
            <a:pPr lvl="1"/>
            <a:r>
              <a:rPr lang="en-US" sz="1600" dirty="0" smtClean="0"/>
              <a:t>&gt;1,200µ thick wafers – current finishing limit (60:1)</a:t>
            </a:r>
          </a:p>
          <a:p>
            <a:pPr lvl="1"/>
            <a:r>
              <a:rPr lang="en-US" sz="1600" dirty="0" smtClean="0"/>
              <a:t>&lt;1,000:1 – Cleaning (20 mm thick)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4078288" cy="4343400"/>
          </a:xfrm>
        </p:spPr>
        <p:txBody>
          <a:bodyPr anchor="ctr" anchorCtr="0"/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 smtClean="0"/>
              <a:t>Solid Core ‘B’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Large Area (200mm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100-6µ capillary “d”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Unlimited block fabrication L/d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Finishing &amp; Etch limited wafer L/d</a:t>
            </a:r>
          </a:p>
          <a:p>
            <a:pPr lvl="1"/>
            <a:r>
              <a:rPr lang="en-US" sz="1600" dirty="0" smtClean="0"/>
              <a:t>&gt;800µ thick wafers – current finishing limit (40:1)</a:t>
            </a:r>
          </a:p>
          <a:p>
            <a:pPr lvl="1"/>
            <a:r>
              <a:rPr lang="en-US" sz="1600" dirty="0" smtClean="0"/>
              <a:t>&lt;100:1 – Etch limit (2 mm thick)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612637-64B9-4379-8FD0-43E0F3E1D2C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838200" y="6172200"/>
            <a:ext cx="5181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My Documents\Incom\Incom Photos\Incom Photos 031606\C6CV5713 30%.jpg"/>
          <p:cNvPicPr>
            <a:picLocks noChangeAspect="1" noChangeArrowheads="1"/>
          </p:cNvPicPr>
          <p:nvPr/>
        </p:nvPicPr>
        <p:blipFill>
          <a:blip r:embed="rId3" cstate="print"/>
          <a:srcRect t="2667" b="8000"/>
          <a:stretch>
            <a:fillRect/>
          </a:stretch>
        </p:blipFill>
        <p:spPr bwMode="auto">
          <a:xfrm>
            <a:off x="268515" y="838200"/>
            <a:ext cx="4327207" cy="5181600"/>
          </a:xfrm>
          <a:prstGeom prst="rect">
            <a:avLst/>
          </a:prstGeom>
          <a:noFill/>
        </p:spPr>
      </p:pic>
      <p:pic>
        <p:nvPicPr>
          <p:cNvPr id="3" name="Picture 2" descr="H:\My Documents\Incom\Incom Photos\Incom Photos 031606\C6CV5716 30%.jpg"/>
          <p:cNvPicPr>
            <a:picLocks noChangeAspect="1" noChangeArrowheads="1"/>
          </p:cNvPicPr>
          <p:nvPr/>
        </p:nvPicPr>
        <p:blipFill>
          <a:blip r:embed="rId4" cstate="print"/>
          <a:srcRect t="3339" b="6621"/>
          <a:stretch>
            <a:fillRect/>
          </a:stretch>
        </p:blipFill>
        <p:spPr bwMode="auto">
          <a:xfrm>
            <a:off x="4952999" y="762000"/>
            <a:ext cx="3828521" cy="5181600"/>
          </a:xfrm>
          <a:prstGeom prst="rect">
            <a:avLst/>
          </a:prstGeom>
          <a:noFill/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838200" y="6172200"/>
            <a:ext cx="5181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My Documents\Incom\Incom Photos\Incom Photos 031606\C6CV5727 30%.jpg"/>
          <p:cNvPicPr>
            <a:picLocks noChangeAspect="1" noChangeArrowheads="1"/>
          </p:cNvPicPr>
          <p:nvPr/>
        </p:nvPicPr>
        <p:blipFill>
          <a:blip r:embed="rId3" cstate="print"/>
          <a:srcRect l="8776" t="1460" r="-1206" b="10961"/>
          <a:stretch>
            <a:fillRect/>
          </a:stretch>
        </p:blipFill>
        <p:spPr bwMode="auto">
          <a:xfrm>
            <a:off x="228600" y="457200"/>
            <a:ext cx="2514600" cy="3352800"/>
          </a:xfrm>
          <a:prstGeom prst="rect">
            <a:avLst/>
          </a:prstGeom>
          <a:noFill/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838200" y="6172200"/>
            <a:ext cx="5181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pic>
        <p:nvPicPr>
          <p:cNvPr id="1026" name="Picture 2" descr="F:\Research and Development\Microcapillary Development\Phase II - Data Summary\MicroCapillary Assembly Images\10-09-2007\DSCN5765.JPG"/>
          <p:cNvPicPr>
            <a:picLocks noChangeAspect="1" noChangeArrowheads="1"/>
          </p:cNvPicPr>
          <p:nvPr/>
        </p:nvPicPr>
        <p:blipFill>
          <a:blip r:embed="rId4" cstate="print"/>
          <a:srcRect l="23464" t="12324" r="21023" b="15973"/>
          <a:stretch>
            <a:fillRect/>
          </a:stretch>
        </p:blipFill>
        <p:spPr bwMode="auto">
          <a:xfrm>
            <a:off x="2895600" y="1752600"/>
            <a:ext cx="2438400" cy="2362200"/>
          </a:xfrm>
          <a:prstGeom prst="rect">
            <a:avLst/>
          </a:prstGeom>
          <a:noFill/>
        </p:spPr>
      </p:pic>
      <p:pic>
        <p:nvPicPr>
          <p:cNvPr id="7" name="Picture 2" descr="H:\My Documents\Incom\Incom Photos\Incom Photos 031606\C6CV5653 30%.jpg"/>
          <p:cNvPicPr>
            <a:picLocks noChangeAspect="1" noChangeArrowheads="1"/>
          </p:cNvPicPr>
          <p:nvPr/>
        </p:nvPicPr>
        <p:blipFill>
          <a:blip r:embed="rId5" cstate="print"/>
          <a:srcRect l="3704" t="17176" r="48149"/>
          <a:stretch>
            <a:fillRect/>
          </a:stretch>
        </p:blipFill>
        <p:spPr bwMode="auto">
          <a:xfrm>
            <a:off x="5477540" y="2590800"/>
            <a:ext cx="3361659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My Documents\Incom\Incom Photos\Incom Photos  031006\Incom14 30%.jpg"/>
          <p:cNvPicPr>
            <a:picLocks noChangeAspect="1" noChangeArrowheads="1"/>
          </p:cNvPicPr>
          <p:nvPr/>
        </p:nvPicPr>
        <p:blipFill>
          <a:blip r:embed="rId3" cstate="print"/>
          <a:srcRect l="5556" t="5480" b="6843"/>
          <a:stretch>
            <a:fillRect/>
          </a:stretch>
        </p:blipFill>
        <p:spPr bwMode="auto">
          <a:xfrm>
            <a:off x="533400" y="796565"/>
            <a:ext cx="7924800" cy="5147035"/>
          </a:xfrm>
          <a:prstGeom prst="rect">
            <a:avLst/>
          </a:prstGeom>
          <a:noFill/>
        </p:spPr>
      </p:pic>
      <p:sp>
        <p:nvSpPr>
          <p:cNvPr id="3" name="Footer Placeholder 3"/>
          <p:cNvSpPr txBox="1">
            <a:spLocks/>
          </p:cNvSpPr>
          <p:nvPr/>
        </p:nvSpPr>
        <p:spPr>
          <a:xfrm>
            <a:off x="838200" y="6172200"/>
            <a:ext cx="5181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Capillary Process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612637-64B9-4379-8FD0-43E0F3E1D2C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051" name="Picture 3" descr="ET 2277 200X mag RESIZ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070" y="2286000"/>
            <a:ext cx="2307055" cy="1981200"/>
          </a:xfrm>
          <a:prstGeom prst="rect">
            <a:avLst/>
          </a:prstGeom>
          <a:noFill/>
        </p:spPr>
      </p:pic>
      <p:pic>
        <p:nvPicPr>
          <p:cNvPr id="2050" name="Picture 4" descr="ET 2337 Multi 500X mag bottom up view showing intersticies and flux RESIZ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286000"/>
            <a:ext cx="2567739" cy="1981200"/>
          </a:xfrm>
          <a:prstGeom prst="rect">
            <a:avLst/>
          </a:prstGeom>
          <a:noFill/>
        </p:spPr>
      </p:pic>
      <p:pic>
        <p:nvPicPr>
          <p:cNvPr id="2049" name="Picture 5" descr="ET 2274 200X RESIZ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2600" y="2286000"/>
            <a:ext cx="2641600" cy="1981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" y="44196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Left - showing close packed capillary arrays with large interstitial gaps; Center –Middle: showing fused capillary array, filled interstitial gaps and round capillary, and Right: </a:t>
            </a:r>
            <a:r>
              <a:rPr lang="en-US" sz="1800" dirty="0" smtClean="0"/>
              <a:t>showing capillary with closed interstitial gaps forming hex shaped capillary</a:t>
            </a:r>
            <a:r>
              <a:rPr lang="en-US" sz="1800" dirty="0" smtClean="0">
                <a:latin typeface="+mn-lt"/>
              </a:rPr>
              <a:t>.</a:t>
            </a:r>
            <a:endParaRPr lang="en-US" sz="1800" dirty="0">
              <a:latin typeface="+mn-lt"/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304800" y="6172200"/>
            <a:ext cx="594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93037" cy="1143000"/>
          </a:xfrm>
        </p:spPr>
        <p:txBody>
          <a:bodyPr/>
          <a:lstStyle/>
          <a:p>
            <a:r>
              <a:rPr lang="en-US" dirty="0" smtClean="0"/>
              <a:t>Hollow Core “Block”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3962400" cy="4419600"/>
          </a:xfrm>
        </p:spPr>
        <p:txBody>
          <a:bodyPr anchor="ctr" anchorCtr="0"/>
          <a:lstStyle/>
          <a:p>
            <a:r>
              <a:rPr lang="de-DE" sz="2000" dirty="0" smtClean="0"/>
              <a:t>ETD-2886 Block B10320</a:t>
            </a:r>
          </a:p>
          <a:p>
            <a:r>
              <a:rPr lang="en-US" sz="2000" dirty="0" smtClean="0"/>
              <a:t>Fused 1/28/2010</a:t>
            </a:r>
          </a:p>
          <a:p>
            <a:r>
              <a:rPr lang="en-US" sz="2000" dirty="0" smtClean="0"/>
              <a:t>9" x 9" x 16“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Incom’s largest to date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Cracked post fusion!</a:t>
            </a:r>
          </a:p>
          <a:p>
            <a:r>
              <a:rPr lang="en-US" sz="2000" dirty="0" smtClean="0"/>
              <a:t>Block cut behind crack</a:t>
            </a:r>
          </a:p>
          <a:p>
            <a:r>
              <a:rPr lang="en-US" sz="2000" dirty="0" smtClean="0"/>
              <a:t>Forward section used for 4”X4” development wafers</a:t>
            </a:r>
          </a:p>
          <a:p>
            <a:r>
              <a:rPr lang="en-US" sz="2000" dirty="0" smtClean="0"/>
              <a:t>Aft section being held for 8”X8” wafers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612637-64B9-4379-8FD0-43E0F3E1D2C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7" descr="DSCN1374 Cropped &amp; Coloriz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1905001"/>
            <a:ext cx="4437685" cy="3802398"/>
          </a:xfrm>
        </p:spPr>
      </p:pic>
      <p:cxnSp>
        <p:nvCxnSpPr>
          <p:cNvPr id="10" name="Straight Connector 9"/>
          <p:cNvCxnSpPr/>
          <p:nvPr/>
        </p:nvCxnSpPr>
        <p:spPr bwMode="auto">
          <a:xfrm rot="5400000">
            <a:off x="6172200" y="3733800"/>
            <a:ext cx="25908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" name="Footer Placeholder 3"/>
          <p:cNvSpPr txBox="1">
            <a:spLocks/>
          </p:cNvSpPr>
          <p:nvPr/>
        </p:nvSpPr>
        <p:spPr>
          <a:xfrm>
            <a:off x="304800" y="6172200"/>
            <a:ext cx="59436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Incom Inc. - Confidential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4043</TotalTime>
  <Words>1323</Words>
  <Application>Microsoft Office PowerPoint</Application>
  <PresentationFormat>On-screen Show (4:3)</PresentationFormat>
  <Paragraphs>444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Blends</vt:lpstr>
      <vt:lpstr>Incom Inc. Capillary Array Technology   Status of   32.8 mm Ф and (200mm)2 MCP’s</vt:lpstr>
      <vt:lpstr>Topics</vt:lpstr>
      <vt:lpstr>Capillary Fabrication</vt:lpstr>
      <vt:lpstr>Process Benefits &amp; Challenges</vt:lpstr>
      <vt:lpstr>Slide 5</vt:lpstr>
      <vt:lpstr>Slide 6</vt:lpstr>
      <vt:lpstr>Slide 7</vt:lpstr>
      <vt:lpstr>Capillary Process</vt:lpstr>
      <vt:lpstr>Hollow Core “Block”</vt:lpstr>
      <vt:lpstr>Block Slicing Challenge: Particulates</vt:lpstr>
      <vt:lpstr>Cutting debris can be capillary material lodged inside the capillary or particulate that adheres to the walls</vt:lpstr>
      <vt:lpstr>Cutting Debris – Tramps Carried by Swarf</vt:lpstr>
      <vt:lpstr>Wire Saw</vt:lpstr>
      <vt:lpstr>ID Saw</vt:lpstr>
      <vt:lpstr>ID Saw Blade</vt:lpstr>
      <vt:lpstr>Wire Saw vs. ID Saw</vt:lpstr>
      <vt:lpstr>Challenge of Adhered Particles</vt:lpstr>
      <vt:lpstr>Grinding and Polishing</vt:lpstr>
      <vt:lpstr>Final Polish</vt:lpstr>
      <vt:lpstr>20 µm Wafers After Final Finish &amp; Clean</vt:lpstr>
      <vt:lpstr>Argonne Order Status</vt:lpstr>
      <vt:lpstr>Plan ‘A’ (hollow core) Schedule</vt:lpstr>
      <vt:lpstr>Plan ‘B’ (solid core) Schedule</vt:lpstr>
      <vt:lpstr>Integral Mounting Pads (IMPS™)</vt:lpstr>
      <vt:lpstr>Thermal Surface Finishing</vt:lpstr>
      <vt:lpstr>Glass Framed Arrays</vt:lpstr>
      <vt:lpstr>Photonic Band Gap Structures for Particle  Acceleration</vt:lpstr>
      <vt:lpstr>Contact</vt:lpstr>
      <vt:lpstr>Cleanliness Requirements Vary  Depending on the Application</vt:lpstr>
      <vt:lpstr>Capillary Products</vt:lpstr>
    </vt:vector>
  </TitlesOfParts>
  <Company>Incom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FOI Microwell Array BioChips</dc:title>
  <dc:creator>Mike J. Minot</dc:creator>
  <cp:lastModifiedBy>Michael J. Minot</cp:lastModifiedBy>
  <cp:revision>150</cp:revision>
  <dcterms:created xsi:type="dcterms:W3CDTF">2004-09-07T17:35:51Z</dcterms:created>
  <dcterms:modified xsi:type="dcterms:W3CDTF">2010-06-09T02:28:48Z</dcterms:modified>
</cp:coreProperties>
</file>