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E918-511E-4ECD-84D0-F12EB1E9F816}" type="datetimeFigureOut">
              <a:rPr lang="en-US" smtClean="0"/>
              <a:t>3/24/2016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F2D5-B420-4247-9972-1C0EDF7C8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39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E918-511E-4ECD-84D0-F12EB1E9F816}" type="datetimeFigureOut">
              <a:rPr lang="en-US" smtClean="0"/>
              <a:t>3/24/2016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F2D5-B420-4247-9972-1C0EDF7C8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063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E918-511E-4ECD-84D0-F12EB1E9F816}" type="datetimeFigureOut">
              <a:rPr lang="en-US" smtClean="0"/>
              <a:t>3/24/2016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F2D5-B420-4247-9972-1C0EDF7C8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01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E918-511E-4ECD-84D0-F12EB1E9F816}" type="datetimeFigureOut">
              <a:rPr lang="en-US" smtClean="0"/>
              <a:t>3/24/2016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F2D5-B420-4247-9972-1C0EDF7C8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701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E918-511E-4ECD-84D0-F12EB1E9F816}" type="datetimeFigureOut">
              <a:rPr lang="en-US" smtClean="0"/>
              <a:t>3/24/2016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F2D5-B420-4247-9972-1C0EDF7C8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423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E918-511E-4ECD-84D0-F12EB1E9F816}" type="datetimeFigureOut">
              <a:rPr lang="en-US" smtClean="0"/>
              <a:t>3/24/2016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F2D5-B420-4247-9972-1C0EDF7C8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340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E918-511E-4ECD-84D0-F12EB1E9F816}" type="datetimeFigureOut">
              <a:rPr lang="en-US" smtClean="0"/>
              <a:t>3/24/2016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F2D5-B420-4247-9972-1C0EDF7C8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609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E918-511E-4ECD-84D0-F12EB1E9F816}" type="datetimeFigureOut">
              <a:rPr lang="en-US" smtClean="0"/>
              <a:t>3/24/2016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F2D5-B420-4247-9972-1C0EDF7C8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79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E918-511E-4ECD-84D0-F12EB1E9F816}" type="datetimeFigureOut">
              <a:rPr lang="en-US" smtClean="0"/>
              <a:t>3/24/2016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F2D5-B420-4247-9972-1C0EDF7C8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112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E918-511E-4ECD-84D0-F12EB1E9F816}" type="datetimeFigureOut">
              <a:rPr lang="en-US" smtClean="0"/>
              <a:t>3/24/2016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F2D5-B420-4247-9972-1C0EDF7C8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727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E918-511E-4ECD-84D0-F12EB1E9F816}" type="datetimeFigureOut">
              <a:rPr lang="en-US" smtClean="0"/>
              <a:t>3/24/2016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F2D5-B420-4247-9972-1C0EDF7C8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25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5E918-511E-4ECD-84D0-F12EB1E9F816}" type="datetimeFigureOut">
              <a:rPr lang="en-US" smtClean="0"/>
              <a:t>3/24/2016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5F2D5-B420-4247-9972-1C0EDF7C8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486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Inside-Out LAPPD’s</a:t>
            </a:r>
            <a:br>
              <a:rPr lang="en-US" dirty="0"/>
            </a:br>
            <a:r>
              <a:rPr lang="en-US" dirty="0"/>
              <a:t>for the Large Hadron Collider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Todd </a:t>
            </a:r>
            <a:r>
              <a:rPr lang="en-US" dirty="0" err="1"/>
              <a:t>Seiss</a:t>
            </a:r>
            <a:endParaRPr lang="en-US" dirty="0"/>
          </a:p>
        </p:txBody>
      </p:sp>
      <p:pic>
        <p:nvPicPr>
          <p:cNvPr id="1026" name="Picture 2" descr="http://www.uchicago.edu/i/template/uc_wordmark_hires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453" y="4258994"/>
            <a:ext cx="1605094" cy="34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0548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Conlcusion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Inside-out LAPPD has real applications</a:t>
            </a:r>
          </a:p>
          <a:p>
            <a:r>
              <a:rPr lang="en-US" dirty="0"/>
              <a:t>Can’t do segmentation without it. Would needs lots of readout channels running from vacuum to air</a:t>
            </a:r>
          </a:p>
        </p:txBody>
      </p:sp>
    </p:spTree>
    <p:extLst>
      <p:ext uri="{BB962C8B-B14F-4D97-AF65-F5344CB8AC3E}">
        <p14:creationId xmlns:p14="http://schemas.microsoft.com/office/powerpoint/2010/main" val="2091653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Large Hadron Collider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1034"/>
            <a:ext cx="10897998" cy="2645707"/>
          </a:xfrm>
        </p:spPr>
        <p:txBody>
          <a:bodyPr>
            <a:normAutofit/>
          </a:bodyPr>
          <a:lstStyle/>
          <a:p>
            <a:r>
              <a:rPr lang="en-US" dirty="0"/>
              <a:t>Proton collider</a:t>
            </a:r>
          </a:p>
          <a:p>
            <a:r>
              <a:rPr lang="en-US" dirty="0"/>
              <a:t>Collisions have tiny chance to produce interesting new particles</a:t>
            </a:r>
          </a:p>
          <a:p>
            <a:r>
              <a:rPr lang="en-US" dirty="0"/>
              <a:t>Two general purpose detectors: ATLAS and CMS</a:t>
            </a:r>
          </a:p>
        </p:txBody>
      </p:sp>
      <p:pic>
        <p:nvPicPr>
          <p:cNvPr id="1026" name="Picture 2" descr="https://environmentalarmageddon.files.wordpress.com/2010/10/lhc-si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731" y="3129269"/>
            <a:ext cx="9534788" cy="3330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5032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ATLAS and CMS</a:t>
            </a:r>
          </a:p>
        </p:txBody>
      </p:sp>
      <p:pic>
        <p:nvPicPr>
          <p:cNvPr id="3074" name="Picture 2" descr="http://staff.washington.edu/jmayer16/ATL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45" y="2051152"/>
            <a:ext cx="5378616" cy="3477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phys.ufl.edu/hee/cms/images/CMSdetc3D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1159" y="1837732"/>
            <a:ext cx="5282641" cy="3690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399846" y="5621330"/>
            <a:ext cx="8138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ATLAS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901" y="5584507"/>
            <a:ext cx="6591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CMS</a:t>
            </a:r>
          </a:p>
        </p:txBody>
      </p:sp>
    </p:spTree>
    <p:extLst>
      <p:ext uri="{BB962C8B-B14F-4D97-AF65-F5344CB8AC3E}">
        <p14:creationId xmlns:p14="http://schemas.microsoft.com/office/powerpoint/2010/main" val="1758470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Interaction Region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838200" y="1546504"/>
            <a:ext cx="1076146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Beams made of bunches of protons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Roughly 200 events per bunch crossing after upgrade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Hundreds of particles per event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Need to be able to tell events apart with hundreds or thousands of particles around.</a:t>
            </a:r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8413" y="3315840"/>
            <a:ext cx="7120584" cy="3739301"/>
          </a:xfrm>
        </p:spPr>
      </p:pic>
    </p:spTree>
    <p:extLst>
      <p:ext uri="{BB962C8B-B14F-4D97-AF65-F5344CB8AC3E}">
        <p14:creationId xmlns:p14="http://schemas.microsoft.com/office/powerpoint/2010/main" val="4281771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Fast-Timing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n-US" dirty="0"/>
              <a:t>Timing on the order of 10’s of picoseconds allows us to tell apart different events</a:t>
            </a:r>
          </a:p>
          <a:p>
            <a:r>
              <a:rPr lang="en-US" dirty="0"/>
              <a:t>Not done currently at LHC</a:t>
            </a:r>
          </a:p>
          <a:p>
            <a:r>
              <a:rPr lang="en-US" dirty="0"/>
              <a:t>LAPPD’s can do this!</a:t>
            </a:r>
          </a:p>
          <a:p>
            <a:pPr lvl="1"/>
            <a:r>
              <a:rPr lang="en-US" dirty="0"/>
              <a:t>(Glass window in front of</a:t>
            </a:r>
          </a:p>
          <a:p>
            <a:pPr marL="457200" lvl="1" indent="0">
              <a:buNone/>
            </a:pPr>
            <a:r>
              <a:rPr lang="en-US" dirty="0"/>
              <a:t>detector. Charged </a:t>
            </a:r>
          </a:p>
          <a:p>
            <a:pPr marL="457200" lvl="1" indent="0">
              <a:buNone/>
            </a:pPr>
            <a:r>
              <a:rPr lang="en-US" dirty="0"/>
              <a:t>particles passing through</a:t>
            </a:r>
          </a:p>
          <a:p>
            <a:pPr marL="457200" lvl="1" indent="0">
              <a:buNone/>
            </a:pPr>
            <a:r>
              <a:rPr lang="en-US" dirty="0"/>
              <a:t>produce light for LAPPD)</a:t>
            </a: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227" y="2828935"/>
            <a:ext cx="7022996" cy="3706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23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Too Many Particles!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Detector with large area totally overwhelmed with all the particles around in LHC collisions</a:t>
            </a:r>
          </a:p>
          <a:p>
            <a:r>
              <a:rPr lang="en-US" dirty="0"/>
              <a:t>Several particles hitting different parts of the detector would produce messy signals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7803" y="3643396"/>
            <a:ext cx="5456393" cy="2977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393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Segmentation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26925"/>
          </a:xfrm>
        </p:spPr>
        <p:txBody>
          <a:bodyPr/>
          <a:lstStyle/>
          <a:p>
            <a:r>
              <a:rPr lang="en-US" dirty="0"/>
              <a:t>Need to segment detector so a particle hitting in one region doesn’t affect the whole detector. Decouples different parts of detectors.</a:t>
            </a:r>
          </a:p>
          <a:p>
            <a:r>
              <a:rPr lang="en-US" dirty="0"/>
              <a:t>For LAPPD, do this with pads, small square areas that read the electron pulse only directly above it. </a:t>
            </a:r>
          </a:p>
          <a:p>
            <a:r>
              <a:rPr lang="en-US" dirty="0"/>
              <a:t>Easy to do with inside-out configuration!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4934" y="3525950"/>
            <a:ext cx="5456393" cy="2977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125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Pads in Inside-Out</a:t>
            </a:r>
          </a:p>
        </p:txBody>
      </p:sp>
      <p:pic>
        <p:nvPicPr>
          <p:cNvPr id="4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3246" y="1632089"/>
            <a:ext cx="5352407" cy="429808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12" y="2394643"/>
            <a:ext cx="7094634" cy="277297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829822" y="1231979"/>
            <a:ext cx="35239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Test Board: Printed Copper Pads</a:t>
            </a:r>
          </a:p>
        </p:txBody>
      </p:sp>
    </p:spTree>
    <p:extLst>
      <p:ext uri="{BB962C8B-B14F-4D97-AF65-F5344CB8AC3E}">
        <p14:creationId xmlns:p14="http://schemas.microsoft.com/office/powerpoint/2010/main" val="3426028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how well the segmentation works</a:t>
            </a:r>
          </a:p>
          <a:p>
            <a:r>
              <a:rPr lang="en-US" dirty="0"/>
              <a:t>Compare time/position resolution to what is required at the LHC</a:t>
            </a:r>
          </a:p>
          <a:p>
            <a:r>
              <a:rPr lang="en-US" dirty="0"/>
              <a:t>I will soon be taking and analyzing data!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632" y="3539780"/>
            <a:ext cx="3785272" cy="271268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6949" y="3811625"/>
            <a:ext cx="2888194" cy="244083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747684" y="6127234"/>
            <a:ext cx="155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Mock-Up Plots</a:t>
            </a:r>
          </a:p>
        </p:txBody>
      </p:sp>
    </p:spTree>
    <p:extLst>
      <p:ext uri="{BB962C8B-B14F-4D97-AF65-F5344CB8AC3E}">
        <p14:creationId xmlns:p14="http://schemas.microsoft.com/office/powerpoint/2010/main" val="2119481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260</Words>
  <Application>Microsoft Office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Inside-Out LAPPD’s for the Large Hadron Collider</vt:lpstr>
      <vt:lpstr>The Large Hadron Collider</vt:lpstr>
      <vt:lpstr>ATLAS and CMS</vt:lpstr>
      <vt:lpstr>Interaction Region</vt:lpstr>
      <vt:lpstr>Fast-Timing</vt:lpstr>
      <vt:lpstr>Problem: Too Many Particles!</vt:lpstr>
      <vt:lpstr>Solution: Segmentation</vt:lpstr>
      <vt:lpstr>Testing Pads in Inside-Out</vt:lpstr>
      <vt:lpstr>My Project</vt:lpstr>
      <vt:lpstr>Conlcusion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Inside-Out LAPPD’s for the LHC</dc:title>
  <dc:creator>Carina Kan</dc:creator>
  <cp:lastModifiedBy>Carina Kan</cp:lastModifiedBy>
  <cp:revision>14</cp:revision>
  <dcterms:created xsi:type="dcterms:W3CDTF">2016-03-25T03:38:00Z</dcterms:created>
  <dcterms:modified xsi:type="dcterms:W3CDTF">2016-03-25T04:53:33Z</dcterms:modified>
</cp:coreProperties>
</file>