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2" r:id="rId12"/>
    <p:sldId id="263" r:id="rId13"/>
    <p:sldId id="264" r:id="rId14"/>
    <p:sldId id="272" r:id="rId15"/>
    <p:sldId id="273" r:id="rId16"/>
    <p:sldId id="274" r:id="rId17"/>
    <p:sldId id="275" r:id="rId18"/>
    <p:sldId id="278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yQhyQV3pRC2tPiuF/lQn8NhI1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2"/>
    <a:srgbClr val="F2E9BD"/>
    <a:srgbClr val="EFE4B0"/>
    <a:srgbClr val="FFBE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93" autoAdjust="0"/>
    <p:restoredTop sz="95163" autoAdjust="0"/>
  </p:normalViewPr>
  <p:slideViewPr>
    <p:cSldViewPr snapToGrid="0">
      <p:cViewPr varScale="1">
        <p:scale>
          <a:sx n="113" d="100"/>
          <a:sy n="113" d="100"/>
        </p:scale>
        <p:origin x="9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1049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648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66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21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381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041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8" name="Google Shape;12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201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8" name="Google Shape;1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995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5" name="Google Shape;1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2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6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1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597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18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2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5126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70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78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969" y="318653"/>
            <a:ext cx="6716062" cy="622069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6063916" y="2085474"/>
            <a:ext cx="381000" cy="417095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6497053" y="3039979"/>
            <a:ext cx="324852" cy="29678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 rot="1499186">
            <a:off x="5064314" y="1827259"/>
            <a:ext cx="601579" cy="188932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865762" y="719847"/>
            <a:ext cx="11841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C72BA77C-F1DB-49D4-8C48-BF61C880D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65" y="498334"/>
            <a:ext cx="7572676" cy="6210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6ABFB5-0F82-4348-9C3C-5906E897F77A}"/>
              </a:ext>
            </a:extLst>
          </p:cNvPr>
          <p:cNvSpPr txBox="1"/>
          <p:nvPr/>
        </p:nvSpPr>
        <p:spPr>
          <a:xfrm>
            <a:off x="223283" y="286015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FIG. 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74D21-5378-45D1-B14F-923DFA10B141}"/>
              </a:ext>
            </a:extLst>
          </p:cNvPr>
          <p:cNvSpPr/>
          <p:nvPr/>
        </p:nvSpPr>
        <p:spPr>
          <a:xfrm>
            <a:off x="1379913" y="1356081"/>
            <a:ext cx="2111432" cy="67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23D57-963F-4DF3-8D72-A931E5B48387}"/>
              </a:ext>
            </a:extLst>
          </p:cNvPr>
          <p:cNvSpPr txBox="1"/>
          <p:nvPr/>
        </p:nvSpPr>
        <p:spPr>
          <a:xfrm>
            <a:off x="1244782" y="1369027"/>
            <a:ext cx="238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Both Gammas interact most</a:t>
            </a:r>
          </a:p>
          <a:p>
            <a:pPr algn="ctr"/>
            <a:r>
              <a:rPr lang="en-US" sz="1200" dirty="0"/>
              <a:t>energetically in each’s first interaction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9F6734-362C-4644-A72E-0D5131AFB8A3}"/>
              </a:ext>
            </a:extLst>
          </p:cNvPr>
          <p:cNvSpPr/>
          <p:nvPr/>
        </p:nvSpPr>
        <p:spPr>
          <a:xfrm>
            <a:off x="3761606" y="1322904"/>
            <a:ext cx="1995055" cy="67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9F5BD0-E8EB-40A7-81CA-2F891C3211F5}"/>
              </a:ext>
            </a:extLst>
          </p:cNvPr>
          <p:cNvSpPr txBox="1"/>
          <p:nvPr/>
        </p:nvSpPr>
        <p:spPr>
          <a:xfrm>
            <a:off x="3626475" y="1375500"/>
            <a:ext cx="238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One Gamma interacts most</a:t>
            </a:r>
          </a:p>
          <a:p>
            <a:pPr algn="ctr"/>
            <a:r>
              <a:rPr lang="en-US" sz="1200" dirty="0"/>
              <a:t>energetically in its first interaction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ABC95-6BE7-46B0-A091-768584EF797E}"/>
              </a:ext>
            </a:extLst>
          </p:cNvPr>
          <p:cNvSpPr/>
          <p:nvPr/>
        </p:nvSpPr>
        <p:spPr>
          <a:xfrm>
            <a:off x="6076604" y="1356081"/>
            <a:ext cx="2161309" cy="639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3AF79D-8036-42ED-8840-DB6153D0B2C0}"/>
              </a:ext>
            </a:extLst>
          </p:cNvPr>
          <p:cNvSpPr txBox="1"/>
          <p:nvPr/>
        </p:nvSpPr>
        <p:spPr>
          <a:xfrm>
            <a:off x="5988354" y="1410921"/>
            <a:ext cx="238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 Gammas interact most</a:t>
            </a:r>
          </a:p>
          <a:p>
            <a:pPr algn="ctr"/>
            <a:r>
              <a:rPr lang="en-US" sz="1200" dirty="0"/>
              <a:t>energetically in each’s first interaction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701869" y="895792"/>
            <a:ext cx="13499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11</a:t>
            </a:r>
            <a:endParaRPr dirty="0"/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65" y="1265083"/>
            <a:ext cx="7929666" cy="482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/>
        </p:nvSpPr>
        <p:spPr>
          <a:xfrm>
            <a:off x="721561" y="691993"/>
            <a:ext cx="2070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12</a:t>
            </a:r>
            <a:endParaRPr dirty="0"/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95" y="1061284"/>
            <a:ext cx="8157744" cy="4735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657" y="719847"/>
            <a:ext cx="8342647" cy="556516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/>
          <p:nvPr/>
        </p:nvSpPr>
        <p:spPr>
          <a:xfrm>
            <a:off x="511369" y="797081"/>
            <a:ext cx="14920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13</a:t>
            </a:r>
            <a:endParaRPr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A53C5B9-9133-46A5-BDBF-B465A70CE8A1}"/>
              </a:ext>
            </a:extLst>
          </p:cNvPr>
          <p:cNvCxnSpPr>
            <a:cxnSpLocks/>
          </p:cNvCxnSpPr>
          <p:nvPr/>
        </p:nvCxnSpPr>
        <p:spPr>
          <a:xfrm flipV="1">
            <a:off x="5108028" y="4288222"/>
            <a:ext cx="2427889" cy="630620"/>
          </a:xfrm>
          <a:prstGeom prst="line">
            <a:avLst/>
          </a:prstGeom>
          <a:ln w="28575">
            <a:solidFill>
              <a:srgbClr val="00FF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6"/>
          <p:cNvSpPr txBox="1"/>
          <p:nvPr/>
        </p:nvSpPr>
        <p:spPr>
          <a:xfrm>
            <a:off x="698056" y="719847"/>
            <a:ext cx="20694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14</a:t>
            </a:r>
            <a:endParaRPr dirty="0"/>
          </a:p>
        </p:txBody>
      </p:sp>
      <p:pic>
        <p:nvPicPr>
          <p:cNvPr id="1281" name="Google Shape;128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006" y="1181471"/>
            <a:ext cx="8210938" cy="45356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2" name="Google Shape;1282;p16"/>
          <p:cNvCxnSpPr/>
          <p:nvPr/>
        </p:nvCxnSpPr>
        <p:spPr>
          <a:xfrm>
            <a:off x="2033337" y="2454442"/>
            <a:ext cx="2069431" cy="143175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3" name="Google Shape;1283;p16"/>
          <p:cNvCxnSpPr/>
          <p:nvPr/>
        </p:nvCxnSpPr>
        <p:spPr>
          <a:xfrm flipH="1">
            <a:off x="5462337" y="2478505"/>
            <a:ext cx="962526" cy="122722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" name="Google Shape;129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762" y="1268830"/>
            <a:ext cx="6848475" cy="516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17"/>
          <p:cNvSpPr txBox="1"/>
          <p:nvPr/>
        </p:nvSpPr>
        <p:spPr>
          <a:xfrm>
            <a:off x="27694" y="54091"/>
            <a:ext cx="90274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Section: Timing resolution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80;p16">
            <a:extLst>
              <a:ext uri="{FF2B5EF4-FFF2-40B4-BE49-F238E27FC236}">
                <a16:creationId xmlns:a16="http://schemas.microsoft.com/office/drawing/2014/main" id="{86CAA359-E8B2-4C43-95B5-E2425975C457}"/>
              </a:ext>
            </a:extLst>
          </p:cNvPr>
          <p:cNvSpPr txBox="1"/>
          <p:nvPr/>
        </p:nvSpPr>
        <p:spPr>
          <a:xfrm>
            <a:off x="588869" y="577311"/>
            <a:ext cx="206943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15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8"/>
          <p:cNvSpPr txBox="1"/>
          <p:nvPr/>
        </p:nvSpPr>
        <p:spPr>
          <a:xfrm>
            <a:off x="697320" y="731878"/>
            <a:ext cx="13395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16</a:t>
            </a:r>
            <a:endParaRPr dirty="0"/>
          </a:p>
        </p:txBody>
      </p:sp>
      <p:pic>
        <p:nvPicPr>
          <p:cNvPr id="1298" name="Google Shape;129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950" y="1089179"/>
            <a:ext cx="6896100" cy="51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p18"/>
          <p:cNvSpPr txBox="1"/>
          <p:nvPr/>
        </p:nvSpPr>
        <p:spPr>
          <a:xfrm>
            <a:off x="27694" y="54091"/>
            <a:ext cx="90274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Section: Timing resolution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F49311B-ABEF-4908-A6FA-CD9C84A1C904}"/>
              </a:ext>
            </a:extLst>
          </p:cNvPr>
          <p:cNvSpPr txBox="1"/>
          <p:nvPr/>
        </p:nvSpPr>
        <p:spPr>
          <a:xfrm>
            <a:off x="2167467" y="1221163"/>
            <a:ext cx="5096933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Time of Flight resolution for an infinitely fast scintillator given a point source on the main axis of the detector.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E7840EB4-9892-4CA9-B476-216CC103607C}"/>
              </a:ext>
            </a:extLst>
          </p:cNvPr>
          <p:cNvGrpSpPr/>
          <p:nvPr/>
        </p:nvGrpSpPr>
        <p:grpSpPr>
          <a:xfrm>
            <a:off x="542808" y="912724"/>
            <a:ext cx="8256093" cy="2188724"/>
            <a:chOff x="591938" y="1128409"/>
            <a:chExt cx="11008124" cy="2918298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9F9E9C49-D241-45F9-8F6A-4EB2E2AB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3373" y="1444414"/>
              <a:ext cx="8296689" cy="2476797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4E6CBF1-5E82-4E53-905F-1D50C2B60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38" y="1444415"/>
              <a:ext cx="2476796" cy="2476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D7AA1B5A-B1A8-49ED-93FD-5831D6C2D89D}"/>
                </a:ext>
              </a:extLst>
            </p:cNvPr>
            <p:cNvSpPr/>
            <p:nvPr/>
          </p:nvSpPr>
          <p:spPr>
            <a:xfrm>
              <a:off x="9084682" y="1128409"/>
              <a:ext cx="244144" cy="29182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050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EE82466B-D29B-4FC6-8A70-54D01ADC4180}"/>
              </a:ext>
            </a:extLst>
          </p:cNvPr>
          <p:cNvSpPr txBox="1"/>
          <p:nvPr/>
        </p:nvSpPr>
        <p:spPr>
          <a:xfrm>
            <a:off x="2543385" y="2402077"/>
            <a:ext cx="24898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/>
              <a:t>Rod Height:</a:t>
            </a:r>
            <a:r>
              <a:rPr lang="pt-BR" sz="1050" dirty="0"/>
              <a:t> 8.8 cm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6C9DCD-3C24-4D2D-A117-4D803521385A}"/>
              </a:ext>
            </a:extLst>
          </p:cNvPr>
          <p:cNvSpPr txBox="1"/>
          <p:nvPr/>
        </p:nvSpPr>
        <p:spPr>
          <a:xfrm>
            <a:off x="2543385" y="2877294"/>
            <a:ext cx="2489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/>
              <a:t>Interior diameter:</a:t>
            </a:r>
            <a:r>
              <a:rPr lang="pt-BR" sz="1050" dirty="0"/>
              <a:t> </a:t>
            </a:r>
            <a:r>
              <a:rPr lang="pt-BR" sz="1200" dirty="0"/>
              <a:t>21.6 cm</a:t>
            </a:r>
            <a:endParaRPr lang="pt-BR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640680" y="596201"/>
            <a:ext cx="166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FIG. 17</a:t>
            </a:r>
          </a:p>
        </p:txBody>
      </p:sp>
    </p:spTree>
    <p:extLst>
      <p:ext uri="{BB962C8B-B14F-4D97-AF65-F5344CB8AC3E}">
        <p14:creationId xmlns:p14="http://schemas.microsoft.com/office/powerpoint/2010/main" val="389057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405CDE08-4447-433C-AAFF-A82596AAC382}"/>
              </a:ext>
            </a:extLst>
          </p:cNvPr>
          <p:cNvGrpSpPr/>
          <p:nvPr/>
        </p:nvGrpSpPr>
        <p:grpSpPr>
          <a:xfrm>
            <a:off x="718577" y="2602232"/>
            <a:ext cx="7755909" cy="2695575"/>
            <a:chOff x="1368189" y="-50800"/>
            <a:chExt cx="10341212" cy="359410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B377644-DED3-4EC6-AE1C-9D325999B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8189" y="-50800"/>
              <a:ext cx="10341212" cy="3594100"/>
            </a:xfrm>
            <a:prstGeom prst="rect">
              <a:avLst/>
            </a:prstGeom>
          </p:spPr>
        </p:pic>
        <p:pic>
          <p:nvPicPr>
            <p:cNvPr id="4" name="Imagem 3" descr="Tela de computador com texto preto sobre fundo branco&#10;&#10;Descrição gerada automaticamente">
              <a:extLst>
                <a:ext uri="{FF2B5EF4-FFF2-40B4-BE49-F238E27FC236}">
                  <a16:creationId xmlns:a16="http://schemas.microsoft.com/office/drawing/2014/main" id="{E85CE4DA-A33A-4A65-A241-549FEE2F4CEF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82" t="22000" r="25864" b="24440"/>
            <a:stretch/>
          </p:blipFill>
          <p:spPr>
            <a:xfrm rot="5400000" flipH="1">
              <a:off x="8721098" y="201706"/>
              <a:ext cx="2700000" cy="2736000"/>
            </a:xfrm>
            <a:prstGeom prst="rect">
              <a:avLst/>
            </a:prstGeom>
          </p:spPr>
        </p:pic>
        <p:pic>
          <p:nvPicPr>
            <p:cNvPr id="5" name="Imagem 4" descr="Tela de computador com texto preto sobre fundo branco&#10;&#10;Descrição gerada automaticamente">
              <a:extLst>
                <a:ext uri="{FF2B5EF4-FFF2-40B4-BE49-F238E27FC236}">
                  <a16:creationId xmlns:a16="http://schemas.microsoft.com/office/drawing/2014/main" id="{3A943124-A176-4116-A4F2-E6F2ADA38FB4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" t="22090" r="75547" b="24350"/>
            <a:stretch/>
          </p:blipFill>
          <p:spPr>
            <a:xfrm rot="5400000" flipH="1">
              <a:off x="5253053" y="212411"/>
              <a:ext cx="2699999" cy="2714589"/>
            </a:xfrm>
            <a:prstGeom prst="rect">
              <a:avLst/>
            </a:prstGeom>
          </p:spPr>
        </p:pic>
        <p:pic>
          <p:nvPicPr>
            <p:cNvPr id="3" name="Imagem 2" descr="Tela de computador com texto preto sobre fundo branco&#10;&#10;Descrição gerada automaticamente">
              <a:extLst>
                <a:ext uri="{FF2B5EF4-FFF2-40B4-BE49-F238E27FC236}">
                  <a16:creationId xmlns:a16="http://schemas.microsoft.com/office/drawing/2014/main" id="{B604E723-569E-405D-A18E-8A181A782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31" t="30068" r="4308" b="31852"/>
            <a:stretch/>
          </p:blipFill>
          <p:spPr>
            <a:xfrm>
              <a:off x="1638299" y="174406"/>
              <a:ext cx="2864711" cy="2808171"/>
            </a:xfrm>
            <a:prstGeom prst="rect">
              <a:avLst/>
            </a:prstGeom>
          </p:spPr>
        </p:pic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E16FFBFE-6E69-43AC-8B3F-BAC95D7A3AE1}"/>
              </a:ext>
            </a:extLst>
          </p:cNvPr>
          <p:cNvSpPr txBox="1"/>
          <p:nvPr/>
        </p:nvSpPr>
        <p:spPr>
          <a:xfrm>
            <a:off x="3479194" y="2006955"/>
            <a:ext cx="3133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100x DOSE REDUCTION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633" y="835375"/>
            <a:ext cx="1661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FIG. 18</a:t>
            </a:r>
          </a:p>
        </p:txBody>
      </p:sp>
      <p:pic>
        <p:nvPicPr>
          <p:cNvPr id="11" name="Picture 10" descr="A picture containing strainer, different&#10;&#10;Description automatically generated">
            <a:extLst>
              <a:ext uri="{FF2B5EF4-FFF2-40B4-BE49-F238E27FC236}">
                <a16:creationId xmlns:a16="http://schemas.microsoft.com/office/drawing/2014/main" id="{5ADFD4FE-7796-442C-8041-673DD949A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82" t="5377" r="1613" b="9463"/>
          <a:stretch/>
        </p:blipFill>
        <p:spPr>
          <a:xfrm>
            <a:off x="993059" y="2821858"/>
            <a:ext cx="1995947" cy="1975988"/>
          </a:xfrm>
          <a:prstGeom prst="rect">
            <a:avLst/>
          </a:prstGeom>
        </p:spPr>
      </p:pic>
      <p:pic>
        <p:nvPicPr>
          <p:cNvPr id="12" name="Picture 11" descr="A picture containing strainer, different&#10;&#10;Description automatically generated">
            <a:extLst>
              <a:ext uri="{FF2B5EF4-FFF2-40B4-BE49-F238E27FC236}">
                <a16:creationId xmlns:a16="http://schemas.microsoft.com/office/drawing/2014/main" id="{48277A52-D9AB-4025-9813-1A7790C54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69" t="6218" r="26587" b="8622"/>
          <a:stretch/>
        </p:blipFill>
        <p:spPr>
          <a:xfrm rot="5400000" flipH="1">
            <a:off x="6236332" y="2819620"/>
            <a:ext cx="2029917" cy="2034392"/>
          </a:xfrm>
          <a:prstGeom prst="rect">
            <a:avLst/>
          </a:prstGeom>
        </p:spPr>
      </p:pic>
      <p:pic>
        <p:nvPicPr>
          <p:cNvPr id="13" name="Picture 12" descr="A picture containing strainer, different&#10;&#10;Description automatically generated">
            <a:extLst>
              <a:ext uri="{FF2B5EF4-FFF2-40B4-BE49-F238E27FC236}">
                <a16:creationId xmlns:a16="http://schemas.microsoft.com/office/drawing/2014/main" id="{4F1931C4-815D-49F3-A99A-D791F2559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70" t="5395" r="51746" b="9445"/>
          <a:stretch/>
        </p:blipFill>
        <p:spPr>
          <a:xfrm rot="5400000" flipH="1">
            <a:off x="3652907" y="2802413"/>
            <a:ext cx="1995503" cy="20343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AD3041-2E9F-4DB9-BB58-2388A091ED4D}"/>
              </a:ext>
            </a:extLst>
          </p:cNvPr>
          <p:cNvSpPr txBox="1"/>
          <p:nvPr/>
        </p:nvSpPr>
        <p:spPr>
          <a:xfrm>
            <a:off x="983225" y="2467897"/>
            <a:ext cx="21925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Generated Annihilations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46EC6-5C24-4715-B189-ED648230C28F}"/>
              </a:ext>
            </a:extLst>
          </p:cNvPr>
          <p:cNvSpPr txBox="1"/>
          <p:nvPr/>
        </p:nvSpPr>
        <p:spPr>
          <a:xfrm>
            <a:off x="3721508" y="2453149"/>
            <a:ext cx="21925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Back-projected Image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B482D5-BB99-465F-91E6-EBF31F509865}"/>
              </a:ext>
            </a:extLst>
          </p:cNvPr>
          <p:cNvSpPr txBox="1"/>
          <p:nvPr/>
        </p:nvSpPr>
        <p:spPr>
          <a:xfrm>
            <a:off x="5899355" y="2477730"/>
            <a:ext cx="27825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Smoothed Back-projected Image</a:t>
            </a:r>
          </a:p>
        </p:txBody>
      </p:sp>
    </p:spTree>
    <p:extLst>
      <p:ext uri="{BB962C8B-B14F-4D97-AF65-F5344CB8AC3E}">
        <p14:creationId xmlns:p14="http://schemas.microsoft.com/office/powerpoint/2010/main" val="350975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655940" y="920487"/>
            <a:ext cx="93666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2</a:t>
            </a:r>
            <a:endParaRPr sz="1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2FD2C8-681F-4E6B-9857-C0CA3A95A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9" y="1472599"/>
            <a:ext cx="8133004" cy="4445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52351B-5790-4080-B3A0-51D056E3B963}"/>
              </a:ext>
            </a:extLst>
          </p:cNvPr>
          <p:cNvSpPr txBox="1"/>
          <p:nvPr/>
        </p:nvSpPr>
        <p:spPr>
          <a:xfrm>
            <a:off x="1370110" y="3373876"/>
            <a:ext cx="1897203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Photodetector - 6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DE42F-EEF8-4CE5-BB7B-24570F0611D3}"/>
              </a:ext>
            </a:extLst>
          </p:cNvPr>
          <p:cNvSpPr txBox="1"/>
          <p:nvPr/>
        </p:nvSpPr>
        <p:spPr>
          <a:xfrm>
            <a:off x="5539701" y="3304425"/>
            <a:ext cx="1897203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Photodetector - 6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/>
        </p:nvSpPr>
        <p:spPr>
          <a:xfrm>
            <a:off x="865762" y="719847"/>
            <a:ext cx="11841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3</a:t>
            </a:r>
            <a:endParaRPr dirty="0"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6287" y="1018838"/>
            <a:ext cx="3591426" cy="482032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3103033" y="4538133"/>
            <a:ext cx="3016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dirty="0"/>
          </a:p>
        </p:txBody>
      </p:sp>
      <p:sp>
        <p:nvSpPr>
          <p:cNvPr id="115" name="Google Shape;115;p3"/>
          <p:cNvSpPr txBox="1"/>
          <p:nvPr/>
        </p:nvSpPr>
        <p:spPr>
          <a:xfrm>
            <a:off x="4648200" y="3822700"/>
            <a:ext cx="3016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116" name="Google Shape;116;p3"/>
          <p:cNvSpPr txBox="1"/>
          <p:nvPr/>
        </p:nvSpPr>
        <p:spPr>
          <a:xfrm>
            <a:off x="4859867" y="5041900"/>
            <a:ext cx="3016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117" name="Google Shape;117;p3"/>
          <p:cNvSpPr txBox="1"/>
          <p:nvPr/>
        </p:nvSpPr>
        <p:spPr>
          <a:xfrm>
            <a:off x="3314700" y="1824567"/>
            <a:ext cx="3016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3365500" y="2700866"/>
            <a:ext cx="3016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3954713" y="2667000"/>
            <a:ext cx="3016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120" name="Google Shape;120;p3"/>
          <p:cNvSpPr txBox="1"/>
          <p:nvPr/>
        </p:nvSpPr>
        <p:spPr>
          <a:xfrm>
            <a:off x="3954713" y="1658253"/>
            <a:ext cx="30168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865762" y="719847"/>
            <a:ext cx="11841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4</a:t>
            </a:r>
            <a:endParaRPr dirty="0"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799" y="1375647"/>
            <a:ext cx="6046456" cy="458611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3553621" y="1641993"/>
            <a:ext cx="1791913" cy="338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FT-Photodetector</a:t>
            </a:r>
            <a:endParaRPr dirty="0"/>
          </a:p>
        </p:txBody>
      </p:sp>
      <p:sp>
        <p:nvSpPr>
          <p:cNvPr id="128" name="Google Shape;128;p4"/>
          <p:cNvSpPr txBox="1"/>
          <p:nvPr/>
        </p:nvSpPr>
        <p:spPr>
          <a:xfrm>
            <a:off x="3163655" y="5899269"/>
            <a:ext cx="3021855" cy="338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0.511MeV Incoming gamma ray</a:t>
            </a:r>
            <a:endParaRPr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30E9A1F-08AF-4134-82A8-B230876B1CE1}"/>
              </a:ext>
            </a:extLst>
          </p:cNvPr>
          <p:cNvSpPr/>
          <p:nvPr/>
        </p:nvSpPr>
        <p:spPr>
          <a:xfrm>
            <a:off x="3553621" y="4877494"/>
            <a:ext cx="1196658" cy="264543"/>
          </a:xfrm>
          <a:prstGeom prst="rect">
            <a:avLst/>
          </a:prstGeom>
          <a:solidFill>
            <a:srgbClr val="EFE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0CC8853-0EE7-4E5F-8988-E5836932579D}"/>
              </a:ext>
            </a:extLst>
          </p:cNvPr>
          <p:cNvSpPr/>
          <p:nvPr/>
        </p:nvSpPr>
        <p:spPr>
          <a:xfrm>
            <a:off x="4750279" y="5205244"/>
            <a:ext cx="1434458" cy="264543"/>
          </a:xfrm>
          <a:prstGeom prst="rect">
            <a:avLst/>
          </a:prstGeom>
          <a:solidFill>
            <a:srgbClr val="EFE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C4ABBDF-9E4D-4DFE-93D9-AA0FEDA04159}"/>
              </a:ext>
            </a:extLst>
          </p:cNvPr>
          <p:cNvSpPr txBox="1"/>
          <p:nvPr/>
        </p:nvSpPr>
        <p:spPr>
          <a:xfrm>
            <a:off x="4674582" y="5174576"/>
            <a:ext cx="1563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Switchillator (TM)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A3E451D-64EB-4EA1-B8EE-54D6F770F333}"/>
              </a:ext>
            </a:extLst>
          </p:cNvPr>
          <p:cNvSpPr txBox="1"/>
          <p:nvPr/>
        </p:nvSpPr>
        <p:spPr>
          <a:xfrm>
            <a:off x="3050849" y="2589376"/>
            <a:ext cx="2922661" cy="40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629CA47-7696-43B5-A9E7-0E8AE27B4156}"/>
              </a:ext>
            </a:extLst>
          </p:cNvPr>
          <p:cNvSpPr/>
          <p:nvPr/>
        </p:nvSpPr>
        <p:spPr>
          <a:xfrm>
            <a:off x="3080759" y="2677919"/>
            <a:ext cx="2982482" cy="264543"/>
          </a:xfrm>
          <a:prstGeom prst="rect">
            <a:avLst/>
          </a:prstGeom>
          <a:solidFill>
            <a:srgbClr val="F2E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Optically Matched Volume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/>
        </p:nvSpPr>
        <p:spPr>
          <a:xfrm>
            <a:off x="865762" y="719847"/>
            <a:ext cx="11841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5</a:t>
            </a:r>
            <a:endParaRPr dirty="0"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669" y="1326538"/>
            <a:ext cx="8674662" cy="420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/>
        </p:nvSpPr>
        <p:spPr>
          <a:xfrm>
            <a:off x="674771" y="719847"/>
            <a:ext cx="11841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6</a:t>
            </a:r>
            <a:endParaRPr dirty="0"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6825" y="1066800"/>
            <a:ext cx="661035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/>
        </p:nvSpPr>
        <p:spPr>
          <a:xfrm>
            <a:off x="865762" y="719847"/>
            <a:ext cx="11494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7</a:t>
            </a:r>
            <a:endParaRPr sz="1800" dirty="0"/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37" y="1089179"/>
            <a:ext cx="6410325" cy="5238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10"/>
          <p:cNvCxnSpPr/>
          <p:nvPr/>
        </p:nvCxnSpPr>
        <p:spPr>
          <a:xfrm flipH="1">
            <a:off x="4186989" y="2418347"/>
            <a:ext cx="1431758" cy="154004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1" name="Google Shape;171;p10"/>
          <p:cNvCxnSpPr/>
          <p:nvPr/>
        </p:nvCxnSpPr>
        <p:spPr>
          <a:xfrm>
            <a:off x="5943600" y="2213811"/>
            <a:ext cx="493295" cy="129941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2" name="Google Shape;172;p10"/>
          <p:cNvSpPr txBox="1"/>
          <p:nvPr/>
        </p:nvSpPr>
        <p:spPr>
          <a:xfrm>
            <a:off x="27694" y="54091"/>
            <a:ext cx="77494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Section: 511 Gamma Energy Deposition</a:t>
            </a:r>
            <a:endParaRPr lang="pt-BR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550333" y="1178325"/>
            <a:ext cx="7977867" cy="63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Scintillation photons from the most energetic Compton scatter and from the entire sequence of scatters in a liquid scintillator by a 511keV gamma, 10000 events.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D698A01-033D-4A1C-8A39-3E09F1930FB5}"/>
              </a:ext>
            </a:extLst>
          </p:cNvPr>
          <p:cNvSpPr/>
          <p:nvPr/>
        </p:nvSpPr>
        <p:spPr>
          <a:xfrm>
            <a:off x="5378817" y="2009693"/>
            <a:ext cx="1910983" cy="63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5" name="Google Shape;175;p10"/>
          <p:cNvSpPr txBox="1"/>
          <p:nvPr/>
        </p:nvSpPr>
        <p:spPr>
          <a:xfrm>
            <a:off x="2619200" y="2643844"/>
            <a:ext cx="3135577" cy="37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Photons from most energetic scattter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75;p10">
            <a:extLst>
              <a:ext uri="{FF2B5EF4-FFF2-40B4-BE49-F238E27FC236}">
                <a16:creationId xmlns:a16="http://schemas.microsoft.com/office/drawing/2014/main" id="{1624356F-7E54-4C8E-B1DD-9A50B73E563D}"/>
              </a:ext>
            </a:extLst>
          </p:cNvPr>
          <p:cNvSpPr txBox="1"/>
          <p:nvPr/>
        </p:nvSpPr>
        <p:spPr>
          <a:xfrm>
            <a:off x="4394200" y="2213811"/>
            <a:ext cx="2893426" cy="37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Calibri"/>
                <a:ea typeface="Calibri"/>
                <a:cs typeface="Calibri"/>
                <a:sym typeface="Calibri"/>
              </a:rPr>
              <a:t>Total photons emitted from scatters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C9D7A0-CF2A-4A98-A675-82A66E617AAA}"/>
              </a:ext>
            </a:extLst>
          </p:cNvPr>
          <p:cNvSpPr txBox="1"/>
          <p:nvPr/>
        </p:nvSpPr>
        <p:spPr>
          <a:xfrm rot="16200000">
            <a:off x="936736" y="3601423"/>
            <a:ext cx="100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Counts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16D96D-9909-4737-AB1E-62D65D8353D2}"/>
              </a:ext>
            </a:extLst>
          </p:cNvPr>
          <p:cNvSpPr txBox="1"/>
          <p:nvPr/>
        </p:nvSpPr>
        <p:spPr>
          <a:xfrm>
            <a:off x="3859463" y="6143263"/>
            <a:ext cx="257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Number of Photons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/>
          <p:nvPr/>
        </p:nvSpPr>
        <p:spPr>
          <a:xfrm>
            <a:off x="654061" y="719847"/>
            <a:ext cx="13395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8</a:t>
            </a:r>
            <a:endParaRPr dirty="0"/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1323860" y="1089179"/>
            <a:ext cx="6496280" cy="525041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 txBox="1"/>
          <p:nvPr/>
        </p:nvSpPr>
        <p:spPr>
          <a:xfrm>
            <a:off x="27694" y="54091"/>
            <a:ext cx="77494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Section: 511 Gamma Energy Deposition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/>
        </p:nvSpPr>
        <p:spPr>
          <a:xfrm>
            <a:off x="865762" y="719847"/>
            <a:ext cx="1053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FIG. 9</a:t>
            </a:r>
            <a:endParaRPr sz="1800" dirty="0"/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416" y="1588169"/>
            <a:ext cx="8135168" cy="347085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 txBox="1"/>
          <p:nvPr/>
        </p:nvSpPr>
        <p:spPr>
          <a:xfrm>
            <a:off x="27694" y="54091"/>
            <a:ext cx="77494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Section: 511 Gamma Energy Deposition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27C1D8D-0FC0-40B9-930A-33C61C27B596}"/>
              </a:ext>
            </a:extLst>
          </p:cNvPr>
          <p:cNvSpPr txBox="1"/>
          <p:nvPr/>
        </p:nvSpPr>
        <p:spPr>
          <a:xfrm>
            <a:off x="2537460" y="1200150"/>
            <a:ext cx="435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Most energetic </a:t>
            </a:r>
            <a:r>
              <a:rPr lang="pt-BR" u="sng" dirty="0"/>
              <a:t>energy</a:t>
            </a:r>
            <a:r>
              <a:rPr lang="pt-BR" dirty="0"/>
              <a:t> deposition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218</Words>
  <Application>Microsoft Office PowerPoint</Application>
  <PresentationFormat>On-screen Show (4:3)</PresentationFormat>
  <Paragraphs>55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Sarah Orlikowski</dc:creator>
  <cp:lastModifiedBy>Joao Shida</cp:lastModifiedBy>
  <cp:revision>63</cp:revision>
  <dcterms:created xsi:type="dcterms:W3CDTF">2020-09-07T13:37:52Z</dcterms:created>
  <dcterms:modified xsi:type="dcterms:W3CDTF">2020-10-25T15:21:42Z</dcterms:modified>
</cp:coreProperties>
</file>