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5"/>
  </p:notesMasterIdLst>
  <p:sldIdLst>
    <p:sldId id="256" r:id="rId2"/>
    <p:sldId id="290" r:id="rId3"/>
    <p:sldId id="317" r:id="rId4"/>
    <p:sldId id="294" r:id="rId5"/>
    <p:sldId id="318" r:id="rId6"/>
    <p:sldId id="319" r:id="rId7"/>
    <p:sldId id="320" r:id="rId8"/>
    <p:sldId id="321" r:id="rId9"/>
    <p:sldId id="322" r:id="rId10"/>
    <p:sldId id="323" r:id="rId11"/>
    <p:sldId id="324" r:id="rId12"/>
    <p:sldId id="325" r:id="rId13"/>
    <p:sldId id="326" r:id="rId1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1BC"/>
    <a:srgbClr val="B02A30"/>
    <a:srgbClr val="2E3192"/>
    <a:srgbClr val="006F45"/>
    <a:srgbClr val="ED1C24"/>
    <a:srgbClr val="942977"/>
    <a:srgbClr val="EC00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66" autoAdjust="0"/>
    <p:restoredTop sz="86000" autoAdjust="0"/>
  </p:normalViewPr>
  <p:slideViewPr>
    <p:cSldViewPr>
      <p:cViewPr varScale="1">
        <p:scale>
          <a:sx n="67" d="100"/>
          <a:sy n="67"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mn-cs"/>
              </a:defRPr>
            </a:lvl1pPr>
          </a:lstStyle>
          <a:p>
            <a:pPr>
              <a:defRPr/>
            </a:pPr>
            <a:fld id="{AFC597C9-EAEC-495F-BABD-AE07864805F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E31D5F-6254-4659-8BC5-292C52A5BD2D}" type="slidenum">
              <a:rPr lang="en-US" smtClean="0">
                <a:latin typeface="Arial" pitchFamily="34" charset="0"/>
              </a:rPr>
              <a:pPr/>
              <a:t>1</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14D24DF1-5444-466F-8B43-0D155A766675}" type="slidenum">
              <a:rPr lang="en-US" smtClean="0"/>
              <a:pPr>
                <a:defRPr/>
              </a:pPr>
              <a:t>11</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t>Microscopy shows the filiment diameter growth respponisble for some of the surface area increase.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5746B777-7AD9-4B7E-885F-7BF412AE17D9}" type="slidenum">
              <a:rPr lang="en-US" smtClean="0"/>
              <a:pPr>
                <a:defRPr/>
              </a:pPr>
              <a:t>12</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t>Of coarse high surface area active materials would not be suitable for detectors because reactions would quickly oxidize the surface. Here a W coated C aerogel is removed to quickly form the ALD apparatus and the sample is demonstrated to be pyrophoric.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C0A0460-7B03-443C-805E-14296B472661}" type="slidenum">
              <a:rPr lang="en-US" smtClean="0">
                <a:latin typeface="Arial" pitchFamily="34" charset="0"/>
              </a:rPr>
              <a:pPr/>
              <a:t>4</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A5C20D15-3308-4EBD-A45F-60D2EFAB9B0E}" type="slidenum">
              <a:rPr lang="en-US" smtClean="0"/>
              <a:pPr>
                <a:defRPr/>
              </a:pPr>
              <a:t>5</a:t>
            </a:fld>
            <a:endParaRPr lang="en-US" smtClean="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smtClean="0"/>
              <a:t>Aerogels are easily fabricated. The low density ones involve forming a silica gel, setting the gel once deposited on a substrate with ammonium hydroxide, then the substrate undergoes supercritical CO2 extraction to leave the aerogel structure. The CO2 extraction is an industrial process often used in the pharmaceutical industry. It allows the removal of fluid without hydrostatic forces, thus leaving the low density, delicate aerogel structure intact. </a:t>
            </a:r>
          </a:p>
          <a:p>
            <a:endParaRPr lang="en-US" smtClean="0"/>
          </a:p>
          <a:p>
            <a:r>
              <a:rPr lang="en-US" smtClean="0"/>
              <a:t>The aerogel has a huge surface area for its mass, thus there exists an interesting possibility to  amplify electrons with this material. The open area ratio is very close to 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Here is an example of what can be done. At top is a silica aerogel, after just 3 nm synthesis of a ZnO coating on every internal surface of the aerogel, the mass has increase &gt;500%. This is a testament to the high surface area.</a:t>
            </a:r>
          </a:p>
        </p:txBody>
      </p:sp>
      <p:sp>
        <p:nvSpPr>
          <p:cNvPr id="4" name="Slide Number Placeholder 3"/>
          <p:cNvSpPr>
            <a:spLocks noGrp="1"/>
          </p:cNvSpPr>
          <p:nvPr>
            <p:ph type="sldNum" sz="quarter" idx="5"/>
          </p:nvPr>
        </p:nvSpPr>
        <p:spPr/>
        <p:txBody>
          <a:bodyPr/>
          <a:lstStyle/>
          <a:p>
            <a:pPr>
              <a:defRPr/>
            </a:pPr>
            <a:fld id="{8425AC0B-1E27-49FD-B70B-1040E761693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084F380D-CE22-448C-954F-8F6F733C9F04}" type="slidenum">
              <a:rPr lang="en-US" smtClean="0"/>
              <a:pPr>
                <a:defRPr/>
              </a:pPr>
              <a:t>7</a:t>
            </a:fld>
            <a:endParaRPr lang="en-US" smtClean="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smtClean="0"/>
              <a:t>Here is an example of an aerogel photoelectrode.  This consist of a 10 micron thick aerogel sitting on a quartz substrate with a Transparent Conducting Oxide (ITO) coated on the top surface to seal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B0935416-FE05-46BF-B56A-B3C3DA281EC0}" type="slidenum">
              <a:rPr lang="en-US" smtClean="0"/>
              <a:pPr>
                <a:defRPr/>
              </a:pPr>
              <a:t>8</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t>C aerogels have low density, high surface areas.  Here we deposit on these substrates, with the same deposition cycle times demonstrated for silica aerogels. Here the substrate can be conducting. For this example Tungsten is coated on the aerogel.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C39D1EA5-ECED-48E9-95A1-4A8D0072BDA2}" type="slidenum">
              <a:rPr lang="en-US" smtClean="0"/>
              <a:pPr>
                <a:defRPr/>
              </a:pPr>
              <a:t>9</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mtClean="0"/>
              <a:t>Good news:  EDAX maps show depositon and penetration of W through a 1 mm thick smaple.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0FAE8D93-F0E6-4AC6-9ED0-FFD64066C8D7}" type="slidenum">
              <a:rPr lang="en-US" smtClean="0"/>
              <a:pPr>
                <a:defRPr/>
              </a:pPr>
              <a:t>10</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mtClean="0"/>
              <a:t>Growth kintics are interesting.  On the left we see a flat surface deposited in parallel with the C aerogel.  The long pulse times shorten the nucleation cycle time, without significant increase in deposition rate.  W aerogels have surface areas large enough that samples can simply be weighed.  Each sample also had surface area measured with N2 adsorption (BET) method.  We see three interesting weight regions.  Nucleation is followed by quadratic growth which we ascribe to linear growth on increasing surface area.  The increase comes from both roughness and area increas ewith aerogel filiment diameter increases.  The growth abruptly stops.  Here we believe closed pore volume is the culprit with ALD precursors no longer able to access large trapped volumes (N2 and the radeioactive ions can still reach this volume however.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eft banner-2b-black"/>
          <p:cNvPicPr>
            <a:picLocks noChangeAspect="1" noChangeArrowheads="1"/>
          </p:cNvPicPr>
          <p:nvPr/>
        </p:nvPicPr>
        <p:blipFill>
          <a:blip r:embed="rId2"/>
          <a:srcRect/>
          <a:stretch>
            <a:fillRect/>
          </a:stretch>
        </p:blipFill>
        <p:spPr bwMode="auto">
          <a:xfrm>
            <a:off x="0" y="0"/>
            <a:ext cx="2286000" cy="6859588"/>
          </a:xfrm>
          <a:prstGeom prst="rect">
            <a:avLst/>
          </a:prstGeom>
          <a:noFill/>
          <a:ln w="9525">
            <a:noFill/>
            <a:miter lim="800000"/>
            <a:headEnd/>
            <a:tailEnd/>
          </a:ln>
        </p:spPr>
      </p:pic>
      <p:sp>
        <p:nvSpPr>
          <p:cNvPr id="68610" name="Rectangle 2"/>
          <p:cNvSpPr>
            <a:spLocks noGrp="1" noChangeArrowheads="1"/>
          </p:cNvSpPr>
          <p:nvPr>
            <p:ph type="ctrTitle" sz="quarter"/>
          </p:nvPr>
        </p:nvSpPr>
        <p:spPr>
          <a:xfrm>
            <a:off x="2598738" y="663575"/>
            <a:ext cx="5349875" cy="449263"/>
          </a:xfrm>
          <a:ln w="12700"/>
        </p:spPr>
        <p:txBody>
          <a:bodyPr tIns="45720"/>
          <a:lstStyle>
            <a:lvl1pPr>
              <a:defRPr sz="2600"/>
            </a:lvl1pPr>
          </a:lstStyle>
          <a:p>
            <a:r>
              <a:rPr lang="en-US"/>
              <a:t>Click to edit Master title style</a:t>
            </a:r>
          </a:p>
        </p:txBody>
      </p:sp>
      <p:sp>
        <p:nvSpPr>
          <p:cNvPr id="68611" name="Rectangle 3"/>
          <p:cNvSpPr>
            <a:spLocks noGrp="1" noChangeArrowheads="1"/>
          </p:cNvSpPr>
          <p:nvPr>
            <p:ph type="subTitle" sz="quarter" idx="1"/>
          </p:nvPr>
        </p:nvSpPr>
        <p:spPr>
          <a:xfrm>
            <a:off x="2609850" y="4138613"/>
            <a:ext cx="4506913" cy="390525"/>
          </a:xfrm>
          <a:ln w="12700"/>
        </p:spPr>
        <p:txBody>
          <a:bodyPr/>
          <a:lstStyle>
            <a:lvl1pPr marL="0" indent="0">
              <a:lnSpc>
                <a:spcPct val="90000"/>
              </a:lnSpc>
              <a:spcBef>
                <a:spcPct val="0"/>
              </a:spcBef>
              <a:spcAft>
                <a:spcPct val="50000"/>
              </a:spcAft>
              <a:buFont typeface="Wingdings" pitchFamily="2" charset="2"/>
              <a:buNone/>
              <a:defRPr sz="14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BEB4D97-DCB8-4D52-95F6-D43323A46E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7138" y="330200"/>
            <a:ext cx="1987550" cy="277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9725" y="330200"/>
            <a:ext cx="5815013" cy="277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379D412-D023-441C-9CDA-FCFC5C28578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600200" y="6303963"/>
            <a:ext cx="6172200" cy="554037"/>
          </a:xfrm>
          <a:prstGeom prst="rect">
            <a:avLst/>
          </a:prstGeom>
        </p:spPr>
        <p:txBody>
          <a:bodyPr>
            <a:spAutoFit/>
          </a:bodyPr>
          <a:lstStyle/>
          <a:p>
            <a:pPr algn="ctr" eaLnBrk="0" hangingPunct="0">
              <a:defRPr/>
            </a:pPr>
            <a:r>
              <a:rPr lang="en-US" sz="1000" b="1" dirty="0" smtClean="0">
                <a:solidFill>
                  <a:schemeClr val="bg1"/>
                </a:solidFill>
                <a:latin typeface="Arial" charset="0"/>
                <a:cs typeface="+mn-cs"/>
              </a:rPr>
              <a:t>Photocathode</a:t>
            </a:r>
            <a:r>
              <a:rPr lang="en-US" sz="1000" b="1" baseline="0" dirty="0" smtClean="0">
                <a:solidFill>
                  <a:schemeClr val="bg1"/>
                </a:solidFill>
                <a:latin typeface="Arial" charset="0"/>
                <a:cs typeface="+mn-cs"/>
              </a:rPr>
              <a:t> Workshop</a:t>
            </a:r>
            <a:endParaRPr lang="en-US" sz="1000" b="1" dirty="0">
              <a:solidFill>
                <a:schemeClr val="bg1"/>
              </a:solidFill>
              <a:latin typeface="Arial" charset="0"/>
              <a:cs typeface="+mn-cs"/>
            </a:endParaRPr>
          </a:p>
          <a:p>
            <a:pPr algn="ctr" eaLnBrk="0" hangingPunct="0">
              <a:defRPr/>
            </a:pPr>
            <a:r>
              <a:rPr lang="en-US" sz="1000" b="1" dirty="0" smtClean="0">
                <a:solidFill>
                  <a:schemeClr val="bg1"/>
                </a:solidFill>
                <a:latin typeface="Arial" charset="0"/>
                <a:cs typeface="+mn-cs"/>
              </a:rPr>
              <a:t>July 20-21, </a:t>
            </a:r>
            <a:r>
              <a:rPr lang="en-US" sz="1000" b="1" dirty="0">
                <a:solidFill>
                  <a:schemeClr val="bg1"/>
                </a:solidFill>
                <a:latin typeface="Arial" charset="0"/>
                <a:cs typeface="+mn-cs"/>
              </a:rPr>
              <a:t>2009</a:t>
            </a:r>
          </a:p>
          <a:p>
            <a:pPr algn="ctr" eaLnBrk="0" hangingPunct="0">
              <a:defRPr/>
            </a:pPr>
            <a:r>
              <a:rPr lang="en-US" sz="1000" b="1" dirty="0" smtClean="0">
                <a:solidFill>
                  <a:schemeClr val="bg1"/>
                </a:solidFill>
                <a:latin typeface="Arial" charset="0"/>
                <a:cs typeface="+mn-cs"/>
              </a:rPr>
              <a:t>University of Chicago</a:t>
            </a:r>
            <a:endParaRPr lang="en-US" sz="1000" b="1" dirty="0">
              <a:solidFill>
                <a:schemeClr val="bg1"/>
              </a:solidFill>
              <a:latin typeface="Arial"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2DA0D3E0-26D6-4010-9346-52BBB8A45D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FA0186C-5D04-49E8-BB47-E3EF4ABE09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400175"/>
            <a:ext cx="3890963"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438" y="1400175"/>
            <a:ext cx="3892550"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94EE02C-8C0E-43E0-BECE-8CC6622A5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BDB8ED6-BB0A-4127-93A9-78694C03324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BDB0E7B-1E0E-4A06-A13F-CD901751FA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4F0B64-04A5-409B-870D-51C0C841A9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7887D7-F8A3-43C2-9B45-456815B361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E780432-0974-49D9-9B37-F192D53BA8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ottombar-2"/>
          <p:cNvPicPr>
            <a:picLocks noChangeAspect="1" noChangeArrowheads="1"/>
          </p:cNvPicPr>
          <p:nvPr/>
        </p:nvPicPr>
        <p:blipFill>
          <a:blip r:embed="rId13"/>
          <a:srcRect/>
          <a:stretch>
            <a:fillRect/>
          </a:stretch>
        </p:blipFill>
        <p:spPr bwMode="auto">
          <a:xfrm>
            <a:off x="0" y="6273800"/>
            <a:ext cx="9145588" cy="584200"/>
          </a:xfrm>
          <a:prstGeom prst="rect">
            <a:avLst/>
          </a:prstGeom>
          <a:noFill/>
          <a:ln w="9525">
            <a:noFill/>
            <a:miter lim="800000"/>
            <a:headEnd/>
            <a:tailEnd/>
          </a:ln>
        </p:spPr>
      </p:pic>
      <p:sp>
        <p:nvSpPr>
          <p:cNvPr id="6147" name="Rectangle 3"/>
          <p:cNvSpPr>
            <a:spLocks noGrp="1" noChangeArrowheads="1"/>
          </p:cNvSpPr>
          <p:nvPr>
            <p:ph type="body" idx="1"/>
          </p:nvPr>
        </p:nvSpPr>
        <p:spPr bwMode="auto">
          <a:xfrm>
            <a:off x="346075" y="1400175"/>
            <a:ext cx="7935913" cy="170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sldNum" sz="quarter" idx="4"/>
          </p:nvPr>
        </p:nvSpPr>
        <p:spPr bwMode="auto">
          <a:xfrm>
            <a:off x="8609013" y="6465888"/>
            <a:ext cx="357187" cy="34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1"/>
                </a:solidFill>
                <a:latin typeface="Arial" charset="0"/>
                <a:cs typeface="+mn-cs"/>
              </a:defRPr>
            </a:lvl1pPr>
          </a:lstStyle>
          <a:p>
            <a:pPr>
              <a:defRPr/>
            </a:pPr>
            <a:fld id="{C78E041C-0A3D-4270-A23C-6EEBBCEA92D3}" type="slidenum">
              <a:rPr lang="en-US"/>
              <a:pPr>
                <a:defRPr/>
              </a:pPr>
              <a:t>‹#›</a:t>
            </a:fld>
            <a:endParaRPr lang="en-US" dirty="0"/>
          </a:p>
        </p:txBody>
      </p:sp>
      <p:sp>
        <p:nvSpPr>
          <p:cNvPr id="6149" name="Rectangle 5"/>
          <p:cNvSpPr>
            <a:spLocks noGrp="1" noChangeArrowheads="1"/>
          </p:cNvSpPr>
          <p:nvPr>
            <p:ph type="title"/>
          </p:nvPr>
        </p:nvSpPr>
        <p:spPr bwMode="auto">
          <a:xfrm>
            <a:off x="339725" y="330200"/>
            <a:ext cx="7954963" cy="347663"/>
          </a:xfrm>
          <a:prstGeom prst="rect">
            <a:avLst/>
          </a:prstGeom>
          <a:noFill/>
          <a:ln w="9525">
            <a:noFill/>
            <a:miter lim="800000"/>
            <a:headEnd/>
            <a:tailEnd/>
          </a:ln>
        </p:spPr>
        <p:txBody>
          <a:bodyPr vert="horz" wrap="square" lIns="91440" tIns="0" rIns="9144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lnSpc>
          <a:spcPct val="90000"/>
        </a:lnSpc>
        <a:spcBef>
          <a:spcPct val="0"/>
        </a:spcBef>
        <a:spcAft>
          <a:spcPct val="0"/>
        </a:spcAft>
        <a:defRPr sz="2200" b="1" i="1">
          <a:solidFill>
            <a:srgbClr val="0071BC"/>
          </a:solidFill>
          <a:latin typeface="+mj-lt"/>
          <a:ea typeface="+mj-ea"/>
          <a:cs typeface="+mj-cs"/>
        </a:defRPr>
      </a:lvl1pPr>
      <a:lvl2pPr algn="l" rtl="0" eaLnBrk="0" fontAlgn="base" hangingPunct="0">
        <a:lnSpc>
          <a:spcPct val="90000"/>
        </a:lnSpc>
        <a:spcBef>
          <a:spcPct val="0"/>
        </a:spcBef>
        <a:spcAft>
          <a:spcPct val="0"/>
        </a:spcAft>
        <a:defRPr sz="2200" b="1" i="1">
          <a:solidFill>
            <a:srgbClr val="0071BC"/>
          </a:solidFill>
          <a:latin typeface="Arial" charset="0"/>
        </a:defRPr>
      </a:lvl2pPr>
      <a:lvl3pPr algn="l" rtl="0" eaLnBrk="0" fontAlgn="base" hangingPunct="0">
        <a:lnSpc>
          <a:spcPct val="90000"/>
        </a:lnSpc>
        <a:spcBef>
          <a:spcPct val="0"/>
        </a:spcBef>
        <a:spcAft>
          <a:spcPct val="0"/>
        </a:spcAft>
        <a:defRPr sz="2200" b="1" i="1">
          <a:solidFill>
            <a:srgbClr val="0071BC"/>
          </a:solidFill>
          <a:latin typeface="Arial" charset="0"/>
        </a:defRPr>
      </a:lvl3pPr>
      <a:lvl4pPr algn="l" rtl="0" eaLnBrk="0" fontAlgn="base" hangingPunct="0">
        <a:lnSpc>
          <a:spcPct val="90000"/>
        </a:lnSpc>
        <a:spcBef>
          <a:spcPct val="0"/>
        </a:spcBef>
        <a:spcAft>
          <a:spcPct val="0"/>
        </a:spcAft>
        <a:defRPr sz="2200" b="1" i="1">
          <a:solidFill>
            <a:srgbClr val="0071BC"/>
          </a:solidFill>
          <a:latin typeface="Arial" charset="0"/>
        </a:defRPr>
      </a:lvl4pPr>
      <a:lvl5pPr algn="l" rtl="0" eaLnBrk="0" fontAlgn="base" hangingPunct="0">
        <a:lnSpc>
          <a:spcPct val="90000"/>
        </a:lnSpc>
        <a:spcBef>
          <a:spcPct val="0"/>
        </a:spcBef>
        <a:spcAft>
          <a:spcPct val="0"/>
        </a:spcAft>
        <a:defRPr sz="2200" b="1" i="1">
          <a:solidFill>
            <a:srgbClr val="0071BC"/>
          </a:solidFill>
          <a:latin typeface="Arial" charset="0"/>
        </a:defRPr>
      </a:lvl5pPr>
      <a:lvl6pPr marL="457200" algn="l" rtl="0" eaLnBrk="0" fontAlgn="base" hangingPunct="0">
        <a:lnSpc>
          <a:spcPct val="90000"/>
        </a:lnSpc>
        <a:spcBef>
          <a:spcPct val="0"/>
        </a:spcBef>
        <a:spcAft>
          <a:spcPct val="0"/>
        </a:spcAft>
        <a:defRPr sz="2200" b="1" i="1">
          <a:solidFill>
            <a:srgbClr val="0071BC"/>
          </a:solidFill>
          <a:latin typeface="Arial" charset="0"/>
        </a:defRPr>
      </a:lvl6pPr>
      <a:lvl7pPr marL="914400" algn="l" rtl="0" eaLnBrk="0" fontAlgn="base" hangingPunct="0">
        <a:lnSpc>
          <a:spcPct val="90000"/>
        </a:lnSpc>
        <a:spcBef>
          <a:spcPct val="0"/>
        </a:spcBef>
        <a:spcAft>
          <a:spcPct val="0"/>
        </a:spcAft>
        <a:defRPr sz="2200" b="1" i="1">
          <a:solidFill>
            <a:srgbClr val="0071BC"/>
          </a:solidFill>
          <a:latin typeface="Arial" charset="0"/>
        </a:defRPr>
      </a:lvl7pPr>
      <a:lvl8pPr marL="1371600" algn="l" rtl="0" eaLnBrk="0" fontAlgn="base" hangingPunct="0">
        <a:lnSpc>
          <a:spcPct val="90000"/>
        </a:lnSpc>
        <a:spcBef>
          <a:spcPct val="0"/>
        </a:spcBef>
        <a:spcAft>
          <a:spcPct val="0"/>
        </a:spcAft>
        <a:defRPr sz="2200" b="1" i="1">
          <a:solidFill>
            <a:srgbClr val="0071BC"/>
          </a:solidFill>
          <a:latin typeface="Arial" charset="0"/>
        </a:defRPr>
      </a:lvl8pPr>
      <a:lvl9pPr marL="1828800" algn="l" rtl="0" eaLnBrk="0" fontAlgn="base" hangingPunct="0">
        <a:lnSpc>
          <a:spcPct val="90000"/>
        </a:lnSpc>
        <a:spcBef>
          <a:spcPct val="0"/>
        </a:spcBef>
        <a:spcAft>
          <a:spcPct val="0"/>
        </a:spcAft>
        <a:defRPr sz="2200" b="1" i="1">
          <a:solidFill>
            <a:srgbClr val="0071BC"/>
          </a:solidFill>
          <a:latin typeface="Arial" charset="0"/>
        </a:defRPr>
      </a:lvl9pPr>
    </p:titleStyle>
    <p:bodyStyle>
      <a:lvl1pPr marL="282575" indent="-282575" algn="l" rtl="0" eaLnBrk="0" fontAlgn="base" hangingPunct="0">
        <a:spcBef>
          <a:spcPct val="10000"/>
        </a:spcBef>
        <a:spcAft>
          <a:spcPct val="10000"/>
        </a:spcAft>
        <a:buClr>
          <a:schemeClr val="tx2"/>
        </a:buClr>
        <a:buFont typeface="Wingdings" pitchFamily="2" charset="2"/>
        <a:buChar char="n"/>
        <a:defRPr>
          <a:solidFill>
            <a:schemeClr val="tx1"/>
          </a:solidFill>
          <a:latin typeface="+mn-lt"/>
          <a:ea typeface="+mn-ea"/>
          <a:cs typeface="+mn-cs"/>
        </a:defRPr>
      </a:lvl1pPr>
      <a:lvl2pPr marL="685800" indent="-288925" algn="l" rtl="0" eaLnBrk="0" fontAlgn="base" hangingPunct="0">
        <a:spcBef>
          <a:spcPct val="10000"/>
        </a:spcBef>
        <a:spcAft>
          <a:spcPct val="10000"/>
        </a:spcAft>
        <a:buClr>
          <a:schemeClr val="tx2"/>
        </a:buClr>
        <a:buChar char="–"/>
        <a:defRPr>
          <a:solidFill>
            <a:schemeClr val="tx1"/>
          </a:solidFill>
          <a:latin typeface="+mn-lt"/>
        </a:defRPr>
      </a:lvl2pPr>
      <a:lvl3pPr marL="968375" indent="-168275" algn="l" rtl="0" eaLnBrk="0" fontAlgn="base" hangingPunct="0">
        <a:spcBef>
          <a:spcPct val="10000"/>
        </a:spcBef>
        <a:spcAft>
          <a:spcPct val="10000"/>
        </a:spcAft>
        <a:buClr>
          <a:schemeClr val="tx2"/>
        </a:buClr>
        <a:buFont typeface="Times"/>
        <a:buChar char="•"/>
        <a:defRPr i="1">
          <a:solidFill>
            <a:schemeClr val="tx1"/>
          </a:solidFill>
          <a:latin typeface="+mn-lt"/>
        </a:defRPr>
      </a:lvl3pPr>
      <a:lvl4pPr marL="1363663" indent="-280988" algn="l" rtl="0" eaLnBrk="0" fontAlgn="base" hangingPunct="0">
        <a:spcBef>
          <a:spcPct val="10000"/>
        </a:spcBef>
        <a:spcAft>
          <a:spcPct val="10000"/>
        </a:spcAft>
        <a:buClr>
          <a:schemeClr val="tx2"/>
        </a:buClr>
        <a:buFont typeface="Times"/>
        <a:buChar char="–"/>
        <a:defRPr>
          <a:solidFill>
            <a:schemeClr val="tx1"/>
          </a:solidFill>
          <a:latin typeface="+mn-lt"/>
        </a:defRPr>
      </a:lvl4pPr>
      <a:lvl5pPr marL="1652588" indent="-174625" algn="l" rtl="0" eaLnBrk="0" fontAlgn="base" hangingPunct="0">
        <a:spcBef>
          <a:spcPct val="10000"/>
        </a:spcBef>
        <a:spcAft>
          <a:spcPct val="10000"/>
        </a:spcAft>
        <a:buClr>
          <a:schemeClr val="tx2"/>
        </a:buClr>
        <a:buFont typeface="Times"/>
        <a:buChar char="•"/>
        <a:defRPr i="1">
          <a:solidFill>
            <a:schemeClr val="tx1"/>
          </a:solidFill>
          <a:latin typeface="+mn-lt"/>
        </a:defRPr>
      </a:lvl5pPr>
      <a:lvl6pPr marL="21097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6pPr>
      <a:lvl7pPr marL="25669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7pPr>
      <a:lvl8pPr marL="30241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8pPr>
      <a:lvl9pPr marL="34813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G:\PellinWedPM%20A3_30.wmv"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387600" y="1676400"/>
            <a:ext cx="6527800" cy="978729"/>
          </a:xfrm>
          <a:ln w="9525"/>
        </p:spPr>
        <p:txBody>
          <a:bodyPr/>
          <a:lstStyle/>
          <a:p>
            <a:pPr algn="ctr"/>
            <a:r>
              <a:rPr lang="en-US" sz="3200" dirty="0" smtClean="0"/>
              <a:t>Aerogel Structures for </a:t>
            </a:r>
            <a:r>
              <a:rPr lang="en-US" sz="3200" dirty="0" err="1" smtClean="0"/>
              <a:t>Photocathodes</a:t>
            </a:r>
            <a:endParaRPr lang="en-US" sz="3200" dirty="0" smtClean="0"/>
          </a:p>
        </p:txBody>
      </p:sp>
      <p:sp>
        <p:nvSpPr>
          <p:cNvPr id="9219" name="TextBox 2"/>
          <p:cNvSpPr txBox="1">
            <a:spLocks noChangeArrowheads="1"/>
          </p:cNvSpPr>
          <p:nvPr/>
        </p:nvSpPr>
        <p:spPr bwMode="auto">
          <a:xfrm>
            <a:off x="2514600" y="3124200"/>
            <a:ext cx="6019800" cy="3016210"/>
          </a:xfrm>
          <a:prstGeom prst="rect">
            <a:avLst/>
          </a:prstGeom>
          <a:noFill/>
          <a:ln w="9525">
            <a:noFill/>
            <a:miter lim="800000"/>
            <a:headEnd/>
            <a:tailEnd/>
          </a:ln>
        </p:spPr>
        <p:txBody>
          <a:bodyPr>
            <a:spAutoFit/>
          </a:bodyPr>
          <a:lstStyle/>
          <a:p>
            <a:pPr eaLnBrk="0" hangingPunct="0"/>
            <a:r>
              <a:rPr lang="en-US" dirty="0"/>
              <a:t>Michael Pellin</a:t>
            </a:r>
          </a:p>
          <a:p>
            <a:pPr eaLnBrk="0" hangingPunct="0"/>
            <a:r>
              <a:rPr lang="en-US" sz="1800" dirty="0" smtClean="0"/>
              <a:t>Argonne Distinguished Fellow</a:t>
            </a:r>
          </a:p>
          <a:p>
            <a:pPr eaLnBrk="0" hangingPunct="0"/>
            <a:r>
              <a:rPr lang="en-US" sz="1800" dirty="0" smtClean="0"/>
              <a:t>Director, Materials </a:t>
            </a:r>
            <a:r>
              <a:rPr lang="en-US" sz="1800" dirty="0"/>
              <a:t>Science </a:t>
            </a:r>
            <a:r>
              <a:rPr lang="en-US" sz="1800" dirty="0" smtClean="0"/>
              <a:t>Division</a:t>
            </a:r>
          </a:p>
          <a:p>
            <a:pPr eaLnBrk="0" hangingPunct="0"/>
            <a:endParaRPr lang="en-US" sz="1800" dirty="0"/>
          </a:p>
          <a:p>
            <a:pPr eaLnBrk="0" hangingPunct="0"/>
            <a:r>
              <a:rPr lang="en-US" sz="1800" dirty="0" smtClean="0"/>
              <a:t>Thomas Prolier, Jeff Elam, Alex Martinson </a:t>
            </a:r>
          </a:p>
          <a:p>
            <a:pPr eaLnBrk="0" hangingPunct="0"/>
            <a:r>
              <a:rPr lang="en-US" sz="1800" dirty="0" smtClean="0"/>
              <a:t>Stacey Standridge (NU), Joe Hupp (NU)</a:t>
            </a:r>
            <a:endParaRPr lang="en-US" sz="1800" dirty="0"/>
          </a:p>
          <a:p>
            <a:pPr eaLnBrk="0" hangingPunct="0"/>
            <a:endParaRPr lang="en-US" dirty="0"/>
          </a:p>
          <a:p>
            <a:pPr algn="ctr"/>
            <a:r>
              <a:rPr lang="en-US" sz="1400" dirty="0"/>
              <a:t>1</a:t>
            </a:r>
            <a:r>
              <a:rPr lang="en-US" sz="1400" baseline="30000" dirty="0"/>
              <a:t>st</a:t>
            </a:r>
            <a:r>
              <a:rPr lang="en-US" sz="1400" dirty="0"/>
              <a:t> Workshop on Photo-cathodes: 300nm-500nm</a:t>
            </a:r>
          </a:p>
          <a:p>
            <a:pPr algn="ctr"/>
            <a:r>
              <a:rPr lang="en-US" sz="1400" dirty="0"/>
              <a:t>July 20-21, 2009: University of Chicago</a:t>
            </a:r>
          </a:p>
          <a:p>
            <a:pPr eaLnBrk="0" hangingPunct="0"/>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W Growth on C Aerogel</a:t>
            </a:r>
          </a:p>
        </p:txBody>
      </p:sp>
      <p:sp>
        <p:nvSpPr>
          <p:cNvPr id="11267" name="Rectangle 3"/>
          <p:cNvSpPr>
            <a:spLocks noGrp="1" noChangeArrowheads="1"/>
          </p:cNvSpPr>
          <p:nvPr>
            <p:ph type="body" idx="1"/>
          </p:nvPr>
        </p:nvSpPr>
        <p:spPr>
          <a:xfrm>
            <a:off x="4648200" y="5775325"/>
            <a:ext cx="3581400" cy="396875"/>
          </a:xfrm>
        </p:spPr>
        <p:txBody>
          <a:bodyPr/>
          <a:lstStyle/>
          <a:p>
            <a:r>
              <a:rPr lang="en-US" smtClean="0"/>
              <a:t>Closed pore volume</a:t>
            </a:r>
          </a:p>
        </p:txBody>
      </p:sp>
      <p:pic>
        <p:nvPicPr>
          <p:cNvPr id="11268" name="Picture 7" descr="WGrowthonCaerogel"/>
          <p:cNvPicPr>
            <a:picLocks noChangeAspect="1" noChangeArrowheads="1"/>
          </p:cNvPicPr>
          <p:nvPr/>
        </p:nvPicPr>
        <p:blipFill>
          <a:blip r:embed="rId3"/>
          <a:srcRect/>
          <a:stretch>
            <a:fillRect/>
          </a:stretch>
        </p:blipFill>
        <p:spPr bwMode="auto">
          <a:xfrm>
            <a:off x="609600" y="1066800"/>
            <a:ext cx="768826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7"/>
          <p:cNvSpPr txBox="1">
            <a:spLocks noChangeArrowheads="1"/>
          </p:cNvSpPr>
          <p:nvPr/>
        </p:nvSpPr>
        <p:spPr bwMode="auto">
          <a:xfrm>
            <a:off x="228600" y="5791200"/>
            <a:ext cx="8610600" cy="457200"/>
          </a:xfrm>
          <a:prstGeom prst="rect">
            <a:avLst/>
          </a:prstGeom>
          <a:noFill/>
          <a:ln w="9525">
            <a:noFill/>
            <a:miter lim="800000"/>
            <a:headEnd/>
            <a:tailEnd/>
          </a:ln>
        </p:spPr>
        <p:txBody>
          <a:bodyPr>
            <a:spAutoFit/>
          </a:bodyPr>
          <a:lstStyle/>
          <a:p>
            <a:pPr algn="ctr" eaLnBrk="0" hangingPunct="0">
              <a:buClr>
                <a:schemeClr val="accent2"/>
              </a:buClr>
              <a:buFontTx/>
              <a:buChar char="•"/>
            </a:pPr>
            <a:r>
              <a:rPr lang="en-US" b="1"/>
              <a:t> Aerogel filament diameter increases with ALD W Cycles</a:t>
            </a:r>
          </a:p>
        </p:txBody>
      </p:sp>
      <p:sp>
        <p:nvSpPr>
          <p:cNvPr id="12291" name="Text Box 18"/>
          <p:cNvSpPr txBox="1">
            <a:spLocks noChangeArrowheads="1"/>
          </p:cNvSpPr>
          <p:nvPr/>
        </p:nvSpPr>
        <p:spPr bwMode="auto">
          <a:xfrm>
            <a:off x="838200" y="1981200"/>
            <a:ext cx="844550" cy="457200"/>
          </a:xfrm>
          <a:prstGeom prst="rect">
            <a:avLst/>
          </a:prstGeom>
          <a:noFill/>
          <a:ln w="9525">
            <a:noFill/>
            <a:miter lim="800000"/>
            <a:headEnd/>
            <a:tailEnd/>
          </a:ln>
        </p:spPr>
        <p:txBody>
          <a:bodyPr wrap="none">
            <a:spAutoFit/>
          </a:bodyPr>
          <a:lstStyle/>
          <a:p>
            <a:pPr eaLnBrk="0" hangingPunct="0"/>
            <a:r>
              <a:rPr lang="en-US">
                <a:solidFill>
                  <a:srgbClr val="FF0000"/>
                </a:solidFill>
              </a:rPr>
              <a:t>SEM</a:t>
            </a:r>
          </a:p>
        </p:txBody>
      </p:sp>
      <p:sp>
        <p:nvSpPr>
          <p:cNvPr id="12292" name="Text Box 19"/>
          <p:cNvSpPr txBox="1">
            <a:spLocks noChangeArrowheads="1"/>
          </p:cNvSpPr>
          <p:nvPr/>
        </p:nvSpPr>
        <p:spPr bwMode="auto">
          <a:xfrm>
            <a:off x="762000" y="4343400"/>
            <a:ext cx="827088" cy="457200"/>
          </a:xfrm>
          <a:prstGeom prst="rect">
            <a:avLst/>
          </a:prstGeom>
          <a:noFill/>
          <a:ln w="9525">
            <a:noFill/>
            <a:miter lim="800000"/>
            <a:headEnd/>
            <a:tailEnd/>
          </a:ln>
        </p:spPr>
        <p:txBody>
          <a:bodyPr wrap="none">
            <a:spAutoFit/>
          </a:bodyPr>
          <a:lstStyle/>
          <a:p>
            <a:pPr eaLnBrk="0" hangingPunct="0"/>
            <a:r>
              <a:rPr lang="en-US">
                <a:solidFill>
                  <a:srgbClr val="FF0000"/>
                </a:solidFill>
              </a:rPr>
              <a:t>TEM</a:t>
            </a:r>
          </a:p>
        </p:txBody>
      </p:sp>
      <p:grpSp>
        <p:nvGrpSpPr>
          <p:cNvPr id="2" name="Group 35"/>
          <p:cNvGrpSpPr>
            <a:grpSpLocks noChangeAspect="1"/>
          </p:cNvGrpSpPr>
          <p:nvPr/>
        </p:nvGrpSpPr>
        <p:grpSpPr bwMode="auto">
          <a:xfrm>
            <a:off x="1752600" y="1143000"/>
            <a:ext cx="5848350" cy="4568825"/>
            <a:chOff x="624" y="384"/>
            <a:chExt cx="4594" cy="3589"/>
          </a:xfrm>
        </p:grpSpPr>
        <p:pic>
          <p:nvPicPr>
            <p:cNvPr id="12295" name="Picture 5" descr="JEX_01"/>
            <p:cNvPicPr>
              <a:picLocks noChangeAspect="1" noChangeArrowheads="1"/>
            </p:cNvPicPr>
            <p:nvPr/>
          </p:nvPicPr>
          <p:blipFill>
            <a:blip r:embed="rId3"/>
            <a:srcRect t="20000"/>
            <a:stretch>
              <a:fillRect/>
            </a:stretch>
          </p:blipFill>
          <p:spPr bwMode="auto">
            <a:xfrm>
              <a:off x="2888" y="2164"/>
              <a:ext cx="2260" cy="1808"/>
            </a:xfrm>
            <a:prstGeom prst="rect">
              <a:avLst/>
            </a:prstGeom>
            <a:noFill/>
            <a:ln w="9525">
              <a:noFill/>
              <a:miter lim="800000"/>
              <a:headEnd/>
              <a:tailEnd/>
            </a:ln>
          </p:spPr>
        </p:pic>
        <p:pic>
          <p:nvPicPr>
            <p:cNvPr id="12296" name="Picture 6" descr="JE609_01"/>
            <p:cNvPicPr>
              <a:picLocks noChangeAspect="1" noChangeArrowheads="1"/>
            </p:cNvPicPr>
            <p:nvPr/>
          </p:nvPicPr>
          <p:blipFill>
            <a:blip r:embed="rId4"/>
            <a:srcRect t="20061"/>
            <a:stretch>
              <a:fillRect/>
            </a:stretch>
          </p:blipFill>
          <p:spPr bwMode="auto">
            <a:xfrm>
              <a:off x="641" y="2177"/>
              <a:ext cx="2247" cy="1796"/>
            </a:xfrm>
            <a:prstGeom prst="rect">
              <a:avLst/>
            </a:prstGeom>
            <a:noFill/>
            <a:ln w="9525">
              <a:noFill/>
              <a:miter lim="800000"/>
              <a:headEnd/>
              <a:tailEnd/>
            </a:ln>
          </p:spPr>
        </p:pic>
        <p:pic>
          <p:nvPicPr>
            <p:cNvPr id="12297" name="Picture 22" descr="JE609_04"/>
            <p:cNvPicPr>
              <a:picLocks noChangeAspect="1" noChangeArrowheads="1"/>
            </p:cNvPicPr>
            <p:nvPr/>
          </p:nvPicPr>
          <p:blipFill>
            <a:blip r:embed="rId5">
              <a:lum bright="10000" contrast="30000"/>
            </a:blip>
            <a:srcRect l="31476" b="27814"/>
            <a:stretch>
              <a:fillRect/>
            </a:stretch>
          </p:blipFill>
          <p:spPr bwMode="auto">
            <a:xfrm>
              <a:off x="624" y="384"/>
              <a:ext cx="2270" cy="1795"/>
            </a:xfrm>
            <a:prstGeom prst="rect">
              <a:avLst/>
            </a:prstGeom>
            <a:noFill/>
            <a:ln w="9525">
              <a:noFill/>
              <a:miter lim="800000"/>
              <a:headEnd/>
              <a:tailEnd/>
            </a:ln>
          </p:spPr>
        </p:pic>
        <p:grpSp>
          <p:nvGrpSpPr>
            <p:cNvPr id="3" name="Group 29"/>
            <p:cNvGrpSpPr>
              <a:grpSpLocks noChangeAspect="1"/>
            </p:cNvGrpSpPr>
            <p:nvPr/>
          </p:nvGrpSpPr>
          <p:grpSpPr bwMode="auto">
            <a:xfrm>
              <a:off x="659" y="1861"/>
              <a:ext cx="627" cy="283"/>
              <a:chOff x="674" y="1798"/>
              <a:chExt cx="627" cy="283"/>
            </a:xfrm>
          </p:grpSpPr>
          <p:sp>
            <p:nvSpPr>
              <p:cNvPr id="12306" name="Rectangle 25"/>
              <p:cNvSpPr>
                <a:spLocks noChangeAspect="1" noChangeArrowheads="1"/>
              </p:cNvSpPr>
              <p:nvPr/>
            </p:nvSpPr>
            <p:spPr bwMode="auto">
              <a:xfrm>
                <a:off x="674" y="1813"/>
                <a:ext cx="550" cy="268"/>
              </a:xfrm>
              <a:prstGeom prst="rect">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2307" name="Line 24"/>
              <p:cNvSpPr>
                <a:spLocks noChangeAspect="1" noChangeShapeType="1"/>
              </p:cNvSpPr>
              <p:nvPr/>
            </p:nvSpPr>
            <p:spPr bwMode="auto">
              <a:xfrm>
                <a:off x="748" y="2015"/>
                <a:ext cx="404" cy="0"/>
              </a:xfrm>
              <a:prstGeom prst="line">
                <a:avLst/>
              </a:prstGeom>
              <a:noFill/>
              <a:ln w="38100">
                <a:solidFill>
                  <a:schemeClr val="tx1"/>
                </a:solidFill>
                <a:round/>
                <a:headEnd/>
                <a:tailEnd/>
              </a:ln>
            </p:spPr>
            <p:txBody>
              <a:bodyPr/>
              <a:lstStyle/>
              <a:p>
                <a:endParaRPr lang="en-US"/>
              </a:p>
            </p:txBody>
          </p:sp>
          <p:sp>
            <p:nvSpPr>
              <p:cNvPr id="12308" name="Text Box 26"/>
              <p:cNvSpPr txBox="1">
                <a:spLocks noChangeAspect="1" noChangeArrowheads="1"/>
              </p:cNvSpPr>
              <p:nvPr/>
            </p:nvSpPr>
            <p:spPr bwMode="auto">
              <a:xfrm>
                <a:off x="713" y="1798"/>
                <a:ext cx="588" cy="264"/>
              </a:xfrm>
              <a:prstGeom prst="rect">
                <a:avLst/>
              </a:prstGeom>
              <a:noFill/>
              <a:ln w="9525">
                <a:noFill/>
                <a:miter lim="800000"/>
                <a:headEnd/>
                <a:tailEnd/>
              </a:ln>
            </p:spPr>
            <p:txBody>
              <a:bodyPr wrap="none">
                <a:spAutoFit/>
              </a:bodyPr>
              <a:lstStyle/>
              <a:p>
                <a:pPr eaLnBrk="0" hangingPunct="0"/>
                <a:r>
                  <a:rPr lang="en-US" sz="1600"/>
                  <a:t>80 nm</a:t>
                </a:r>
              </a:p>
            </p:txBody>
          </p:sp>
        </p:grpSp>
        <p:sp>
          <p:nvSpPr>
            <p:cNvPr id="12299" name="Text Box 14"/>
            <p:cNvSpPr txBox="1">
              <a:spLocks noChangeAspect="1" noChangeArrowheads="1"/>
            </p:cNvSpPr>
            <p:nvPr/>
          </p:nvSpPr>
          <p:spPr bwMode="auto">
            <a:xfrm>
              <a:off x="2289" y="416"/>
              <a:ext cx="708" cy="312"/>
            </a:xfrm>
            <a:prstGeom prst="rect">
              <a:avLst/>
            </a:prstGeom>
            <a:noFill/>
            <a:ln w="9525">
              <a:noFill/>
              <a:miter lim="800000"/>
              <a:headEnd/>
              <a:tailEnd/>
            </a:ln>
          </p:spPr>
          <p:txBody>
            <a:bodyPr wrap="none">
              <a:spAutoFit/>
            </a:bodyPr>
            <a:lstStyle/>
            <a:p>
              <a:pPr eaLnBrk="0" hangingPunct="0"/>
              <a:r>
                <a:rPr lang="en-US" sz="2000">
                  <a:solidFill>
                    <a:schemeClr val="bg1"/>
                  </a:solidFill>
                </a:rPr>
                <a:t>3 c W </a:t>
              </a:r>
            </a:p>
          </p:txBody>
        </p:sp>
        <p:pic>
          <p:nvPicPr>
            <p:cNvPr id="12300" name="Picture 23" descr="JEX_06"/>
            <p:cNvPicPr>
              <a:picLocks noChangeAspect="1" noChangeArrowheads="1"/>
            </p:cNvPicPr>
            <p:nvPr/>
          </p:nvPicPr>
          <p:blipFill>
            <a:blip r:embed="rId6"/>
            <a:srcRect t="40158" r="9296" b="5698"/>
            <a:stretch>
              <a:fillRect/>
            </a:stretch>
          </p:blipFill>
          <p:spPr bwMode="auto">
            <a:xfrm>
              <a:off x="2888" y="384"/>
              <a:ext cx="2255" cy="1794"/>
            </a:xfrm>
            <a:prstGeom prst="rect">
              <a:avLst/>
            </a:prstGeom>
            <a:noFill/>
            <a:ln w="9525">
              <a:noFill/>
              <a:miter lim="800000"/>
              <a:headEnd/>
              <a:tailEnd/>
            </a:ln>
          </p:spPr>
        </p:pic>
        <p:sp>
          <p:nvSpPr>
            <p:cNvPr id="12301" name="Text Box 15"/>
            <p:cNvSpPr txBox="1">
              <a:spLocks noChangeAspect="1" noChangeArrowheads="1"/>
            </p:cNvSpPr>
            <p:nvPr/>
          </p:nvSpPr>
          <p:spPr bwMode="auto">
            <a:xfrm>
              <a:off x="4564" y="426"/>
              <a:ext cx="654" cy="312"/>
            </a:xfrm>
            <a:prstGeom prst="rect">
              <a:avLst/>
            </a:prstGeom>
            <a:noFill/>
            <a:ln w="9525">
              <a:noFill/>
              <a:miter lim="800000"/>
              <a:headEnd/>
              <a:tailEnd/>
            </a:ln>
          </p:spPr>
          <p:txBody>
            <a:bodyPr wrap="none">
              <a:spAutoFit/>
            </a:bodyPr>
            <a:lstStyle/>
            <a:p>
              <a:pPr eaLnBrk="0" hangingPunct="0"/>
              <a:r>
                <a:rPr lang="en-US" sz="2000">
                  <a:solidFill>
                    <a:schemeClr val="bg1"/>
                  </a:solidFill>
                </a:rPr>
                <a:t>7 c W</a:t>
              </a:r>
            </a:p>
          </p:txBody>
        </p:sp>
        <p:grpSp>
          <p:nvGrpSpPr>
            <p:cNvPr id="4" name="Group 30"/>
            <p:cNvGrpSpPr>
              <a:grpSpLocks noChangeAspect="1"/>
            </p:cNvGrpSpPr>
            <p:nvPr/>
          </p:nvGrpSpPr>
          <p:grpSpPr bwMode="auto">
            <a:xfrm>
              <a:off x="2934" y="1859"/>
              <a:ext cx="626" cy="283"/>
              <a:chOff x="674" y="1798"/>
              <a:chExt cx="626" cy="283"/>
            </a:xfrm>
          </p:grpSpPr>
          <p:sp>
            <p:nvSpPr>
              <p:cNvPr id="12303" name="Rectangle 31"/>
              <p:cNvSpPr>
                <a:spLocks noChangeAspect="1" noChangeArrowheads="1"/>
              </p:cNvSpPr>
              <p:nvPr/>
            </p:nvSpPr>
            <p:spPr bwMode="auto">
              <a:xfrm>
                <a:off x="674" y="1813"/>
                <a:ext cx="550" cy="268"/>
              </a:xfrm>
              <a:prstGeom prst="rect">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2304" name="Line 32"/>
              <p:cNvSpPr>
                <a:spLocks noChangeAspect="1" noChangeShapeType="1"/>
              </p:cNvSpPr>
              <p:nvPr/>
            </p:nvSpPr>
            <p:spPr bwMode="auto">
              <a:xfrm>
                <a:off x="748" y="2015"/>
                <a:ext cx="404" cy="0"/>
              </a:xfrm>
              <a:prstGeom prst="line">
                <a:avLst/>
              </a:prstGeom>
              <a:noFill/>
              <a:ln w="38100">
                <a:solidFill>
                  <a:schemeClr val="tx1"/>
                </a:solidFill>
                <a:round/>
                <a:headEnd/>
                <a:tailEnd/>
              </a:ln>
            </p:spPr>
            <p:txBody>
              <a:bodyPr/>
              <a:lstStyle/>
              <a:p>
                <a:endParaRPr lang="en-US"/>
              </a:p>
            </p:txBody>
          </p:sp>
          <p:sp>
            <p:nvSpPr>
              <p:cNvPr id="12305" name="Text Box 33"/>
              <p:cNvSpPr txBox="1">
                <a:spLocks noChangeAspect="1" noChangeArrowheads="1"/>
              </p:cNvSpPr>
              <p:nvPr/>
            </p:nvSpPr>
            <p:spPr bwMode="auto">
              <a:xfrm>
                <a:off x="713" y="1798"/>
                <a:ext cx="587" cy="264"/>
              </a:xfrm>
              <a:prstGeom prst="rect">
                <a:avLst/>
              </a:prstGeom>
              <a:noFill/>
              <a:ln w="9525">
                <a:noFill/>
                <a:miter lim="800000"/>
                <a:headEnd/>
                <a:tailEnd/>
              </a:ln>
            </p:spPr>
            <p:txBody>
              <a:bodyPr wrap="none">
                <a:spAutoFit/>
              </a:bodyPr>
              <a:lstStyle/>
              <a:p>
                <a:pPr eaLnBrk="0" hangingPunct="0"/>
                <a:r>
                  <a:rPr lang="en-US" sz="1600"/>
                  <a:t>80 nm</a:t>
                </a:r>
              </a:p>
            </p:txBody>
          </p:sp>
        </p:grpSp>
      </p:grpSp>
      <p:sp>
        <p:nvSpPr>
          <p:cNvPr id="12294" name="Rectangle 37"/>
          <p:cNvSpPr>
            <a:spLocks noGrp="1" noChangeArrowheads="1"/>
          </p:cNvSpPr>
          <p:nvPr>
            <p:ph type="title"/>
          </p:nvPr>
        </p:nvSpPr>
        <p:spPr/>
        <p:txBody>
          <a:bodyPr/>
          <a:lstStyle/>
          <a:p>
            <a:r>
              <a:rPr lang="en-US" smtClean="0"/>
              <a:t>Microscopy of W-Coated Carbon Aerogels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Metal-coated aerogels are pyrophoric!</a:t>
            </a:r>
          </a:p>
        </p:txBody>
      </p:sp>
      <p:pic>
        <p:nvPicPr>
          <p:cNvPr id="5" name="PellinWedPM A3_30.wmv">
            <a:hlinkClick r:id="" action="ppaction://media"/>
          </p:cNvPr>
          <p:cNvPicPr>
            <a:picLocks noRot="1" noChangeAspect="1"/>
          </p:cNvPicPr>
          <p:nvPr>
            <a:videoFile r:link="rId1"/>
          </p:nvPr>
        </p:nvPicPr>
        <p:blipFill>
          <a:blip r:embed="rId4"/>
          <a:stretch>
            <a:fillRect/>
          </a:stretch>
        </p:blipFill>
        <p:spPr>
          <a:xfrm>
            <a:off x="838200" y="609600"/>
            <a:ext cx="7315200" cy="548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Conclusions: Aerogels</a:t>
            </a:r>
          </a:p>
        </p:txBody>
      </p:sp>
      <p:sp>
        <p:nvSpPr>
          <p:cNvPr id="14339" name="Content Placeholder 2"/>
          <p:cNvSpPr>
            <a:spLocks noGrp="1"/>
          </p:cNvSpPr>
          <p:nvPr>
            <p:ph idx="1"/>
          </p:nvPr>
        </p:nvSpPr>
        <p:spPr>
          <a:xfrm>
            <a:off x="346075" y="1400175"/>
            <a:ext cx="7935913" cy="4635500"/>
          </a:xfrm>
        </p:spPr>
        <p:txBody>
          <a:bodyPr/>
          <a:lstStyle/>
          <a:p>
            <a:r>
              <a:rPr lang="en-US" smtClean="0"/>
              <a:t>Aerogels are one of many nanostructured materials that may be of interest to the detector community.</a:t>
            </a:r>
          </a:p>
          <a:p>
            <a:r>
              <a:rPr lang="en-US" smtClean="0"/>
              <a:t>Aerogels can be coated allowing the resistivity necessary to provide a kilovolt gradient.</a:t>
            </a:r>
          </a:p>
          <a:p>
            <a:r>
              <a:rPr lang="en-US" smtClean="0"/>
              <a:t>Abundant surface area means amplification should be achieved over relatively thin structures.</a:t>
            </a:r>
          </a:p>
          <a:p>
            <a:r>
              <a:rPr lang="en-US" smtClean="0"/>
              <a:t>Large areas are relatively easy to achieve + the self limiting properties of ALD encourages one to believe that these large areas can be uniformly coated.</a:t>
            </a:r>
          </a:p>
          <a:p>
            <a:r>
              <a:rPr lang="en-US" smtClean="0"/>
              <a:t>Interestingly</a:t>
            </a:r>
          </a:p>
          <a:p>
            <a:pPr lvl="1"/>
            <a:r>
              <a:rPr lang="en-US" smtClean="0"/>
              <a:t>channel plate detectors achieve uniform flight times with very uniform structures</a:t>
            </a:r>
          </a:p>
          <a:p>
            <a:pPr lvl="1"/>
            <a:r>
              <a:rPr lang="en-US" smtClean="0"/>
              <a:t>Aerogels would achieve uniformity with random structure averaging</a:t>
            </a:r>
          </a:p>
          <a:p>
            <a:r>
              <a:rPr lang="en-US" smtClean="0"/>
              <a:t>Remember 2ndary electrons are ejected without memory of their incoming direction.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Atomic Layer Deposition (ALD)</a:t>
            </a:r>
          </a:p>
        </p:txBody>
      </p:sp>
      <p:sp>
        <p:nvSpPr>
          <p:cNvPr id="13315" name="Rectangle 3"/>
          <p:cNvSpPr>
            <a:spLocks noGrp="1" noChangeArrowheads="1"/>
          </p:cNvSpPr>
          <p:nvPr>
            <p:ph type="body" idx="1"/>
          </p:nvPr>
        </p:nvSpPr>
        <p:spPr>
          <a:xfrm>
            <a:off x="838200" y="838200"/>
            <a:ext cx="7629525" cy="2160591"/>
          </a:xfrm>
        </p:spPr>
        <p:txBody>
          <a:bodyPr/>
          <a:lstStyle/>
          <a:p>
            <a:pPr>
              <a:buClr>
                <a:srgbClr val="0071BC"/>
              </a:buClr>
            </a:pPr>
            <a:r>
              <a:rPr lang="en-US" sz="2400" dirty="0" smtClean="0">
                <a:solidFill>
                  <a:srgbClr val="131313"/>
                </a:solidFill>
              </a:rPr>
              <a:t>Layer-by-layer thin film synthesis method</a:t>
            </a:r>
          </a:p>
          <a:p>
            <a:pPr>
              <a:buClr>
                <a:srgbClr val="0071BC"/>
              </a:buClr>
            </a:pPr>
            <a:r>
              <a:rPr lang="en-US" sz="2400" dirty="0" smtClean="0">
                <a:solidFill>
                  <a:srgbClr val="131313"/>
                </a:solidFill>
              </a:rPr>
              <a:t>Atomic level control over thickness and composition (even on very large areas)</a:t>
            </a:r>
          </a:p>
          <a:p>
            <a:pPr>
              <a:buClr>
                <a:srgbClr val="0071BC"/>
              </a:buClr>
            </a:pPr>
            <a:r>
              <a:rPr lang="en-US" sz="2400" dirty="0" smtClean="0">
                <a:solidFill>
                  <a:srgbClr val="131313"/>
                </a:solidFill>
              </a:rPr>
              <a:t>Precise coatings on 3-D objects</a:t>
            </a:r>
          </a:p>
          <a:p>
            <a:pPr>
              <a:buClr>
                <a:srgbClr val="0071BC"/>
              </a:buClr>
            </a:pPr>
            <a:r>
              <a:rPr lang="en-US" sz="2400" dirty="0" smtClean="0">
                <a:solidFill>
                  <a:srgbClr val="131313"/>
                </a:solidFill>
              </a:rPr>
              <a:t>Some unique possibilities for morphology control</a:t>
            </a:r>
          </a:p>
        </p:txBody>
      </p:sp>
      <p:pic>
        <p:nvPicPr>
          <p:cNvPr id="47108" name="Picture 7" descr="2b"/>
          <p:cNvPicPr>
            <a:picLocks noChangeAspect="1" noChangeArrowheads="1"/>
          </p:cNvPicPr>
          <p:nvPr/>
        </p:nvPicPr>
        <p:blipFill>
          <a:blip r:embed="rId3">
            <a:lum bright="-22000" contrast="20000"/>
          </a:blip>
          <a:srcRect/>
          <a:stretch>
            <a:fillRect/>
          </a:stretch>
        </p:blipFill>
        <p:spPr bwMode="auto">
          <a:xfrm>
            <a:off x="392564" y="3722687"/>
            <a:ext cx="2449513" cy="2449513"/>
          </a:xfrm>
          <a:prstGeom prst="roundRect">
            <a:avLst>
              <a:gd name="adj" fmla="val 8594"/>
            </a:avLst>
          </a:prstGeom>
          <a:solidFill>
            <a:srgbClr val="FFFFFF">
              <a:shade val="85000"/>
            </a:srgbClr>
          </a:solidFill>
          <a:ln>
            <a:noFill/>
          </a:ln>
          <a:effectLst>
            <a:outerShdw blurRad="190500" algn="ctr" rotWithShape="0">
              <a:srgbClr val="000000">
                <a:alpha val="70000"/>
              </a:srgbClr>
            </a:outerShdw>
          </a:effectLst>
        </p:spPr>
      </p:pic>
      <p:pic>
        <p:nvPicPr>
          <p:cNvPr id="47112" name="Picture 8" descr="JE194_sideB_10"/>
          <p:cNvPicPr>
            <a:picLocks noChangeAspect="1" noChangeArrowheads="1"/>
          </p:cNvPicPr>
          <p:nvPr/>
        </p:nvPicPr>
        <p:blipFill>
          <a:blip r:embed="rId4" cstate="email"/>
          <a:srcRect/>
          <a:stretch>
            <a:fillRect/>
          </a:stretch>
        </p:blipFill>
        <p:spPr bwMode="auto">
          <a:xfrm>
            <a:off x="5865784" y="3719512"/>
            <a:ext cx="3130550" cy="2446338"/>
          </a:xfrm>
          <a:prstGeom prst="roundRect">
            <a:avLst>
              <a:gd name="adj" fmla="val 8594"/>
            </a:avLst>
          </a:prstGeom>
          <a:solidFill>
            <a:srgbClr val="FFFFFF">
              <a:shade val="85000"/>
            </a:srgbClr>
          </a:solidFill>
          <a:ln>
            <a:noFill/>
          </a:ln>
          <a:effectLst>
            <a:outerShdw blurRad="190500" algn="ctr" rotWithShape="0">
              <a:prstClr val="black">
                <a:alpha val="70000"/>
              </a:prstClr>
            </a:outerShdw>
          </a:effectLst>
        </p:spPr>
      </p:pic>
      <p:pic>
        <p:nvPicPr>
          <p:cNvPr id="47113" name="Picture 9" descr="JE266_04"/>
          <p:cNvPicPr>
            <a:picLocks noChangeAspect="1" noChangeArrowheads="1"/>
          </p:cNvPicPr>
          <p:nvPr/>
        </p:nvPicPr>
        <p:blipFill>
          <a:blip r:embed="rId5" cstate="email"/>
          <a:srcRect/>
          <a:stretch>
            <a:fillRect/>
          </a:stretch>
        </p:blipFill>
        <p:spPr bwMode="auto">
          <a:xfrm>
            <a:off x="2976315" y="3725862"/>
            <a:ext cx="2768600" cy="2436813"/>
          </a:xfrm>
          <a:prstGeom prst="roundRect">
            <a:avLst>
              <a:gd name="adj" fmla="val 8594"/>
            </a:avLst>
          </a:prstGeom>
          <a:solidFill>
            <a:srgbClr val="FFFFFF">
              <a:shade val="85000"/>
            </a:srgbClr>
          </a:solidFill>
          <a:ln>
            <a:noFill/>
          </a:ln>
          <a:effectLst>
            <a:outerShdw blurRad="1905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ALD Reaction Scheme</a:t>
            </a:r>
          </a:p>
        </p:txBody>
      </p:sp>
      <p:pic>
        <p:nvPicPr>
          <p:cNvPr id="122883" name="Picture 3"/>
          <p:cNvPicPr>
            <a:picLocks noGrp="1" noChangeAspect="1" noChangeArrowheads="1"/>
          </p:cNvPicPr>
          <p:nvPr>
            <p:ph sz="half" idx="2"/>
          </p:nvPr>
        </p:nvPicPr>
        <p:blipFill>
          <a:blip r:embed="rId2"/>
          <a:srcRect/>
          <a:stretch>
            <a:fillRect/>
          </a:stretch>
        </p:blipFill>
        <p:spPr>
          <a:xfrm>
            <a:off x="304800" y="3505200"/>
            <a:ext cx="1201738" cy="379413"/>
          </a:xfrm>
          <a:noFill/>
        </p:spPr>
      </p:pic>
      <p:pic>
        <p:nvPicPr>
          <p:cNvPr id="122884" name="Picture 4"/>
          <p:cNvPicPr>
            <a:picLocks noChangeAspect="1" noChangeArrowheads="1"/>
          </p:cNvPicPr>
          <p:nvPr/>
        </p:nvPicPr>
        <p:blipFill>
          <a:blip r:embed="rId3"/>
          <a:srcRect/>
          <a:stretch>
            <a:fillRect/>
          </a:stretch>
        </p:blipFill>
        <p:spPr bwMode="auto">
          <a:xfrm>
            <a:off x="152400" y="4656138"/>
            <a:ext cx="1571625" cy="677862"/>
          </a:xfrm>
          <a:prstGeom prst="rect">
            <a:avLst/>
          </a:prstGeom>
          <a:noFill/>
          <a:ln w="9525">
            <a:noFill/>
            <a:miter lim="800000"/>
            <a:headEnd/>
            <a:tailEnd/>
          </a:ln>
        </p:spPr>
      </p:pic>
      <p:pic>
        <p:nvPicPr>
          <p:cNvPr id="122885" name="Picture 5" descr="aldaNIMATED"/>
          <p:cNvPicPr>
            <a:picLocks noChangeAspect="1" noChangeArrowheads="1" noCrop="1"/>
          </p:cNvPicPr>
          <p:nvPr/>
        </p:nvPicPr>
        <p:blipFill>
          <a:blip r:embed="rId4"/>
          <a:srcRect/>
          <a:stretch>
            <a:fillRect/>
          </a:stretch>
        </p:blipFill>
        <p:spPr bwMode="auto">
          <a:xfrm>
            <a:off x="228600" y="1371600"/>
            <a:ext cx="3929063" cy="4572000"/>
          </a:xfrm>
          <a:prstGeom prst="rect">
            <a:avLst/>
          </a:prstGeom>
          <a:noFill/>
          <a:ln w="9525">
            <a:noFill/>
            <a:miter lim="800000"/>
            <a:headEnd/>
            <a:tailEnd/>
          </a:ln>
        </p:spPr>
      </p:pic>
      <p:sp>
        <p:nvSpPr>
          <p:cNvPr id="122886" name="Text Box 6"/>
          <p:cNvSpPr txBox="1">
            <a:spLocks noChangeArrowheads="1"/>
          </p:cNvSpPr>
          <p:nvPr/>
        </p:nvSpPr>
        <p:spPr bwMode="auto">
          <a:xfrm>
            <a:off x="3886200" y="1600200"/>
            <a:ext cx="4953000" cy="3444875"/>
          </a:xfrm>
          <a:prstGeom prst="rect">
            <a:avLst/>
          </a:prstGeom>
          <a:noFill/>
          <a:ln w="12700">
            <a:noFill/>
            <a:miter lim="800000"/>
            <a:headEnd type="none" w="sm" len="sm"/>
            <a:tailEnd type="none" w="sm" len="sm"/>
          </a:ln>
        </p:spPr>
        <p:txBody>
          <a:bodyPr>
            <a:spAutoFit/>
          </a:bodyPr>
          <a:lstStyle/>
          <a:p>
            <a:pPr>
              <a:buFontTx/>
              <a:buChar char="•"/>
            </a:pPr>
            <a:r>
              <a:rPr lang="en-US" sz="2000">
                <a:latin typeface="Times"/>
              </a:rPr>
              <a:t>ALD involves the use of a pair of reagents.</a:t>
            </a:r>
          </a:p>
          <a:p>
            <a:pPr lvl="1">
              <a:buFontTx/>
              <a:buChar char="•"/>
            </a:pPr>
            <a:r>
              <a:rPr lang="en-US" sz="2000">
                <a:latin typeface="Times"/>
              </a:rPr>
              <a:t> each reacts with the surface completely</a:t>
            </a:r>
          </a:p>
          <a:p>
            <a:pPr lvl="1">
              <a:buFontTx/>
              <a:buChar char="•"/>
            </a:pPr>
            <a:r>
              <a:rPr lang="en-US" sz="2000">
                <a:latin typeface="Times"/>
              </a:rPr>
              <a:t> each will not react with itself</a:t>
            </a:r>
          </a:p>
          <a:p>
            <a:pPr>
              <a:buFontTx/>
              <a:buChar char="•"/>
            </a:pPr>
            <a:r>
              <a:rPr lang="en-US" sz="2000">
                <a:latin typeface="Times"/>
              </a:rPr>
              <a:t>This setup eliminates line of site requirments</a:t>
            </a:r>
          </a:p>
          <a:p>
            <a:pPr>
              <a:buFontTx/>
              <a:buChar char="•"/>
            </a:pPr>
            <a:r>
              <a:rPr lang="en-US" sz="2000">
                <a:latin typeface="Times"/>
              </a:rPr>
              <a:t>Application of this AB Scheme</a:t>
            </a:r>
          </a:p>
          <a:p>
            <a:pPr lvl="1">
              <a:buFontTx/>
              <a:buChar char="•"/>
            </a:pPr>
            <a:r>
              <a:rPr lang="en-US" sz="2000">
                <a:latin typeface="Times"/>
              </a:rPr>
              <a:t>Reforms the surface</a:t>
            </a:r>
          </a:p>
          <a:p>
            <a:pPr lvl="1">
              <a:buFontTx/>
              <a:buChar char="•"/>
            </a:pPr>
            <a:r>
              <a:rPr lang="en-US" sz="2000">
                <a:latin typeface="Times"/>
              </a:rPr>
              <a:t>Adds precisely 1 monolayer</a:t>
            </a:r>
          </a:p>
          <a:p>
            <a:pPr>
              <a:buFontTx/>
              <a:buChar char="•"/>
            </a:pPr>
            <a:r>
              <a:rPr lang="en-US" sz="2000">
                <a:latin typeface="Times"/>
              </a:rPr>
              <a:t>Pulsed Valves allow atomic layer precision in growth</a:t>
            </a:r>
          </a:p>
          <a:p>
            <a:pPr>
              <a:buFontTx/>
              <a:buChar char="•"/>
            </a:pPr>
            <a:r>
              <a:rPr lang="en-US" sz="2000">
                <a:latin typeface="Times"/>
              </a:rPr>
              <a:t>Viscous flow (~1 torr) allows rapid growth</a:t>
            </a:r>
          </a:p>
          <a:p>
            <a:pPr lvl="1">
              <a:buFontTx/>
              <a:buChar char="•"/>
            </a:pPr>
            <a:r>
              <a:rPr lang="en-US" sz="2000">
                <a:latin typeface="Times"/>
              </a:rPr>
              <a:t>~1 </a:t>
            </a:r>
            <a:r>
              <a:rPr lang="en-US" sz="2000">
                <a:latin typeface="Symbol" pitchFamily="18" charset="2"/>
              </a:rPr>
              <a:t>m</a:t>
            </a:r>
            <a:r>
              <a:rPr lang="en-US" sz="2000">
                <a:latin typeface="Times"/>
              </a:rPr>
              <a:t>m / 1-4 hours</a:t>
            </a:r>
          </a:p>
        </p:txBody>
      </p:sp>
      <p:grpSp>
        <p:nvGrpSpPr>
          <p:cNvPr id="2" name="Group 7"/>
          <p:cNvGrpSpPr>
            <a:grpSpLocks noChangeAspect="1"/>
          </p:cNvGrpSpPr>
          <p:nvPr/>
        </p:nvGrpSpPr>
        <p:grpSpPr bwMode="auto">
          <a:xfrm>
            <a:off x="1066800" y="1219200"/>
            <a:ext cx="8031163" cy="4460875"/>
            <a:chOff x="144" y="672"/>
            <a:chExt cx="5617" cy="3120"/>
          </a:xfrm>
        </p:grpSpPr>
        <p:sp>
          <p:nvSpPr>
            <p:cNvPr id="25615" name="Rectangle 8"/>
            <p:cNvSpPr>
              <a:spLocks noChangeAspect="1" noChangeArrowheads="1"/>
            </p:cNvSpPr>
            <p:nvPr/>
          </p:nvSpPr>
          <p:spPr bwMode="auto">
            <a:xfrm>
              <a:off x="2928" y="672"/>
              <a:ext cx="2736" cy="3120"/>
            </a:xfrm>
            <a:prstGeom prst="rect">
              <a:avLst/>
            </a:prstGeom>
            <a:solidFill>
              <a:srgbClr val="FFFFFF"/>
            </a:solidFill>
            <a:ln w="12700">
              <a:solidFill>
                <a:srgbClr val="FF3300"/>
              </a:solidFill>
              <a:miter lim="800000"/>
              <a:headEnd type="none" w="sm" len="sm"/>
              <a:tailEnd type="none" w="sm" len="sm"/>
            </a:ln>
          </p:spPr>
          <p:txBody>
            <a:bodyPr wrap="none" anchor="ctr"/>
            <a:lstStyle/>
            <a:p>
              <a:endParaRPr lang="en-US"/>
            </a:p>
          </p:txBody>
        </p:sp>
        <p:sp>
          <p:nvSpPr>
            <p:cNvPr id="25616" name="Rectangle 9"/>
            <p:cNvSpPr>
              <a:spLocks noChangeAspect="1" noChangeArrowheads="1"/>
            </p:cNvSpPr>
            <p:nvPr/>
          </p:nvSpPr>
          <p:spPr bwMode="auto">
            <a:xfrm>
              <a:off x="144" y="672"/>
              <a:ext cx="2736" cy="3120"/>
            </a:xfrm>
            <a:prstGeom prst="rect">
              <a:avLst/>
            </a:prstGeom>
            <a:solidFill>
              <a:srgbClr val="FFFFFF"/>
            </a:solidFill>
            <a:ln w="12700">
              <a:solidFill>
                <a:srgbClr val="FF3300"/>
              </a:solidFill>
              <a:miter lim="800000"/>
              <a:headEnd type="none" w="sm" len="sm"/>
              <a:tailEnd type="none" w="sm" len="sm"/>
            </a:ln>
          </p:spPr>
          <p:txBody>
            <a:bodyPr wrap="none" anchor="ctr"/>
            <a:lstStyle/>
            <a:p>
              <a:endParaRPr lang="en-US"/>
            </a:p>
          </p:txBody>
        </p:sp>
        <p:pic>
          <p:nvPicPr>
            <p:cNvPr id="25617" name="Picture 10"/>
            <p:cNvPicPr>
              <a:picLocks noChangeAspect="1" noChangeArrowheads="1"/>
            </p:cNvPicPr>
            <p:nvPr/>
          </p:nvPicPr>
          <p:blipFill>
            <a:blip r:embed="rId5"/>
            <a:srcRect/>
            <a:stretch>
              <a:fillRect/>
            </a:stretch>
          </p:blipFill>
          <p:spPr bwMode="auto">
            <a:xfrm>
              <a:off x="2976" y="829"/>
              <a:ext cx="2448" cy="2436"/>
            </a:xfrm>
            <a:prstGeom prst="rect">
              <a:avLst/>
            </a:prstGeom>
            <a:noFill/>
            <a:ln w="9525">
              <a:noFill/>
              <a:miter lim="800000"/>
              <a:headEnd/>
              <a:tailEnd/>
            </a:ln>
          </p:spPr>
        </p:pic>
        <p:grpSp>
          <p:nvGrpSpPr>
            <p:cNvPr id="3" name="Group 11"/>
            <p:cNvGrpSpPr>
              <a:grpSpLocks noChangeAspect="1"/>
            </p:cNvGrpSpPr>
            <p:nvPr/>
          </p:nvGrpSpPr>
          <p:grpSpPr bwMode="auto">
            <a:xfrm>
              <a:off x="177" y="1056"/>
              <a:ext cx="2559" cy="2383"/>
              <a:chOff x="613" y="1617"/>
              <a:chExt cx="1929" cy="1854"/>
            </a:xfrm>
          </p:grpSpPr>
          <p:sp>
            <p:nvSpPr>
              <p:cNvPr id="25623" name="Line 12"/>
              <p:cNvSpPr>
                <a:spLocks noChangeAspect="1" noChangeShapeType="1"/>
              </p:cNvSpPr>
              <p:nvPr/>
            </p:nvSpPr>
            <p:spPr bwMode="auto">
              <a:xfrm flipV="1">
                <a:off x="1019" y="1708"/>
                <a:ext cx="1426" cy="1460"/>
              </a:xfrm>
              <a:prstGeom prst="line">
                <a:avLst/>
              </a:prstGeom>
              <a:noFill/>
              <a:ln w="7938">
                <a:solidFill>
                  <a:srgbClr val="0000D4"/>
                </a:solidFill>
                <a:round/>
                <a:headEnd/>
                <a:tailEnd/>
              </a:ln>
            </p:spPr>
            <p:txBody>
              <a:bodyPr/>
              <a:lstStyle/>
              <a:p>
                <a:endParaRPr lang="en-US"/>
              </a:p>
            </p:txBody>
          </p:sp>
          <p:grpSp>
            <p:nvGrpSpPr>
              <p:cNvPr id="4" name="Group 13"/>
              <p:cNvGrpSpPr>
                <a:grpSpLocks noChangeAspect="1"/>
              </p:cNvGrpSpPr>
              <p:nvPr/>
            </p:nvGrpSpPr>
            <p:grpSpPr bwMode="auto">
              <a:xfrm>
                <a:off x="986" y="1655"/>
                <a:ext cx="28" cy="1562"/>
                <a:chOff x="946" y="1655"/>
                <a:chExt cx="28" cy="1562"/>
              </a:xfrm>
            </p:grpSpPr>
            <p:sp>
              <p:nvSpPr>
                <p:cNvPr id="25784" name="Line 14"/>
                <p:cNvSpPr>
                  <a:spLocks noChangeAspect="1" noChangeShapeType="1"/>
                </p:cNvSpPr>
                <p:nvPr/>
              </p:nvSpPr>
              <p:spPr bwMode="auto">
                <a:xfrm>
                  <a:off x="946" y="3177"/>
                  <a:ext cx="28" cy="1"/>
                </a:xfrm>
                <a:prstGeom prst="line">
                  <a:avLst/>
                </a:prstGeom>
                <a:noFill/>
                <a:ln w="7938">
                  <a:solidFill>
                    <a:srgbClr val="000000"/>
                  </a:solidFill>
                  <a:round/>
                  <a:headEnd/>
                  <a:tailEnd/>
                </a:ln>
              </p:spPr>
              <p:txBody>
                <a:bodyPr/>
                <a:lstStyle/>
                <a:p>
                  <a:endParaRPr lang="en-US"/>
                </a:p>
              </p:txBody>
            </p:sp>
            <p:sp>
              <p:nvSpPr>
                <p:cNvPr id="25785" name="Line 15"/>
                <p:cNvSpPr>
                  <a:spLocks noChangeAspect="1" noChangeShapeType="1"/>
                </p:cNvSpPr>
                <p:nvPr/>
              </p:nvSpPr>
              <p:spPr bwMode="auto">
                <a:xfrm>
                  <a:off x="946" y="2990"/>
                  <a:ext cx="28" cy="1"/>
                </a:xfrm>
                <a:prstGeom prst="line">
                  <a:avLst/>
                </a:prstGeom>
                <a:noFill/>
                <a:ln w="7938">
                  <a:solidFill>
                    <a:srgbClr val="000000"/>
                  </a:solidFill>
                  <a:round/>
                  <a:headEnd/>
                  <a:tailEnd/>
                </a:ln>
              </p:spPr>
              <p:txBody>
                <a:bodyPr/>
                <a:lstStyle/>
                <a:p>
                  <a:endParaRPr lang="en-US"/>
                </a:p>
              </p:txBody>
            </p:sp>
            <p:sp>
              <p:nvSpPr>
                <p:cNvPr id="25786" name="Line 16"/>
                <p:cNvSpPr>
                  <a:spLocks noChangeAspect="1" noChangeShapeType="1"/>
                </p:cNvSpPr>
                <p:nvPr/>
              </p:nvSpPr>
              <p:spPr bwMode="auto">
                <a:xfrm>
                  <a:off x="946" y="2798"/>
                  <a:ext cx="28" cy="1"/>
                </a:xfrm>
                <a:prstGeom prst="line">
                  <a:avLst/>
                </a:prstGeom>
                <a:noFill/>
                <a:ln w="7938">
                  <a:solidFill>
                    <a:srgbClr val="000000"/>
                  </a:solidFill>
                  <a:round/>
                  <a:headEnd/>
                  <a:tailEnd/>
                </a:ln>
              </p:spPr>
              <p:txBody>
                <a:bodyPr/>
                <a:lstStyle/>
                <a:p>
                  <a:endParaRPr lang="en-US"/>
                </a:p>
              </p:txBody>
            </p:sp>
            <p:sp>
              <p:nvSpPr>
                <p:cNvPr id="25787" name="Line 17"/>
                <p:cNvSpPr>
                  <a:spLocks noChangeAspect="1" noChangeShapeType="1"/>
                </p:cNvSpPr>
                <p:nvPr/>
              </p:nvSpPr>
              <p:spPr bwMode="auto">
                <a:xfrm>
                  <a:off x="946" y="2606"/>
                  <a:ext cx="28" cy="1"/>
                </a:xfrm>
                <a:prstGeom prst="line">
                  <a:avLst/>
                </a:prstGeom>
                <a:noFill/>
                <a:ln w="7938">
                  <a:solidFill>
                    <a:srgbClr val="000000"/>
                  </a:solidFill>
                  <a:round/>
                  <a:headEnd/>
                  <a:tailEnd/>
                </a:ln>
              </p:spPr>
              <p:txBody>
                <a:bodyPr/>
                <a:lstStyle/>
                <a:p>
                  <a:endParaRPr lang="en-US"/>
                </a:p>
              </p:txBody>
            </p:sp>
            <p:sp>
              <p:nvSpPr>
                <p:cNvPr id="25788" name="Line 18"/>
                <p:cNvSpPr>
                  <a:spLocks noChangeAspect="1" noChangeShapeType="1"/>
                </p:cNvSpPr>
                <p:nvPr/>
              </p:nvSpPr>
              <p:spPr bwMode="auto">
                <a:xfrm>
                  <a:off x="946" y="2419"/>
                  <a:ext cx="28" cy="1"/>
                </a:xfrm>
                <a:prstGeom prst="line">
                  <a:avLst/>
                </a:prstGeom>
                <a:noFill/>
                <a:ln w="7938">
                  <a:solidFill>
                    <a:srgbClr val="000000"/>
                  </a:solidFill>
                  <a:round/>
                  <a:headEnd/>
                  <a:tailEnd/>
                </a:ln>
              </p:spPr>
              <p:txBody>
                <a:bodyPr/>
                <a:lstStyle/>
                <a:p>
                  <a:endParaRPr lang="en-US"/>
                </a:p>
              </p:txBody>
            </p:sp>
            <p:sp>
              <p:nvSpPr>
                <p:cNvPr id="25789" name="Line 19"/>
                <p:cNvSpPr>
                  <a:spLocks noChangeAspect="1" noChangeShapeType="1"/>
                </p:cNvSpPr>
                <p:nvPr/>
              </p:nvSpPr>
              <p:spPr bwMode="auto">
                <a:xfrm>
                  <a:off x="946" y="2227"/>
                  <a:ext cx="28" cy="1"/>
                </a:xfrm>
                <a:prstGeom prst="line">
                  <a:avLst/>
                </a:prstGeom>
                <a:noFill/>
                <a:ln w="7938">
                  <a:solidFill>
                    <a:srgbClr val="000000"/>
                  </a:solidFill>
                  <a:round/>
                  <a:headEnd/>
                  <a:tailEnd/>
                </a:ln>
              </p:spPr>
              <p:txBody>
                <a:bodyPr/>
                <a:lstStyle/>
                <a:p>
                  <a:endParaRPr lang="en-US"/>
                </a:p>
              </p:txBody>
            </p:sp>
            <p:sp>
              <p:nvSpPr>
                <p:cNvPr id="25790" name="Line 20"/>
                <p:cNvSpPr>
                  <a:spLocks noChangeAspect="1" noChangeShapeType="1"/>
                </p:cNvSpPr>
                <p:nvPr/>
              </p:nvSpPr>
              <p:spPr bwMode="auto">
                <a:xfrm>
                  <a:off x="946" y="2035"/>
                  <a:ext cx="28" cy="1"/>
                </a:xfrm>
                <a:prstGeom prst="line">
                  <a:avLst/>
                </a:prstGeom>
                <a:noFill/>
                <a:ln w="7938">
                  <a:solidFill>
                    <a:srgbClr val="000000"/>
                  </a:solidFill>
                  <a:round/>
                  <a:headEnd/>
                  <a:tailEnd/>
                </a:ln>
              </p:spPr>
              <p:txBody>
                <a:bodyPr/>
                <a:lstStyle/>
                <a:p>
                  <a:endParaRPr lang="en-US"/>
                </a:p>
              </p:txBody>
            </p:sp>
            <p:sp>
              <p:nvSpPr>
                <p:cNvPr id="25791" name="Line 21"/>
                <p:cNvSpPr>
                  <a:spLocks noChangeAspect="1" noChangeShapeType="1"/>
                </p:cNvSpPr>
                <p:nvPr/>
              </p:nvSpPr>
              <p:spPr bwMode="auto">
                <a:xfrm>
                  <a:off x="946" y="1847"/>
                  <a:ext cx="28" cy="1"/>
                </a:xfrm>
                <a:prstGeom prst="line">
                  <a:avLst/>
                </a:prstGeom>
                <a:noFill/>
                <a:ln w="7938">
                  <a:solidFill>
                    <a:srgbClr val="000000"/>
                  </a:solidFill>
                  <a:round/>
                  <a:headEnd/>
                  <a:tailEnd/>
                </a:ln>
              </p:spPr>
              <p:txBody>
                <a:bodyPr/>
                <a:lstStyle/>
                <a:p>
                  <a:endParaRPr lang="en-US"/>
                </a:p>
              </p:txBody>
            </p:sp>
            <p:sp>
              <p:nvSpPr>
                <p:cNvPr id="25792" name="Line 22"/>
                <p:cNvSpPr>
                  <a:spLocks noChangeAspect="1" noChangeShapeType="1"/>
                </p:cNvSpPr>
                <p:nvPr/>
              </p:nvSpPr>
              <p:spPr bwMode="auto">
                <a:xfrm>
                  <a:off x="946" y="1655"/>
                  <a:ext cx="28" cy="1"/>
                </a:xfrm>
                <a:prstGeom prst="line">
                  <a:avLst/>
                </a:prstGeom>
                <a:noFill/>
                <a:ln w="7938">
                  <a:solidFill>
                    <a:srgbClr val="000000"/>
                  </a:solidFill>
                  <a:round/>
                  <a:headEnd/>
                  <a:tailEnd/>
                </a:ln>
              </p:spPr>
              <p:txBody>
                <a:bodyPr/>
                <a:lstStyle/>
                <a:p>
                  <a:endParaRPr lang="en-US"/>
                </a:p>
              </p:txBody>
            </p:sp>
            <p:sp>
              <p:nvSpPr>
                <p:cNvPr id="25793" name="Line 23"/>
                <p:cNvSpPr>
                  <a:spLocks noChangeAspect="1" noChangeShapeType="1"/>
                </p:cNvSpPr>
                <p:nvPr/>
              </p:nvSpPr>
              <p:spPr bwMode="auto">
                <a:xfrm>
                  <a:off x="946" y="3216"/>
                  <a:ext cx="14" cy="1"/>
                </a:xfrm>
                <a:prstGeom prst="line">
                  <a:avLst/>
                </a:prstGeom>
                <a:noFill/>
                <a:ln w="7938">
                  <a:solidFill>
                    <a:srgbClr val="000000"/>
                  </a:solidFill>
                  <a:round/>
                  <a:headEnd/>
                  <a:tailEnd/>
                </a:ln>
              </p:spPr>
              <p:txBody>
                <a:bodyPr/>
                <a:lstStyle/>
                <a:p>
                  <a:endParaRPr lang="en-US"/>
                </a:p>
              </p:txBody>
            </p:sp>
            <p:sp>
              <p:nvSpPr>
                <p:cNvPr id="25794" name="Line 24"/>
                <p:cNvSpPr>
                  <a:spLocks noChangeAspect="1" noChangeShapeType="1"/>
                </p:cNvSpPr>
                <p:nvPr/>
              </p:nvSpPr>
              <p:spPr bwMode="auto">
                <a:xfrm>
                  <a:off x="946" y="3139"/>
                  <a:ext cx="14" cy="1"/>
                </a:xfrm>
                <a:prstGeom prst="line">
                  <a:avLst/>
                </a:prstGeom>
                <a:noFill/>
                <a:ln w="7938">
                  <a:solidFill>
                    <a:srgbClr val="000000"/>
                  </a:solidFill>
                  <a:round/>
                  <a:headEnd/>
                  <a:tailEnd/>
                </a:ln>
              </p:spPr>
              <p:txBody>
                <a:bodyPr/>
                <a:lstStyle/>
                <a:p>
                  <a:endParaRPr lang="en-US"/>
                </a:p>
              </p:txBody>
            </p:sp>
            <p:sp>
              <p:nvSpPr>
                <p:cNvPr id="25795" name="Line 25"/>
                <p:cNvSpPr>
                  <a:spLocks noChangeAspect="1" noChangeShapeType="1"/>
                </p:cNvSpPr>
                <p:nvPr/>
              </p:nvSpPr>
              <p:spPr bwMode="auto">
                <a:xfrm>
                  <a:off x="946" y="3100"/>
                  <a:ext cx="14" cy="1"/>
                </a:xfrm>
                <a:prstGeom prst="line">
                  <a:avLst/>
                </a:prstGeom>
                <a:noFill/>
                <a:ln w="7938">
                  <a:solidFill>
                    <a:srgbClr val="000000"/>
                  </a:solidFill>
                  <a:round/>
                  <a:headEnd/>
                  <a:tailEnd/>
                </a:ln>
              </p:spPr>
              <p:txBody>
                <a:bodyPr/>
                <a:lstStyle/>
                <a:p>
                  <a:endParaRPr lang="en-US"/>
                </a:p>
              </p:txBody>
            </p:sp>
            <p:sp>
              <p:nvSpPr>
                <p:cNvPr id="25796" name="Line 26"/>
                <p:cNvSpPr>
                  <a:spLocks noChangeAspect="1" noChangeShapeType="1"/>
                </p:cNvSpPr>
                <p:nvPr/>
              </p:nvSpPr>
              <p:spPr bwMode="auto">
                <a:xfrm>
                  <a:off x="946" y="3062"/>
                  <a:ext cx="14" cy="1"/>
                </a:xfrm>
                <a:prstGeom prst="line">
                  <a:avLst/>
                </a:prstGeom>
                <a:noFill/>
                <a:ln w="7938">
                  <a:solidFill>
                    <a:srgbClr val="000000"/>
                  </a:solidFill>
                  <a:round/>
                  <a:headEnd/>
                  <a:tailEnd/>
                </a:ln>
              </p:spPr>
              <p:txBody>
                <a:bodyPr/>
                <a:lstStyle/>
                <a:p>
                  <a:endParaRPr lang="en-US"/>
                </a:p>
              </p:txBody>
            </p:sp>
            <p:sp>
              <p:nvSpPr>
                <p:cNvPr id="25797" name="Line 27"/>
                <p:cNvSpPr>
                  <a:spLocks noChangeAspect="1" noChangeShapeType="1"/>
                </p:cNvSpPr>
                <p:nvPr/>
              </p:nvSpPr>
              <p:spPr bwMode="auto">
                <a:xfrm>
                  <a:off x="946" y="3024"/>
                  <a:ext cx="14" cy="1"/>
                </a:xfrm>
                <a:prstGeom prst="line">
                  <a:avLst/>
                </a:prstGeom>
                <a:noFill/>
                <a:ln w="7938">
                  <a:solidFill>
                    <a:srgbClr val="000000"/>
                  </a:solidFill>
                  <a:round/>
                  <a:headEnd/>
                  <a:tailEnd/>
                </a:ln>
              </p:spPr>
              <p:txBody>
                <a:bodyPr/>
                <a:lstStyle/>
                <a:p>
                  <a:endParaRPr lang="en-US"/>
                </a:p>
              </p:txBody>
            </p:sp>
            <p:sp>
              <p:nvSpPr>
                <p:cNvPr id="25798" name="Line 28"/>
                <p:cNvSpPr>
                  <a:spLocks noChangeAspect="1" noChangeShapeType="1"/>
                </p:cNvSpPr>
                <p:nvPr/>
              </p:nvSpPr>
              <p:spPr bwMode="auto">
                <a:xfrm>
                  <a:off x="946" y="2952"/>
                  <a:ext cx="14" cy="1"/>
                </a:xfrm>
                <a:prstGeom prst="line">
                  <a:avLst/>
                </a:prstGeom>
                <a:noFill/>
                <a:ln w="7938">
                  <a:solidFill>
                    <a:srgbClr val="000000"/>
                  </a:solidFill>
                  <a:round/>
                  <a:headEnd/>
                  <a:tailEnd/>
                </a:ln>
              </p:spPr>
              <p:txBody>
                <a:bodyPr/>
                <a:lstStyle/>
                <a:p>
                  <a:endParaRPr lang="en-US"/>
                </a:p>
              </p:txBody>
            </p:sp>
            <p:sp>
              <p:nvSpPr>
                <p:cNvPr id="25799" name="Line 29"/>
                <p:cNvSpPr>
                  <a:spLocks noChangeAspect="1" noChangeShapeType="1"/>
                </p:cNvSpPr>
                <p:nvPr/>
              </p:nvSpPr>
              <p:spPr bwMode="auto">
                <a:xfrm>
                  <a:off x="946" y="2913"/>
                  <a:ext cx="14" cy="1"/>
                </a:xfrm>
                <a:prstGeom prst="line">
                  <a:avLst/>
                </a:prstGeom>
                <a:noFill/>
                <a:ln w="7938">
                  <a:solidFill>
                    <a:srgbClr val="000000"/>
                  </a:solidFill>
                  <a:round/>
                  <a:headEnd/>
                  <a:tailEnd/>
                </a:ln>
              </p:spPr>
              <p:txBody>
                <a:bodyPr/>
                <a:lstStyle/>
                <a:p>
                  <a:endParaRPr lang="en-US"/>
                </a:p>
              </p:txBody>
            </p:sp>
            <p:sp>
              <p:nvSpPr>
                <p:cNvPr id="25800" name="Line 30"/>
                <p:cNvSpPr>
                  <a:spLocks noChangeAspect="1" noChangeShapeType="1"/>
                </p:cNvSpPr>
                <p:nvPr/>
              </p:nvSpPr>
              <p:spPr bwMode="auto">
                <a:xfrm>
                  <a:off x="946" y="2875"/>
                  <a:ext cx="14" cy="1"/>
                </a:xfrm>
                <a:prstGeom prst="line">
                  <a:avLst/>
                </a:prstGeom>
                <a:noFill/>
                <a:ln w="7938">
                  <a:solidFill>
                    <a:srgbClr val="000000"/>
                  </a:solidFill>
                  <a:round/>
                  <a:headEnd/>
                  <a:tailEnd/>
                </a:ln>
              </p:spPr>
              <p:txBody>
                <a:bodyPr/>
                <a:lstStyle/>
                <a:p>
                  <a:endParaRPr lang="en-US"/>
                </a:p>
              </p:txBody>
            </p:sp>
            <p:sp>
              <p:nvSpPr>
                <p:cNvPr id="25801" name="Line 31"/>
                <p:cNvSpPr>
                  <a:spLocks noChangeAspect="1" noChangeShapeType="1"/>
                </p:cNvSpPr>
                <p:nvPr/>
              </p:nvSpPr>
              <p:spPr bwMode="auto">
                <a:xfrm>
                  <a:off x="946" y="2836"/>
                  <a:ext cx="14" cy="1"/>
                </a:xfrm>
                <a:prstGeom prst="line">
                  <a:avLst/>
                </a:prstGeom>
                <a:noFill/>
                <a:ln w="7938">
                  <a:solidFill>
                    <a:srgbClr val="000000"/>
                  </a:solidFill>
                  <a:round/>
                  <a:headEnd/>
                  <a:tailEnd/>
                </a:ln>
              </p:spPr>
              <p:txBody>
                <a:bodyPr/>
                <a:lstStyle/>
                <a:p>
                  <a:endParaRPr lang="en-US"/>
                </a:p>
              </p:txBody>
            </p:sp>
            <p:sp>
              <p:nvSpPr>
                <p:cNvPr id="25802" name="Line 32"/>
                <p:cNvSpPr>
                  <a:spLocks noChangeAspect="1" noChangeShapeType="1"/>
                </p:cNvSpPr>
                <p:nvPr/>
              </p:nvSpPr>
              <p:spPr bwMode="auto">
                <a:xfrm>
                  <a:off x="946" y="2760"/>
                  <a:ext cx="14" cy="1"/>
                </a:xfrm>
                <a:prstGeom prst="line">
                  <a:avLst/>
                </a:prstGeom>
                <a:noFill/>
                <a:ln w="7938">
                  <a:solidFill>
                    <a:srgbClr val="000000"/>
                  </a:solidFill>
                  <a:round/>
                  <a:headEnd/>
                  <a:tailEnd/>
                </a:ln>
              </p:spPr>
              <p:txBody>
                <a:bodyPr/>
                <a:lstStyle/>
                <a:p>
                  <a:endParaRPr lang="en-US"/>
                </a:p>
              </p:txBody>
            </p:sp>
            <p:sp>
              <p:nvSpPr>
                <p:cNvPr id="25803" name="Line 33"/>
                <p:cNvSpPr>
                  <a:spLocks noChangeAspect="1" noChangeShapeType="1"/>
                </p:cNvSpPr>
                <p:nvPr/>
              </p:nvSpPr>
              <p:spPr bwMode="auto">
                <a:xfrm>
                  <a:off x="946" y="2721"/>
                  <a:ext cx="14" cy="1"/>
                </a:xfrm>
                <a:prstGeom prst="line">
                  <a:avLst/>
                </a:prstGeom>
                <a:noFill/>
                <a:ln w="7938">
                  <a:solidFill>
                    <a:srgbClr val="000000"/>
                  </a:solidFill>
                  <a:round/>
                  <a:headEnd/>
                  <a:tailEnd/>
                </a:ln>
              </p:spPr>
              <p:txBody>
                <a:bodyPr/>
                <a:lstStyle/>
                <a:p>
                  <a:endParaRPr lang="en-US"/>
                </a:p>
              </p:txBody>
            </p:sp>
            <p:sp>
              <p:nvSpPr>
                <p:cNvPr id="25804" name="Line 34"/>
                <p:cNvSpPr>
                  <a:spLocks noChangeAspect="1" noChangeShapeType="1"/>
                </p:cNvSpPr>
                <p:nvPr/>
              </p:nvSpPr>
              <p:spPr bwMode="auto">
                <a:xfrm>
                  <a:off x="946" y="2683"/>
                  <a:ext cx="14" cy="1"/>
                </a:xfrm>
                <a:prstGeom prst="line">
                  <a:avLst/>
                </a:prstGeom>
                <a:noFill/>
                <a:ln w="7938">
                  <a:solidFill>
                    <a:srgbClr val="000000"/>
                  </a:solidFill>
                  <a:round/>
                  <a:headEnd/>
                  <a:tailEnd/>
                </a:ln>
              </p:spPr>
              <p:txBody>
                <a:bodyPr/>
                <a:lstStyle/>
                <a:p>
                  <a:endParaRPr lang="en-US"/>
                </a:p>
              </p:txBody>
            </p:sp>
            <p:sp>
              <p:nvSpPr>
                <p:cNvPr id="25805" name="Line 35"/>
                <p:cNvSpPr>
                  <a:spLocks noChangeAspect="1" noChangeShapeType="1"/>
                </p:cNvSpPr>
                <p:nvPr/>
              </p:nvSpPr>
              <p:spPr bwMode="auto">
                <a:xfrm>
                  <a:off x="946" y="2644"/>
                  <a:ext cx="14" cy="1"/>
                </a:xfrm>
                <a:prstGeom prst="line">
                  <a:avLst/>
                </a:prstGeom>
                <a:noFill/>
                <a:ln w="7938">
                  <a:solidFill>
                    <a:srgbClr val="000000"/>
                  </a:solidFill>
                  <a:round/>
                  <a:headEnd/>
                  <a:tailEnd/>
                </a:ln>
              </p:spPr>
              <p:txBody>
                <a:bodyPr/>
                <a:lstStyle/>
                <a:p>
                  <a:endParaRPr lang="en-US"/>
                </a:p>
              </p:txBody>
            </p:sp>
            <p:sp>
              <p:nvSpPr>
                <p:cNvPr id="25806" name="Line 36"/>
                <p:cNvSpPr>
                  <a:spLocks noChangeAspect="1" noChangeShapeType="1"/>
                </p:cNvSpPr>
                <p:nvPr/>
              </p:nvSpPr>
              <p:spPr bwMode="auto">
                <a:xfrm>
                  <a:off x="946" y="2568"/>
                  <a:ext cx="14" cy="1"/>
                </a:xfrm>
                <a:prstGeom prst="line">
                  <a:avLst/>
                </a:prstGeom>
                <a:noFill/>
                <a:ln w="7938">
                  <a:solidFill>
                    <a:srgbClr val="000000"/>
                  </a:solidFill>
                  <a:round/>
                  <a:headEnd/>
                  <a:tailEnd/>
                </a:ln>
              </p:spPr>
              <p:txBody>
                <a:bodyPr/>
                <a:lstStyle/>
                <a:p>
                  <a:endParaRPr lang="en-US"/>
                </a:p>
              </p:txBody>
            </p:sp>
            <p:sp>
              <p:nvSpPr>
                <p:cNvPr id="25807" name="Line 37"/>
                <p:cNvSpPr>
                  <a:spLocks noChangeAspect="1" noChangeShapeType="1"/>
                </p:cNvSpPr>
                <p:nvPr/>
              </p:nvSpPr>
              <p:spPr bwMode="auto">
                <a:xfrm>
                  <a:off x="946" y="2529"/>
                  <a:ext cx="14" cy="1"/>
                </a:xfrm>
                <a:prstGeom prst="line">
                  <a:avLst/>
                </a:prstGeom>
                <a:noFill/>
                <a:ln w="7938">
                  <a:solidFill>
                    <a:srgbClr val="000000"/>
                  </a:solidFill>
                  <a:round/>
                  <a:headEnd/>
                  <a:tailEnd/>
                </a:ln>
              </p:spPr>
              <p:txBody>
                <a:bodyPr/>
                <a:lstStyle/>
                <a:p>
                  <a:endParaRPr lang="en-US"/>
                </a:p>
              </p:txBody>
            </p:sp>
            <p:sp>
              <p:nvSpPr>
                <p:cNvPr id="25808" name="Line 38"/>
                <p:cNvSpPr>
                  <a:spLocks noChangeAspect="1" noChangeShapeType="1"/>
                </p:cNvSpPr>
                <p:nvPr/>
              </p:nvSpPr>
              <p:spPr bwMode="auto">
                <a:xfrm>
                  <a:off x="946" y="2491"/>
                  <a:ext cx="14" cy="1"/>
                </a:xfrm>
                <a:prstGeom prst="line">
                  <a:avLst/>
                </a:prstGeom>
                <a:noFill/>
                <a:ln w="7938">
                  <a:solidFill>
                    <a:srgbClr val="000000"/>
                  </a:solidFill>
                  <a:round/>
                  <a:headEnd/>
                  <a:tailEnd/>
                </a:ln>
              </p:spPr>
              <p:txBody>
                <a:bodyPr/>
                <a:lstStyle/>
                <a:p>
                  <a:endParaRPr lang="en-US"/>
                </a:p>
              </p:txBody>
            </p:sp>
            <p:sp>
              <p:nvSpPr>
                <p:cNvPr id="25809" name="Line 39"/>
                <p:cNvSpPr>
                  <a:spLocks noChangeAspect="1" noChangeShapeType="1"/>
                </p:cNvSpPr>
                <p:nvPr/>
              </p:nvSpPr>
              <p:spPr bwMode="auto">
                <a:xfrm>
                  <a:off x="946" y="2457"/>
                  <a:ext cx="14" cy="1"/>
                </a:xfrm>
                <a:prstGeom prst="line">
                  <a:avLst/>
                </a:prstGeom>
                <a:noFill/>
                <a:ln w="7938">
                  <a:solidFill>
                    <a:srgbClr val="000000"/>
                  </a:solidFill>
                  <a:round/>
                  <a:headEnd/>
                  <a:tailEnd/>
                </a:ln>
              </p:spPr>
              <p:txBody>
                <a:bodyPr/>
                <a:lstStyle/>
                <a:p>
                  <a:endParaRPr lang="en-US"/>
                </a:p>
              </p:txBody>
            </p:sp>
            <p:sp>
              <p:nvSpPr>
                <p:cNvPr id="25810" name="Line 40"/>
                <p:cNvSpPr>
                  <a:spLocks noChangeAspect="1" noChangeShapeType="1"/>
                </p:cNvSpPr>
                <p:nvPr/>
              </p:nvSpPr>
              <p:spPr bwMode="auto">
                <a:xfrm>
                  <a:off x="946" y="2380"/>
                  <a:ext cx="14" cy="1"/>
                </a:xfrm>
                <a:prstGeom prst="line">
                  <a:avLst/>
                </a:prstGeom>
                <a:noFill/>
                <a:ln w="7938">
                  <a:solidFill>
                    <a:srgbClr val="000000"/>
                  </a:solidFill>
                  <a:round/>
                  <a:headEnd/>
                  <a:tailEnd/>
                </a:ln>
              </p:spPr>
              <p:txBody>
                <a:bodyPr/>
                <a:lstStyle/>
                <a:p>
                  <a:endParaRPr lang="en-US"/>
                </a:p>
              </p:txBody>
            </p:sp>
            <p:sp>
              <p:nvSpPr>
                <p:cNvPr id="25811" name="Line 41"/>
                <p:cNvSpPr>
                  <a:spLocks noChangeAspect="1" noChangeShapeType="1"/>
                </p:cNvSpPr>
                <p:nvPr/>
              </p:nvSpPr>
              <p:spPr bwMode="auto">
                <a:xfrm>
                  <a:off x="946" y="2342"/>
                  <a:ext cx="14" cy="1"/>
                </a:xfrm>
                <a:prstGeom prst="line">
                  <a:avLst/>
                </a:prstGeom>
                <a:noFill/>
                <a:ln w="7938">
                  <a:solidFill>
                    <a:srgbClr val="000000"/>
                  </a:solidFill>
                  <a:round/>
                  <a:headEnd/>
                  <a:tailEnd/>
                </a:ln>
              </p:spPr>
              <p:txBody>
                <a:bodyPr/>
                <a:lstStyle/>
                <a:p>
                  <a:endParaRPr lang="en-US"/>
                </a:p>
              </p:txBody>
            </p:sp>
            <p:sp>
              <p:nvSpPr>
                <p:cNvPr id="25812" name="Line 42"/>
                <p:cNvSpPr>
                  <a:spLocks noChangeAspect="1" noChangeShapeType="1"/>
                </p:cNvSpPr>
                <p:nvPr/>
              </p:nvSpPr>
              <p:spPr bwMode="auto">
                <a:xfrm>
                  <a:off x="946" y="2303"/>
                  <a:ext cx="14" cy="1"/>
                </a:xfrm>
                <a:prstGeom prst="line">
                  <a:avLst/>
                </a:prstGeom>
                <a:noFill/>
                <a:ln w="7938">
                  <a:solidFill>
                    <a:srgbClr val="000000"/>
                  </a:solidFill>
                  <a:round/>
                  <a:headEnd/>
                  <a:tailEnd/>
                </a:ln>
              </p:spPr>
              <p:txBody>
                <a:bodyPr/>
                <a:lstStyle/>
                <a:p>
                  <a:endParaRPr lang="en-US"/>
                </a:p>
              </p:txBody>
            </p:sp>
            <p:sp>
              <p:nvSpPr>
                <p:cNvPr id="25813" name="Line 43"/>
                <p:cNvSpPr>
                  <a:spLocks noChangeAspect="1" noChangeShapeType="1"/>
                </p:cNvSpPr>
                <p:nvPr/>
              </p:nvSpPr>
              <p:spPr bwMode="auto">
                <a:xfrm>
                  <a:off x="946" y="2265"/>
                  <a:ext cx="14" cy="1"/>
                </a:xfrm>
                <a:prstGeom prst="line">
                  <a:avLst/>
                </a:prstGeom>
                <a:noFill/>
                <a:ln w="7938">
                  <a:solidFill>
                    <a:srgbClr val="000000"/>
                  </a:solidFill>
                  <a:round/>
                  <a:headEnd/>
                  <a:tailEnd/>
                </a:ln>
              </p:spPr>
              <p:txBody>
                <a:bodyPr/>
                <a:lstStyle/>
                <a:p>
                  <a:endParaRPr lang="en-US"/>
                </a:p>
              </p:txBody>
            </p:sp>
            <p:sp>
              <p:nvSpPr>
                <p:cNvPr id="25814" name="Line 44"/>
                <p:cNvSpPr>
                  <a:spLocks noChangeAspect="1" noChangeShapeType="1"/>
                </p:cNvSpPr>
                <p:nvPr/>
              </p:nvSpPr>
              <p:spPr bwMode="auto">
                <a:xfrm>
                  <a:off x="946" y="2188"/>
                  <a:ext cx="14" cy="1"/>
                </a:xfrm>
                <a:prstGeom prst="line">
                  <a:avLst/>
                </a:prstGeom>
                <a:noFill/>
                <a:ln w="7938">
                  <a:solidFill>
                    <a:srgbClr val="000000"/>
                  </a:solidFill>
                  <a:round/>
                  <a:headEnd/>
                  <a:tailEnd/>
                </a:ln>
              </p:spPr>
              <p:txBody>
                <a:bodyPr/>
                <a:lstStyle/>
                <a:p>
                  <a:endParaRPr lang="en-US"/>
                </a:p>
              </p:txBody>
            </p:sp>
            <p:sp>
              <p:nvSpPr>
                <p:cNvPr id="25815" name="Line 45"/>
                <p:cNvSpPr>
                  <a:spLocks noChangeAspect="1" noChangeShapeType="1"/>
                </p:cNvSpPr>
                <p:nvPr/>
              </p:nvSpPr>
              <p:spPr bwMode="auto">
                <a:xfrm>
                  <a:off x="946" y="2150"/>
                  <a:ext cx="14" cy="1"/>
                </a:xfrm>
                <a:prstGeom prst="line">
                  <a:avLst/>
                </a:prstGeom>
                <a:noFill/>
                <a:ln w="7938">
                  <a:solidFill>
                    <a:srgbClr val="000000"/>
                  </a:solidFill>
                  <a:round/>
                  <a:headEnd/>
                  <a:tailEnd/>
                </a:ln>
              </p:spPr>
              <p:txBody>
                <a:bodyPr/>
                <a:lstStyle/>
                <a:p>
                  <a:endParaRPr lang="en-US"/>
                </a:p>
              </p:txBody>
            </p:sp>
            <p:sp>
              <p:nvSpPr>
                <p:cNvPr id="25816" name="Line 46"/>
                <p:cNvSpPr>
                  <a:spLocks noChangeAspect="1" noChangeShapeType="1"/>
                </p:cNvSpPr>
                <p:nvPr/>
              </p:nvSpPr>
              <p:spPr bwMode="auto">
                <a:xfrm>
                  <a:off x="946" y="2111"/>
                  <a:ext cx="14" cy="1"/>
                </a:xfrm>
                <a:prstGeom prst="line">
                  <a:avLst/>
                </a:prstGeom>
                <a:noFill/>
                <a:ln w="7938">
                  <a:solidFill>
                    <a:srgbClr val="000000"/>
                  </a:solidFill>
                  <a:round/>
                  <a:headEnd/>
                  <a:tailEnd/>
                </a:ln>
              </p:spPr>
              <p:txBody>
                <a:bodyPr/>
                <a:lstStyle/>
                <a:p>
                  <a:endParaRPr lang="en-US"/>
                </a:p>
              </p:txBody>
            </p:sp>
            <p:sp>
              <p:nvSpPr>
                <p:cNvPr id="25817" name="Line 47"/>
                <p:cNvSpPr>
                  <a:spLocks noChangeAspect="1" noChangeShapeType="1"/>
                </p:cNvSpPr>
                <p:nvPr/>
              </p:nvSpPr>
              <p:spPr bwMode="auto">
                <a:xfrm>
                  <a:off x="946" y="2073"/>
                  <a:ext cx="14" cy="1"/>
                </a:xfrm>
                <a:prstGeom prst="line">
                  <a:avLst/>
                </a:prstGeom>
                <a:noFill/>
                <a:ln w="7938">
                  <a:solidFill>
                    <a:srgbClr val="000000"/>
                  </a:solidFill>
                  <a:round/>
                  <a:headEnd/>
                  <a:tailEnd/>
                </a:ln>
              </p:spPr>
              <p:txBody>
                <a:bodyPr/>
                <a:lstStyle/>
                <a:p>
                  <a:endParaRPr lang="en-US"/>
                </a:p>
              </p:txBody>
            </p:sp>
            <p:sp>
              <p:nvSpPr>
                <p:cNvPr id="25818" name="Line 48"/>
                <p:cNvSpPr>
                  <a:spLocks noChangeAspect="1" noChangeShapeType="1"/>
                </p:cNvSpPr>
                <p:nvPr/>
              </p:nvSpPr>
              <p:spPr bwMode="auto">
                <a:xfrm>
                  <a:off x="946" y="1996"/>
                  <a:ext cx="14" cy="1"/>
                </a:xfrm>
                <a:prstGeom prst="line">
                  <a:avLst/>
                </a:prstGeom>
                <a:noFill/>
                <a:ln w="7938">
                  <a:solidFill>
                    <a:srgbClr val="000000"/>
                  </a:solidFill>
                  <a:round/>
                  <a:headEnd/>
                  <a:tailEnd/>
                </a:ln>
              </p:spPr>
              <p:txBody>
                <a:bodyPr/>
                <a:lstStyle/>
                <a:p>
                  <a:endParaRPr lang="en-US"/>
                </a:p>
              </p:txBody>
            </p:sp>
            <p:sp>
              <p:nvSpPr>
                <p:cNvPr id="25819" name="Line 49"/>
                <p:cNvSpPr>
                  <a:spLocks noChangeAspect="1" noChangeShapeType="1"/>
                </p:cNvSpPr>
                <p:nvPr/>
              </p:nvSpPr>
              <p:spPr bwMode="auto">
                <a:xfrm>
                  <a:off x="946" y="1958"/>
                  <a:ext cx="14" cy="1"/>
                </a:xfrm>
                <a:prstGeom prst="line">
                  <a:avLst/>
                </a:prstGeom>
                <a:noFill/>
                <a:ln w="7938">
                  <a:solidFill>
                    <a:srgbClr val="000000"/>
                  </a:solidFill>
                  <a:round/>
                  <a:headEnd/>
                  <a:tailEnd/>
                </a:ln>
              </p:spPr>
              <p:txBody>
                <a:bodyPr/>
                <a:lstStyle/>
                <a:p>
                  <a:endParaRPr lang="en-US"/>
                </a:p>
              </p:txBody>
            </p:sp>
            <p:sp>
              <p:nvSpPr>
                <p:cNvPr id="25820" name="Line 50"/>
                <p:cNvSpPr>
                  <a:spLocks noChangeAspect="1" noChangeShapeType="1"/>
                </p:cNvSpPr>
                <p:nvPr/>
              </p:nvSpPr>
              <p:spPr bwMode="auto">
                <a:xfrm>
                  <a:off x="946" y="1924"/>
                  <a:ext cx="14" cy="1"/>
                </a:xfrm>
                <a:prstGeom prst="line">
                  <a:avLst/>
                </a:prstGeom>
                <a:noFill/>
                <a:ln w="7938">
                  <a:solidFill>
                    <a:srgbClr val="000000"/>
                  </a:solidFill>
                  <a:round/>
                  <a:headEnd/>
                  <a:tailEnd/>
                </a:ln>
              </p:spPr>
              <p:txBody>
                <a:bodyPr/>
                <a:lstStyle/>
                <a:p>
                  <a:endParaRPr lang="en-US"/>
                </a:p>
              </p:txBody>
            </p:sp>
            <p:sp>
              <p:nvSpPr>
                <p:cNvPr id="25821" name="Line 51"/>
                <p:cNvSpPr>
                  <a:spLocks noChangeAspect="1" noChangeShapeType="1"/>
                </p:cNvSpPr>
                <p:nvPr/>
              </p:nvSpPr>
              <p:spPr bwMode="auto">
                <a:xfrm>
                  <a:off x="946" y="1886"/>
                  <a:ext cx="14" cy="1"/>
                </a:xfrm>
                <a:prstGeom prst="line">
                  <a:avLst/>
                </a:prstGeom>
                <a:noFill/>
                <a:ln w="7938">
                  <a:solidFill>
                    <a:srgbClr val="000000"/>
                  </a:solidFill>
                  <a:round/>
                  <a:headEnd/>
                  <a:tailEnd/>
                </a:ln>
              </p:spPr>
              <p:txBody>
                <a:bodyPr/>
                <a:lstStyle/>
                <a:p>
                  <a:endParaRPr lang="en-US"/>
                </a:p>
              </p:txBody>
            </p:sp>
            <p:sp>
              <p:nvSpPr>
                <p:cNvPr id="25822" name="Line 52"/>
                <p:cNvSpPr>
                  <a:spLocks noChangeAspect="1" noChangeShapeType="1"/>
                </p:cNvSpPr>
                <p:nvPr/>
              </p:nvSpPr>
              <p:spPr bwMode="auto">
                <a:xfrm>
                  <a:off x="946" y="1809"/>
                  <a:ext cx="14" cy="1"/>
                </a:xfrm>
                <a:prstGeom prst="line">
                  <a:avLst/>
                </a:prstGeom>
                <a:noFill/>
                <a:ln w="7938">
                  <a:solidFill>
                    <a:srgbClr val="000000"/>
                  </a:solidFill>
                  <a:round/>
                  <a:headEnd/>
                  <a:tailEnd/>
                </a:ln>
              </p:spPr>
              <p:txBody>
                <a:bodyPr/>
                <a:lstStyle/>
                <a:p>
                  <a:endParaRPr lang="en-US"/>
                </a:p>
              </p:txBody>
            </p:sp>
            <p:sp>
              <p:nvSpPr>
                <p:cNvPr id="25823" name="Line 53"/>
                <p:cNvSpPr>
                  <a:spLocks noChangeAspect="1" noChangeShapeType="1"/>
                </p:cNvSpPr>
                <p:nvPr/>
              </p:nvSpPr>
              <p:spPr bwMode="auto">
                <a:xfrm>
                  <a:off x="946" y="1771"/>
                  <a:ext cx="14" cy="1"/>
                </a:xfrm>
                <a:prstGeom prst="line">
                  <a:avLst/>
                </a:prstGeom>
                <a:noFill/>
                <a:ln w="7938">
                  <a:solidFill>
                    <a:srgbClr val="000000"/>
                  </a:solidFill>
                  <a:round/>
                  <a:headEnd/>
                  <a:tailEnd/>
                </a:ln>
              </p:spPr>
              <p:txBody>
                <a:bodyPr/>
                <a:lstStyle/>
                <a:p>
                  <a:endParaRPr lang="en-US"/>
                </a:p>
              </p:txBody>
            </p:sp>
            <p:sp>
              <p:nvSpPr>
                <p:cNvPr id="25824" name="Line 54"/>
                <p:cNvSpPr>
                  <a:spLocks noChangeAspect="1" noChangeShapeType="1"/>
                </p:cNvSpPr>
                <p:nvPr/>
              </p:nvSpPr>
              <p:spPr bwMode="auto">
                <a:xfrm>
                  <a:off x="946" y="1732"/>
                  <a:ext cx="14" cy="1"/>
                </a:xfrm>
                <a:prstGeom prst="line">
                  <a:avLst/>
                </a:prstGeom>
                <a:noFill/>
                <a:ln w="7938">
                  <a:solidFill>
                    <a:srgbClr val="000000"/>
                  </a:solidFill>
                  <a:round/>
                  <a:headEnd/>
                  <a:tailEnd/>
                </a:ln>
              </p:spPr>
              <p:txBody>
                <a:bodyPr/>
                <a:lstStyle/>
                <a:p>
                  <a:endParaRPr lang="en-US"/>
                </a:p>
              </p:txBody>
            </p:sp>
            <p:sp>
              <p:nvSpPr>
                <p:cNvPr id="25825" name="Line 55"/>
                <p:cNvSpPr>
                  <a:spLocks noChangeAspect="1" noChangeShapeType="1"/>
                </p:cNvSpPr>
                <p:nvPr/>
              </p:nvSpPr>
              <p:spPr bwMode="auto">
                <a:xfrm>
                  <a:off x="946" y="1694"/>
                  <a:ext cx="14" cy="1"/>
                </a:xfrm>
                <a:prstGeom prst="line">
                  <a:avLst/>
                </a:prstGeom>
                <a:noFill/>
                <a:ln w="7938">
                  <a:solidFill>
                    <a:srgbClr val="000000"/>
                  </a:solidFill>
                  <a:round/>
                  <a:headEnd/>
                  <a:tailEnd/>
                </a:ln>
              </p:spPr>
              <p:txBody>
                <a:bodyPr/>
                <a:lstStyle/>
                <a:p>
                  <a:endParaRPr lang="en-US"/>
                </a:p>
              </p:txBody>
            </p:sp>
          </p:grpSp>
          <p:grpSp>
            <p:nvGrpSpPr>
              <p:cNvPr id="5" name="Group 56"/>
              <p:cNvGrpSpPr>
                <a:grpSpLocks noChangeAspect="1"/>
              </p:cNvGrpSpPr>
              <p:nvPr/>
            </p:nvGrpSpPr>
            <p:grpSpPr bwMode="auto">
              <a:xfrm>
                <a:off x="2512" y="1655"/>
                <a:ext cx="29" cy="1562"/>
                <a:chOff x="2472" y="1655"/>
                <a:chExt cx="29" cy="1562"/>
              </a:xfrm>
            </p:grpSpPr>
            <p:sp>
              <p:nvSpPr>
                <p:cNvPr id="25742" name="Line 57"/>
                <p:cNvSpPr>
                  <a:spLocks noChangeAspect="1" noChangeShapeType="1"/>
                </p:cNvSpPr>
                <p:nvPr/>
              </p:nvSpPr>
              <p:spPr bwMode="auto">
                <a:xfrm flipH="1">
                  <a:off x="2472" y="3177"/>
                  <a:ext cx="29" cy="1"/>
                </a:xfrm>
                <a:prstGeom prst="line">
                  <a:avLst/>
                </a:prstGeom>
                <a:noFill/>
                <a:ln w="7938">
                  <a:solidFill>
                    <a:srgbClr val="000000"/>
                  </a:solidFill>
                  <a:round/>
                  <a:headEnd/>
                  <a:tailEnd/>
                </a:ln>
              </p:spPr>
              <p:txBody>
                <a:bodyPr/>
                <a:lstStyle/>
                <a:p>
                  <a:endParaRPr lang="en-US"/>
                </a:p>
              </p:txBody>
            </p:sp>
            <p:sp>
              <p:nvSpPr>
                <p:cNvPr id="25743" name="Line 58"/>
                <p:cNvSpPr>
                  <a:spLocks noChangeAspect="1" noChangeShapeType="1"/>
                </p:cNvSpPr>
                <p:nvPr/>
              </p:nvSpPr>
              <p:spPr bwMode="auto">
                <a:xfrm flipH="1">
                  <a:off x="2472" y="2990"/>
                  <a:ext cx="29" cy="1"/>
                </a:xfrm>
                <a:prstGeom prst="line">
                  <a:avLst/>
                </a:prstGeom>
                <a:noFill/>
                <a:ln w="7938">
                  <a:solidFill>
                    <a:srgbClr val="000000"/>
                  </a:solidFill>
                  <a:round/>
                  <a:headEnd/>
                  <a:tailEnd/>
                </a:ln>
              </p:spPr>
              <p:txBody>
                <a:bodyPr/>
                <a:lstStyle/>
                <a:p>
                  <a:endParaRPr lang="en-US"/>
                </a:p>
              </p:txBody>
            </p:sp>
            <p:sp>
              <p:nvSpPr>
                <p:cNvPr id="25744" name="Line 59"/>
                <p:cNvSpPr>
                  <a:spLocks noChangeAspect="1" noChangeShapeType="1"/>
                </p:cNvSpPr>
                <p:nvPr/>
              </p:nvSpPr>
              <p:spPr bwMode="auto">
                <a:xfrm flipH="1">
                  <a:off x="2472" y="2798"/>
                  <a:ext cx="29" cy="1"/>
                </a:xfrm>
                <a:prstGeom prst="line">
                  <a:avLst/>
                </a:prstGeom>
                <a:noFill/>
                <a:ln w="7938">
                  <a:solidFill>
                    <a:srgbClr val="000000"/>
                  </a:solidFill>
                  <a:round/>
                  <a:headEnd/>
                  <a:tailEnd/>
                </a:ln>
              </p:spPr>
              <p:txBody>
                <a:bodyPr/>
                <a:lstStyle/>
                <a:p>
                  <a:endParaRPr lang="en-US"/>
                </a:p>
              </p:txBody>
            </p:sp>
            <p:sp>
              <p:nvSpPr>
                <p:cNvPr id="25745" name="Line 60"/>
                <p:cNvSpPr>
                  <a:spLocks noChangeAspect="1" noChangeShapeType="1"/>
                </p:cNvSpPr>
                <p:nvPr/>
              </p:nvSpPr>
              <p:spPr bwMode="auto">
                <a:xfrm flipH="1">
                  <a:off x="2472" y="2606"/>
                  <a:ext cx="29" cy="1"/>
                </a:xfrm>
                <a:prstGeom prst="line">
                  <a:avLst/>
                </a:prstGeom>
                <a:noFill/>
                <a:ln w="7938">
                  <a:solidFill>
                    <a:srgbClr val="000000"/>
                  </a:solidFill>
                  <a:round/>
                  <a:headEnd/>
                  <a:tailEnd/>
                </a:ln>
              </p:spPr>
              <p:txBody>
                <a:bodyPr/>
                <a:lstStyle/>
                <a:p>
                  <a:endParaRPr lang="en-US"/>
                </a:p>
              </p:txBody>
            </p:sp>
            <p:sp>
              <p:nvSpPr>
                <p:cNvPr id="25746" name="Line 61"/>
                <p:cNvSpPr>
                  <a:spLocks noChangeAspect="1" noChangeShapeType="1"/>
                </p:cNvSpPr>
                <p:nvPr/>
              </p:nvSpPr>
              <p:spPr bwMode="auto">
                <a:xfrm flipH="1">
                  <a:off x="2472" y="2419"/>
                  <a:ext cx="29" cy="1"/>
                </a:xfrm>
                <a:prstGeom prst="line">
                  <a:avLst/>
                </a:prstGeom>
                <a:noFill/>
                <a:ln w="7938">
                  <a:solidFill>
                    <a:srgbClr val="000000"/>
                  </a:solidFill>
                  <a:round/>
                  <a:headEnd/>
                  <a:tailEnd/>
                </a:ln>
              </p:spPr>
              <p:txBody>
                <a:bodyPr/>
                <a:lstStyle/>
                <a:p>
                  <a:endParaRPr lang="en-US"/>
                </a:p>
              </p:txBody>
            </p:sp>
            <p:sp>
              <p:nvSpPr>
                <p:cNvPr id="25747" name="Line 62"/>
                <p:cNvSpPr>
                  <a:spLocks noChangeAspect="1" noChangeShapeType="1"/>
                </p:cNvSpPr>
                <p:nvPr/>
              </p:nvSpPr>
              <p:spPr bwMode="auto">
                <a:xfrm flipH="1">
                  <a:off x="2472" y="2227"/>
                  <a:ext cx="29" cy="1"/>
                </a:xfrm>
                <a:prstGeom prst="line">
                  <a:avLst/>
                </a:prstGeom>
                <a:noFill/>
                <a:ln w="7938">
                  <a:solidFill>
                    <a:srgbClr val="000000"/>
                  </a:solidFill>
                  <a:round/>
                  <a:headEnd/>
                  <a:tailEnd/>
                </a:ln>
              </p:spPr>
              <p:txBody>
                <a:bodyPr/>
                <a:lstStyle/>
                <a:p>
                  <a:endParaRPr lang="en-US"/>
                </a:p>
              </p:txBody>
            </p:sp>
            <p:sp>
              <p:nvSpPr>
                <p:cNvPr id="25748" name="Line 63"/>
                <p:cNvSpPr>
                  <a:spLocks noChangeAspect="1" noChangeShapeType="1"/>
                </p:cNvSpPr>
                <p:nvPr/>
              </p:nvSpPr>
              <p:spPr bwMode="auto">
                <a:xfrm flipH="1">
                  <a:off x="2472" y="2035"/>
                  <a:ext cx="29" cy="1"/>
                </a:xfrm>
                <a:prstGeom prst="line">
                  <a:avLst/>
                </a:prstGeom>
                <a:noFill/>
                <a:ln w="7938">
                  <a:solidFill>
                    <a:srgbClr val="000000"/>
                  </a:solidFill>
                  <a:round/>
                  <a:headEnd/>
                  <a:tailEnd/>
                </a:ln>
              </p:spPr>
              <p:txBody>
                <a:bodyPr/>
                <a:lstStyle/>
                <a:p>
                  <a:endParaRPr lang="en-US"/>
                </a:p>
              </p:txBody>
            </p:sp>
            <p:sp>
              <p:nvSpPr>
                <p:cNvPr id="25749" name="Line 64"/>
                <p:cNvSpPr>
                  <a:spLocks noChangeAspect="1" noChangeShapeType="1"/>
                </p:cNvSpPr>
                <p:nvPr/>
              </p:nvSpPr>
              <p:spPr bwMode="auto">
                <a:xfrm flipH="1">
                  <a:off x="2472" y="1847"/>
                  <a:ext cx="29" cy="1"/>
                </a:xfrm>
                <a:prstGeom prst="line">
                  <a:avLst/>
                </a:prstGeom>
                <a:noFill/>
                <a:ln w="7938">
                  <a:solidFill>
                    <a:srgbClr val="000000"/>
                  </a:solidFill>
                  <a:round/>
                  <a:headEnd/>
                  <a:tailEnd/>
                </a:ln>
              </p:spPr>
              <p:txBody>
                <a:bodyPr/>
                <a:lstStyle/>
                <a:p>
                  <a:endParaRPr lang="en-US"/>
                </a:p>
              </p:txBody>
            </p:sp>
            <p:sp>
              <p:nvSpPr>
                <p:cNvPr id="25750" name="Line 65"/>
                <p:cNvSpPr>
                  <a:spLocks noChangeAspect="1" noChangeShapeType="1"/>
                </p:cNvSpPr>
                <p:nvPr/>
              </p:nvSpPr>
              <p:spPr bwMode="auto">
                <a:xfrm flipH="1">
                  <a:off x="2472" y="1655"/>
                  <a:ext cx="29" cy="1"/>
                </a:xfrm>
                <a:prstGeom prst="line">
                  <a:avLst/>
                </a:prstGeom>
                <a:noFill/>
                <a:ln w="7938">
                  <a:solidFill>
                    <a:srgbClr val="000000"/>
                  </a:solidFill>
                  <a:round/>
                  <a:headEnd/>
                  <a:tailEnd/>
                </a:ln>
              </p:spPr>
              <p:txBody>
                <a:bodyPr/>
                <a:lstStyle/>
                <a:p>
                  <a:endParaRPr lang="en-US"/>
                </a:p>
              </p:txBody>
            </p:sp>
            <p:sp>
              <p:nvSpPr>
                <p:cNvPr id="25751" name="Line 66"/>
                <p:cNvSpPr>
                  <a:spLocks noChangeAspect="1" noChangeShapeType="1"/>
                </p:cNvSpPr>
                <p:nvPr/>
              </p:nvSpPr>
              <p:spPr bwMode="auto">
                <a:xfrm flipH="1">
                  <a:off x="2486" y="3216"/>
                  <a:ext cx="15" cy="1"/>
                </a:xfrm>
                <a:prstGeom prst="line">
                  <a:avLst/>
                </a:prstGeom>
                <a:noFill/>
                <a:ln w="7938">
                  <a:solidFill>
                    <a:srgbClr val="000000"/>
                  </a:solidFill>
                  <a:round/>
                  <a:headEnd/>
                  <a:tailEnd/>
                </a:ln>
              </p:spPr>
              <p:txBody>
                <a:bodyPr/>
                <a:lstStyle/>
                <a:p>
                  <a:endParaRPr lang="en-US"/>
                </a:p>
              </p:txBody>
            </p:sp>
            <p:sp>
              <p:nvSpPr>
                <p:cNvPr id="25752" name="Line 67"/>
                <p:cNvSpPr>
                  <a:spLocks noChangeAspect="1" noChangeShapeType="1"/>
                </p:cNvSpPr>
                <p:nvPr/>
              </p:nvSpPr>
              <p:spPr bwMode="auto">
                <a:xfrm flipH="1">
                  <a:off x="2486" y="3139"/>
                  <a:ext cx="15" cy="1"/>
                </a:xfrm>
                <a:prstGeom prst="line">
                  <a:avLst/>
                </a:prstGeom>
                <a:noFill/>
                <a:ln w="7938">
                  <a:solidFill>
                    <a:srgbClr val="000000"/>
                  </a:solidFill>
                  <a:round/>
                  <a:headEnd/>
                  <a:tailEnd/>
                </a:ln>
              </p:spPr>
              <p:txBody>
                <a:bodyPr/>
                <a:lstStyle/>
                <a:p>
                  <a:endParaRPr lang="en-US"/>
                </a:p>
              </p:txBody>
            </p:sp>
            <p:sp>
              <p:nvSpPr>
                <p:cNvPr id="25753" name="Line 68"/>
                <p:cNvSpPr>
                  <a:spLocks noChangeAspect="1" noChangeShapeType="1"/>
                </p:cNvSpPr>
                <p:nvPr/>
              </p:nvSpPr>
              <p:spPr bwMode="auto">
                <a:xfrm flipH="1">
                  <a:off x="2486" y="3100"/>
                  <a:ext cx="15" cy="1"/>
                </a:xfrm>
                <a:prstGeom prst="line">
                  <a:avLst/>
                </a:prstGeom>
                <a:noFill/>
                <a:ln w="7938">
                  <a:solidFill>
                    <a:srgbClr val="000000"/>
                  </a:solidFill>
                  <a:round/>
                  <a:headEnd/>
                  <a:tailEnd/>
                </a:ln>
              </p:spPr>
              <p:txBody>
                <a:bodyPr/>
                <a:lstStyle/>
                <a:p>
                  <a:endParaRPr lang="en-US"/>
                </a:p>
              </p:txBody>
            </p:sp>
            <p:sp>
              <p:nvSpPr>
                <p:cNvPr id="25754" name="Line 69"/>
                <p:cNvSpPr>
                  <a:spLocks noChangeAspect="1" noChangeShapeType="1"/>
                </p:cNvSpPr>
                <p:nvPr/>
              </p:nvSpPr>
              <p:spPr bwMode="auto">
                <a:xfrm flipH="1">
                  <a:off x="2486" y="3062"/>
                  <a:ext cx="15" cy="1"/>
                </a:xfrm>
                <a:prstGeom prst="line">
                  <a:avLst/>
                </a:prstGeom>
                <a:noFill/>
                <a:ln w="7938">
                  <a:solidFill>
                    <a:srgbClr val="000000"/>
                  </a:solidFill>
                  <a:round/>
                  <a:headEnd/>
                  <a:tailEnd/>
                </a:ln>
              </p:spPr>
              <p:txBody>
                <a:bodyPr/>
                <a:lstStyle/>
                <a:p>
                  <a:endParaRPr lang="en-US"/>
                </a:p>
              </p:txBody>
            </p:sp>
            <p:sp>
              <p:nvSpPr>
                <p:cNvPr id="25755" name="Line 70"/>
                <p:cNvSpPr>
                  <a:spLocks noChangeAspect="1" noChangeShapeType="1"/>
                </p:cNvSpPr>
                <p:nvPr/>
              </p:nvSpPr>
              <p:spPr bwMode="auto">
                <a:xfrm flipH="1">
                  <a:off x="2486" y="3024"/>
                  <a:ext cx="15" cy="1"/>
                </a:xfrm>
                <a:prstGeom prst="line">
                  <a:avLst/>
                </a:prstGeom>
                <a:noFill/>
                <a:ln w="7938">
                  <a:solidFill>
                    <a:srgbClr val="000000"/>
                  </a:solidFill>
                  <a:round/>
                  <a:headEnd/>
                  <a:tailEnd/>
                </a:ln>
              </p:spPr>
              <p:txBody>
                <a:bodyPr/>
                <a:lstStyle/>
                <a:p>
                  <a:endParaRPr lang="en-US"/>
                </a:p>
              </p:txBody>
            </p:sp>
            <p:sp>
              <p:nvSpPr>
                <p:cNvPr id="25756" name="Line 71"/>
                <p:cNvSpPr>
                  <a:spLocks noChangeAspect="1" noChangeShapeType="1"/>
                </p:cNvSpPr>
                <p:nvPr/>
              </p:nvSpPr>
              <p:spPr bwMode="auto">
                <a:xfrm flipH="1">
                  <a:off x="2486" y="2952"/>
                  <a:ext cx="15" cy="1"/>
                </a:xfrm>
                <a:prstGeom prst="line">
                  <a:avLst/>
                </a:prstGeom>
                <a:noFill/>
                <a:ln w="7938">
                  <a:solidFill>
                    <a:srgbClr val="000000"/>
                  </a:solidFill>
                  <a:round/>
                  <a:headEnd/>
                  <a:tailEnd/>
                </a:ln>
              </p:spPr>
              <p:txBody>
                <a:bodyPr/>
                <a:lstStyle/>
                <a:p>
                  <a:endParaRPr lang="en-US"/>
                </a:p>
              </p:txBody>
            </p:sp>
            <p:sp>
              <p:nvSpPr>
                <p:cNvPr id="25757" name="Line 72"/>
                <p:cNvSpPr>
                  <a:spLocks noChangeAspect="1" noChangeShapeType="1"/>
                </p:cNvSpPr>
                <p:nvPr/>
              </p:nvSpPr>
              <p:spPr bwMode="auto">
                <a:xfrm flipH="1">
                  <a:off x="2486" y="2913"/>
                  <a:ext cx="15" cy="1"/>
                </a:xfrm>
                <a:prstGeom prst="line">
                  <a:avLst/>
                </a:prstGeom>
                <a:noFill/>
                <a:ln w="7938">
                  <a:solidFill>
                    <a:srgbClr val="000000"/>
                  </a:solidFill>
                  <a:round/>
                  <a:headEnd/>
                  <a:tailEnd/>
                </a:ln>
              </p:spPr>
              <p:txBody>
                <a:bodyPr/>
                <a:lstStyle/>
                <a:p>
                  <a:endParaRPr lang="en-US"/>
                </a:p>
              </p:txBody>
            </p:sp>
            <p:sp>
              <p:nvSpPr>
                <p:cNvPr id="25758" name="Line 73"/>
                <p:cNvSpPr>
                  <a:spLocks noChangeAspect="1" noChangeShapeType="1"/>
                </p:cNvSpPr>
                <p:nvPr/>
              </p:nvSpPr>
              <p:spPr bwMode="auto">
                <a:xfrm flipH="1">
                  <a:off x="2486" y="2875"/>
                  <a:ext cx="15" cy="1"/>
                </a:xfrm>
                <a:prstGeom prst="line">
                  <a:avLst/>
                </a:prstGeom>
                <a:noFill/>
                <a:ln w="7938">
                  <a:solidFill>
                    <a:srgbClr val="000000"/>
                  </a:solidFill>
                  <a:round/>
                  <a:headEnd/>
                  <a:tailEnd/>
                </a:ln>
              </p:spPr>
              <p:txBody>
                <a:bodyPr/>
                <a:lstStyle/>
                <a:p>
                  <a:endParaRPr lang="en-US"/>
                </a:p>
              </p:txBody>
            </p:sp>
            <p:sp>
              <p:nvSpPr>
                <p:cNvPr id="25759" name="Line 74"/>
                <p:cNvSpPr>
                  <a:spLocks noChangeAspect="1" noChangeShapeType="1"/>
                </p:cNvSpPr>
                <p:nvPr/>
              </p:nvSpPr>
              <p:spPr bwMode="auto">
                <a:xfrm flipH="1">
                  <a:off x="2486" y="2836"/>
                  <a:ext cx="15" cy="1"/>
                </a:xfrm>
                <a:prstGeom prst="line">
                  <a:avLst/>
                </a:prstGeom>
                <a:noFill/>
                <a:ln w="7938">
                  <a:solidFill>
                    <a:srgbClr val="000000"/>
                  </a:solidFill>
                  <a:round/>
                  <a:headEnd/>
                  <a:tailEnd/>
                </a:ln>
              </p:spPr>
              <p:txBody>
                <a:bodyPr/>
                <a:lstStyle/>
                <a:p>
                  <a:endParaRPr lang="en-US"/>
                </a:p>
              </p:txBody>
            </p:sp>
            <p:sp>
              <p:nvSpPr>
                <p:cNvPr id="25760" name="Line 75"/>
                <p:cNvSpPr>
                  <a:spLocks noChangeAspect="1" noChangeShapeType="1"/>
                </p:cNvSpPr>
                <p:nvPr/>
              </p:nvSpPr>
              <p:spPr bwMode="auto">
                <a:xfrm flipH="1">
                  <a:off x="2486" y="2760"/>
                  <a:ext cx="15" cy="1"/>
                </a:xfrm>
                <a:prstGeom prst="line">
                  <a:avLst/>
                </a:prstGeom>
                <a:noFill/>
                <a:ln w="7938">
                  <a:solidFill>
                    <a:srgbClr val="000000"/>
                  </a:solidFill>
                  <a:round/>
                  <a:headEnd/>
                  <a:tailEnd/>
                </a:ln>
              </p:spPr>
              <p:txBody>
                <a:bodyPr/>
                <a:lstStyle/>
                <a:p>
                  <a:endParaRPr lang="en-US"/>
                </a:p>
              </p:txBody>
            </p:sp>
            <p:sp>
              <p:nvSpPr>
                <p:cNvPr id="25761" name="Line 76"/>
                <p:cNvSpPr>
                  <a:spLocks noChangeAspect="1" noChangeShapeType="1"/>
                </p:cNvSpPr>
                <p:nvPr/>
              </p:nvSpPr>
              <p:spPr bwMode="auto">
                <a:xfrm flipH="1">
                  <a:off x="2486" y="2721"/>
                  <a:ext cx="15" cy="1"/>
                </a:xfrm>
                <a:prstGeom prst="line">
                  <a:avLst/>
                </a:prstGeom>
                <a:noFill/>
                <a:ln w="7938">
                  <a:solidFill>
                    <a:srgbClr val="000000"/>
                  </a:solidFill>
                  <a:round/>
                  <a:headEnd/>
                  <a:tailEnd/>
                </a:ln>
              </p:spPr>
              <p:txBody>
                <a:bodyPr/>
                <a:lstStyle/>
                <a:p>
                  <a:endParaRPr lang="en-US"/>
                </a:p>
              </p:txBody>
            </p:sp>
            <p:sp>
              <p:nvSpPr>
                <p:cNvPr id="25762" name="Line 77"/>
                <p:cNvSpPr>
                  <a:spLocks noChangeAspect="1" noChangeShapeType="1"/>
                </p:cNvSpPr>
                <p:nvPr/>
              </p:nvSpPr>
              <p:spPr bwMode="auto">
                <a:xfrm flipH="1">
                  <a:off x="2486" y="2683"/>
                  <a:ext cx="15" cy="1"/>
                </a:xfrm>
                <a:prstGeom prst="line">
                  <a:avLst/>
                </a:prstGeom>
                <a:noFill/>
                <a:ln w="7938">
                  <a:solidFill>
                    <a:srgbClr val="000000"/>
                  </a:solidFill>
                  <a:round/>
                  <a:headEnd/>
                  <a:tailEnd/>
                </a:ln>
              </p:spPr>
              <p:txBody>
                <a:bodyPr/>
                <a:lstStyle/>
                <a:p>
                  <a:endParaRPr lang="en-US"/>
                </a:p>
              </p:txBody>
            </p:sp>
            <p:sp>
              <p:nvSpPr>
                <p:cNvPr id="25763" name="Line 78"/>
                <p:cNvSpPr>
                  <a:spLocks noChangeAspect="1" noChangeShapeType="1"/>
                </p:cNvSpPr>
                <p:nvPr/>
              </p:nvSpPr>
              <p:spPr bwMode="auto">
                <a:xfrm flipH="1">
                  <a:off x="2486" y="2644"/>
                  <a:ext cx="15" cy="1"/>
                </a:xfrm>
                <a:prstGeom prst="line">
                  <a:avLst/>
                </a:prstGeom>
                <a:noFill/>
                <a:ln w="7938">
                  <a:solidFill>
                    <a:srgbClr val="000000"/>
                  </a:solidFill>
                  <a:round/>
                  <a:headEnd/>
                  <a:tailEnd/>
                </a:ln>
              </p:spPr>
              <p:txBody>
                <a:bodyPr/>
                <a:lstStyle/>
                <a:p>
                  <a:endParaRPr lang="en-US"/>
                </a:p>
              </p:txBody>
            </p:sp>
            <p:sp>
              <p:nvSpPr>
                <p:cNvPr id="25764" name="Line 79"/>
                <p:cNvSpPr>
                  <a:spLocks noChangeAspect="1" noChangeShapeType="1"/>
                </p:cNvSpPr>
                <p:nvPr/>
              </p:nvSpPr>
              <p:spPr bwMode="auto">
                <a:xfrm flipH="1">
                  <a:off x="2486" y="2568"/>
                  <a:ext cx="15" cy="1"/>
                </a:xfrm>
                <a:prstGeom prst="line">
                  <a:avLst/>
                </a:prstGeom>
                <a:noFill/>
                <a:ln w="7938">
                  <a:solidFill>
                    <a:srgbClr val="000000"/>
                  </a:solidFill>
                  <a:round/>
                  <a:headEnd/>
                  <a:tailEnd/>
                </a:ln>
              </p:spPr>
              <p:txBody>
                <a:bodyPr/>
                <a:lstStyle/>
                <a:p>
                  <a:endParaRPr lang="en-US"/>
                </a:p>
              </p:txBody>
            </p:sp>
            <p:sp>
              <p:nvSpPr>
                <p:cNvPr id="25765" name="Line 80"/>
                <p:cNvSpPr>
                  <a:spLocks noChangeAspect="1" noChangeShapeType="1"/>
                </p:cNvSpPr>
                <p:nvPr/>
              </p:nvSpPr>
              <p:spPr bwMode="auto">
                <a:xfrm flipH="1">
                  <a:off x="2486" y="2529"/>
                  <a:ext cx="15" cy="1"/>
                </a:xfrm>
                <a:prstGeom prst="line">
                  <a:avLst/>
                </a:prstGeom>
                <a:noFill/>
                <a:ln w="7938">
                  <a:solidFill>
                    <a:srgbClr val="000000"/>
                  </a:solidFill>
                  <a:round/>
                  <a:headEnd/>
                  <a:tailEnd/>
                </a:ln>
              </p:spPr>
              <p:txBody>
                <a:bodyPr/>
                <a:lstStyle/>
                <a:p>
                  <a:endParaRPr lang="en-US"/>
                </a:p>
              </p:txBody>
            </p:sp>
            <p:sp>
              <p:nvSpPr>
                <p:cNvPr id="25766" name="Line 81"/>
                <p:cNvSpPr>
                  <a:spLocks noChangeAspect="1" noChangeShapeType="1"/>
                </p:cNvSpPr>
                <p:nvPr/>
              </p:nvSpPr>
              <p:spPr bwMode="auto">
                <a:xfrm flipH="1">
                  <a:off x="2486" y="2491"/>
                  <a:ext cx="15" cy="1"/>
                </a:xfrm>
                <a:prstGeom prst="line">
                  <a:avLst/>
                </a:prstGeom>
                <a:noFill/>
                <a:ln w="7938">
                  <a:solidFill>
                    <a:srgbClr val="000000"/>
                  </a:solidFill>
                  <a:round/>
                  <a:headEnd/>
                  <a:tailEnd/>
                </a:ln>
              </p:spPr>
              <p:txBody>
                <a:bodyPr/>
                <a:lstStyle/>
                <a:p>
                  <a:endParaRPr lang="en-US"/>
                </a:p>
              </p:txBody>
            </p:sp>
            <p:sp>
              <p:nvSpPr>
                <p:cNvPr id="25767" name="Line 82"/>
                <p:cNvSpPr>
                  <a:spLocks noChangeAspect="1" noChangeShapeType="1"/>
                </p:cNvSpPr>
                <p:nvPr/>
              </p:nvSpPr>
              <p:spPr bwMode="auto">
                <a:xfrm flipH="1">
                  <a:off x="2486" y="2457"/>
                  <a:ext cx="15" cy="1"/>
                </a:xfrm>
                <a:prstGeom prst="line">
                  <a:avLst/>
                </a:prstGeom>
                <a:noFill/>
                <a:ln w="7938">
                  <a:solidFill>
                    <a:srgbClr val="000000"/>
                  </a:solidFill>
                  <a:round/>
                  <a:headEnd/>
                  <a:tailEnd/>
                </a:ln>
              </p:spPr>
              <p:txBody>
                <a:bodyPr/>
                <a:lstStyle/>
                <a:p>
                  <a:endParaRPr lang="en-US"/>
                </a:p>
              </p:txBody>
            </p:sp>
            <p:sp>
              <p:nvSpPr>
                <p:cNvPr id="25768" name="Line 83"/>
                <p:cNvSpPr>
                  <a:spLocks noChangeAspect="1" noChangeShapeType="1"/>
                </p:cNvSpPr>
                <p:nvPr/>
              </p:nvSpPr>
              <p:spPr bwMode="auto">
                <a:xfrm flipH="1">
                  <a:off x="2486" y="2380"/>
                  <a:ext cx="15" cy="1"/>
                </a:xfrm>
                <a:prstGeom prst="line">
                  <a:avLst/>
                </a:prstGeom>
                <a:noFill/>
                <a:ln w="7938">
                  <a:solidFill>
                    <a:srgbClr val="000000"/>
                  </a:solidFill>
                  <a:round/>
                  <a:headEnd/>
                  <a:tailEnd/>
                </a:ln>
              </p:spPr>
              <p:txBody>
                <a:bodyPr/>
                <a:lstStyle/>
                <a:p>
                  <a:endParaRPr lang="en-US"/>
                </a:p>
              </p:txBody>
            </p:sp>
            <p:sp>
              <p:nvSpPr>
                <p:cNvPr id="25769" name="Line 84"/>
                <p:cNvSpPr>
                  <a:spLocks noChangeAspect="1" noChangeShapeType="1"/>
                </p:cNvSpPr>
                <p:nvPr/>
              </p:nvSpPr>
              <p:spPr bwMode="auto">
                <a:xfrm flipH="1">
                  <a:off x="2486" y="2342"/>
                  <a:ext cx="15" cy="1"/>
                </a:xfrm>
                <a:prstGeom prst="line">
                  <a:avLst/>
                </a:prstGeom>
                <a:noFill/>
                <a:ln w="7938">
                  <a:solidFill>
                    <a:srgbClr val="000000"/>
                  </a:solidFill>
                  <a:round/>
                  <a:headEnd/>
                  <a:tailEnd/>
                </a:ln>
              </p:spPr>
              <p:txBody>
                <a:bodyPr/>
                <a:lstStyle/>
                <a:p>
                  <a:endParaRPr lang="en-US"/>
                </a:p>
              </p:txBody>
            </p:sp>
            <p:sp>
              <p:nvSpPr>
                <p:cNvPr id="25770" name="Line 85"/>
                <p:cNvSpPr>
                  <a:spLocks noChangeAspect="1" noChangeShapeType="1"/>
                </p:cNvSpPr>
                <p:nvPr/>
              </p:nvSpPr>
              <p:spPr bwMode="auto">
                <a:xfrm flipH="1">
                  <a:off x="2486" y="2303"/>
                  <a:ext cx="15" cy="1"/>
                </a:xfrm>
                <a:prstGeom prst="line">
                  <a:avLst/>
                </a:prstGeom>
                <a:noFill/>
                <a:ln w="7938">
                  <a:solidFill>
                    <a:srgbClr val="000000"/>
                  </a:solidFill>
                  <a:round/>
                  <a:headEnd/>
                  <a:tailEnd/>
                </a:ln>
              </p:spPr>
              <p:txBody>
                <a:bodyPr/>
                <a:lstStyle/>
                <a:p>
                  <a:endParaRPr lang="en-US"/>
                </a:p>
              </p:txBody>
            </p:sp>
            <p:sp>
              <p:nvSpPr>
                <p:cNvPr id="25771" name="Line 86"/>
                <p:cNvSpPr>
                  <a:spLocks noChangeAspect="1" noChangeShapeType="1"/>
                </p:cNvSpPr>
                <p:nvPr/>
              </p:nvSpPr>
              <p:spPr bwMode="auto">
                <a:xfrm flipH="1">
                  <a:off x="2486" y="2265"/>
                  <a:ext cx="15" cy="1"/>
                </a:xfrm>
                <a:prstGeom prst="line">
                  <a:avLst/>
                </a:prstGeom>
                <a:noFill/>
                <a:ln w="7938">
                  <a:solidFill>
                    <a:srgbClr val="000000"/>
                  </a:solidFill>
                  <a:round/>
                  <a:headEnd/>
                  <a:tailEnd/>
                </a:ln>
              </p:spPr>
              <p:txBody>
                <a:bodyPr/>
                <a:lstStyle/>
                <a:p>
                  <a:endParaRPr lang="en-US"/>
                </a:p>
              </p:txBody>
            </p:sp>
            <p:sp>
              <p:nvSpPr>
                <p:cNvPr id="25772" name="Line 87"/>
                <p:cNvSpPr>
                  <a:spLocks noChangeAspect="1" noChangeShapeType="1"/>
                </p:cNvSpPr>
                <p:nvPr/>
              </p:nvSpPr>
              <p:spPr bwMode="auto">
                <a:xfrm flipH="1">
                  <a:off x="2486" y="2188"/>
                  <a:ext cx="15" cy="1"/>
                </a:xfrm>
                <a:prstGeom prst="line">
                  <a:avLst/>
                </a:prstGeom>
                <a:noFill/>
                <a:ln w="7938">
                  <a:solidFill>
                    <a:srgbClr val="000000"/>
                  </a:solidFill>
                  <a:round/>
                  <a:headEnd/>
                  <a:tailEnd/>
                </a:ln>
              </p:spPr>
              <p:txBody>
                <a:bodyPr/>
                <a:lstStyle/>
                <a:p>
                  <a:endParaRPr lang="en-US"/>
                </a:p>
              </p:txBody>
            </p:sp>
            <p:sp>
              <p:nvSpPr>
                <p:cNvPr id="25773" name="Line 88"/>
                <p:cNvSpPr>
                  <a:spLocks noChangeAspect="1" noChangeShapeType="1"/>
                </p:cNvSpPr>
                <p:nvPr/>
              </p:nvSpPr>
              <p:spPr bwMode="auto">
                <a:xfrm flipH="1">
                  <a:off x="2486" y="2150"/>
                  <a:ext cx="15" cy="1"/>
                </a:xfrm>
                <a:prstGeom prst="line">
                  <a:avLst/>
                </a:prstGeom>
                <a:noFill/>
                <a:ln w="7938">
                  <a:solidFill>
                    <a:srgbClr val="000000"/>
                  </a:solidFill>
                  <a:round/>
                  <a:headEnd/>
                  <a:tailEnd/>
                </a:ln>
              </p:spPr>
              <p:txBody>
                <a:bodyPr/>
                <a:lstStyle/>
                <a:p>
                  <a:endParaRPr lang="en-US"/>
                </a:p>
              </p:txBody>
            </p:sp>
            <p:sp>
              <p:nvSpPr>
                <p:cNvPr id="25774" name="Line 89"/>
                <p:cNvSpPr>
                  <a:spLocks noChangeAspect="1" noChangeShapeType="1"/>
                </p:cNvSpPr>
                <p:nvPr/>
              </p:nvSpPr>
              <p:spPr bwMode="auto">
                <a:xfrm flipH="1">
                  <a:off x="2486" y="2111"/>
                  <a:ext cx="15" cy="1"/>
                </a:xfrm>
                <a:prstGeom prst="line">
                  <a:avLst/>
                </a:prstGeom>
                <a:noFill/>
                <a:ln w="7938">
                  <a:solidFill>
                    <a:srgbClr val="000000"/>
                  </a:solidFill>
                  <a:round/>
                  <a:headEnd/>
                  <a:tailEnd/>
                </a:ln>
              </p:spPr>
              <p:txBody>
                <a:bodyPr/>
                <a:lstStyle/>
                <a:p>
                  <a:endParaRPr lang="en-US"/>
                </a:p>
              </p:txBody>
            </p:sp>
            <p:sp>
              <p:nvSpPr>
                <p:cNvPr id="25775" name="Line 90"/>
                <p:cNvSpPr>
                  <a:spLocks noChangeAspect="1" noChangeShapeType="1"/>
                </p:cNvSpPr>
                <p:nvPr/>
              </p:nvSpPr>
              <p:spPr bwMode="auto">
                <a:xfrm flipH="1">
                  <a:off x="2486" y="2073"/>
                  <a:ext cx="15" cy="1"/>
                </a:xfrm>
                <a:prstGeom prst="line">
                  <a:avLst/>
                </a:prstGeom>
                <a:noFill/>
                <a:ln w="7938">
                  <a:solidFill>
                    <a:srgbClr val="000000"/>
                  </a:solidFill>
                  <a:round/>
                  <a:headEnd/>
                  <a:tailEnd/>
                </a:ln>
              </p:spPr>
              <p:txBody>
                <a:bodyPr/>
                <a:lstStyle/>
                <a:p>
                  <a:endParaRPr lang="en-US"/>
                </a:p>
              </p:txBody>
            </p:sp>
            <p:sp>
              <p:nvSpPr>
                <p:cNvPr id="25776" name="Line 91"/>
                <p:cNvSpPr>
                  <a:spLocks noChangeAspect="1" noChangeShapeType="1"/>
                </p:cNvSpPr>
                <p:nvPr/>
              </p:nvSpPr>
              <p:spPr bwMode="auto">
                <a:xfrm flipH="1">
                  <a:off x="2486" y="1996"/>
                  <a:ext cx="15" cy="1"/>
                </a:xfrm>
                <a:prstGeom prst="line">
                  <a:avLst/>
                </a:prstGeom>
                <a:noFill/>
                <a:ln w="7938">
                  <a:solidFill>
                    <a:srgbClr val="000000"/>
                  </a:solidFill>
                  <a:round/>
                  <a:headEnd/>
                  <a:tailEnd/>
                </a:ln>
              </p:spPr>
              <p:txBody>
                <a:bodyPr/>
                <a:lstStyle/>
                <a:p>
                  <a:endParaRPr lang="en-US"/>
                </a:p>
              </p:txBody>
            </p:sp>
            <p:sp>
              <p:nvSpPr>
                <p:cNvPr id="25777" name="Line 92"/>
                <p:cNvSpPr>
                  <a:spLocks noChangeAspect="1" noChangeShapeType="1"/>
                </p:cNvSpPr>
                <p:nvPr/>
              </p:nvSpPr>
              <p:spPr bwMode="auto">
                <a:xfrm flipH="1">
                  <a:off x="2486" y="1958"/>
                  <a:ext cx="15" cy="1"/>
                </a:xfrm>
                <a:prstGeom prst="line">
                  <a:avLst/>
                </a:prstGeom>
                <a:noFill/>
                <a:ln w="7938">
                  <a:solidFill>
                    <a:srgbClr val="000000"/>
                  </a:solidFill>
                  <a:round/>
                  <a:headEnd/>
                  <a:tailEnd/>
                </a:ln>
              </p:spPr>
              <p:txBody>
                <a:bodyPr/>
                <a:lstStyle/>
                <a:p>
                  <a:endParaRPr lang="en-US"/>
                </a:p>
              </p:txBody>
            </p:sp>
            <p:sp>
              <p:nvSpPr>
                <p:cNvPr id="25778" name="Line 93"/>
                <p:cNvSpPr>
                  <a:spLocks noChangeAspect="1" noChangeShapeType="1"/>
                </p:cNvSpPr>
                <p:nvPr/>
              </p:nvSpPr>
              <p:spPr bwMode="auto">
                <a:xfrm flipH="1">
                  <a:off x="2486" y="1924"/>
                  <a:ext cx="15" cy="1"/>
                </a:xfrm>
                <a:prstGeom prst="line">
                  <a:avLst/>
                </a:prstGeom>
                <a:noFill/>
                <a:ln w="7938">
                  <a:solidFill>
                    <a:srgbClr val="000000"/>
                  </a:solidFill>
                  <a:round/>
                  <a:headEnd/>
                  <a:tailEnd/>
                </a:ln>
              </p:spPr>
              <p:txBody>
                <a:bodyPr/>
                <a:lstStyle/>
                <a:p>
                  <a:endParaRPr lang="en-US"/>
                </a:p>
              </p:txBody>
            </p:sp>
            <p:sp>
              <p:nvSpPr>
                <p:cNvPr id="25779" name="Line 94"/>
                <p:cNvSpPr>
                  <a:spLocks noChangeAspect="1" noChangeShapeType="1"/>
                </p:cNvSpPr>
                <p:nvPr/>
              </p:nvSpPr>
              <p:spPr bwMode="auto">
                <a:xfrm flipH="1">
                  <a:off x="2486" y="1886"/>
                  <a:ext cx="15" cy="1"/>
                </a:xfrm>
                <a:prstGeom prst="line">
                  <a:avLst/>
                </a:prstGeom>
                <a:noFill/>
                <a:ln w="7938">
                  <a:solidFill>
                    <a:srgbClr val="000000"/>
                  </a:solidFill>
                  <a:round/>
                  <a:headEnd/>
                  <a:tailEnd/>
                </a:ln>
              </p:spPr>
              <p:txBody>
                <a:bodyPr/>
                <a:lstStyle/>
                <a:p>
                  <a:endParaRPr lang="en-US"/>
                </a:p>
              </p:txBody>
            </p:sp>
            <p:sp>
              <p:nvSpPr>
                <p:cNvPr id="25780" name="Line 95"/>
                <p:cNvSpPr>
                  <a:spLocks noChangeAspect="1" noChangeShapeType="1"/>
                </p:cNvSpPr>
                <p:nvPr/>
              </p:nvSpPr>
              <p:spPr bwMode="auto">
                <a:xfrm flipH="1">
                  <a:off x="2486" y="1809"/>
                  <a:ext cx="15" cy="1"/>
                </a:xfrm>
                <a:prstGeom prst="line">
                  <a:avLst/>
                </a:prstGeom>
                <a:noFill/>
                <a:ln w="7938">
                  <a:solidFill>
                    <a:srgbClr val="000000"/>
                  </a:solidFill>
                  <a:round/>
                  <a:headEnd/>
                  <a:tailEnd/>
                </a:ln>
              </p:spPr>
              <p:txBody>
                <a:bodyPr/>
                <a:lstStyle/>
                <a:p>
                  <a:endParaRPr lang="en-US"/>
                </a:p>
              </p:txBody>
            </p:sp>
            <p:sp>
              <p:nvSpPr>
                <p:cNvPr id="25781" name="Line 96"/>
                <p:cNvSpPr>
                  <a:spLocks noChangeAspect="1" noChangeShapeType="1"/>
                </p:cNvSpPr>
                <p:nvPr/>
              </p:nvSpPr>
              <p:spPr bwMode="auto">
                <a:xfrm flipH="1">
                  <a:off x="2486" y="1771"/>
                  <a:ext cx="15" cy="1"/>
                </a:xfrm>
                <a:prstGeom prst="line">
                  <a:avLst/>
                </a:prstGeom>
                <a:noFill/>
                <a:ln w="7938">
                  <a:solidFill>
                    <a:srgbClr val="000000"/>
                  </a:solidFill>
                  <a:round/>
                  <a:headEnd/>
                  <a:tailEnd/>
                </a:ln>
              </p:spPr>
              <p:txBody>
                <a:bodyPr/>
                <a:lstStyle/>
                <a:p>
                  <a:endParaRPr lang="en-US"/>
                </a:p>
              </p:txBody>
            </p:sp>
            <p:sp>
              <p:nvSpPr>
                <p:cNvPr id="25782" name="Line 97"/>
                <p:cNvSpPr>
                  <a:spLocks noChangeAspect="1" noChangeShapeType="1"/>
                </p:cNvSpPr>
                <p:nvPr/>
              </p:nvSpPr>
              <p:spPr bwMode="auto">
                <a:xfrm flipH="1">
                  <a:off x="2486" y="1732"/>
                  <a:ext cx="15" cy="1"/>
                </a:xfrm>
                <a:prstGeom prst="line">
                  <a:avLst/>
                </a:prstGeom>
                <a:noFill/>
                <a:ln w="7938">
                  <a:solidFill>
                    <a:srgbClr val="000000"/>
                  </a:solidFill>
                  <a:round/>
                  <a:headEnd/>
                  <a:tailEnd/>
                </a:ln>
              </p:spPr>
              <p:txBody>
                <a:bodyPr/>
                <a:lstStyle/>
                <a:p>
                  <a:endParaRPr lang="en-US"/>
                </a:p>
              </p:txBody>
            </p:sp>
            <p:sp>
              <p:nvSpPr>
                <p:cNvPr id="25783" name="Line 98"/>
                <p:cNvSpPr>
                  <a:spLocks noChangeAspect="1" noChangeShapeType="1"/>
                </p:cNvSpPr>
                <p:nvPr/>
              </p:nvSpPr>
              <p:spPr bwMode="auto">
                <a:xfrm flipH="1">
                  <a:off x="2486" y="1694"/>
                  <a:ext cx="15" cy="1"/>
                </a:xfrm>
                <a:prstGeom prst="line">
                  <a:avLst/>
                </a:prstGeom>
                <a:noFill/>
                <a:ln w="7938">
                  <a:solidFill>
                    <a:srgbClr val="000000"/>
                  </a:solidFill>
                  <a:round/>
                  <a:headEnd/>
                  <a:tailEnd/>
                </a:ln>
              </p:spPr>
              <p:txBody>
                <a:bodyPr/>
                <a:lstStyle/>
                <a:p>
                  <a:endParaRPr lang="en-US"/>
                </a:p>
              </p:txBody>
            </p:sp>
          </p:grpSp>
          <p:grpSp>
            <p:nvGrpSpPr>
              <p:cNvPr id="6" name="Group 99"/>
              <p:cNvGrpSpPr>
                <a:grpSpLocks noChangeAspect="1"/>
              </p:cNvGrpSpPr>
              <p:nvPr/>
            </p:nvGrpSpPr>
            <p:grpSpPr bwMode="auto">
              <a:xfrm>
                <a:off x="1010" y="3187"/>
                <a:ext cx="1532" cy="29"/>
                <a:chOff x="970" y="3187"/>
                <a:chExt cx="1532" cy="29"/>
              </a:xfrm>
            </p:grpSpPr>
            <p:sp>
              <p:nvSpPr>
                <p:cNvPr id="25709" name="Line 100"/>
                <p:cNvSpPr>
                  <a:spLocks noChangeAspect="1" noChangeShapeType="1"/>
                </p:cNvSpPr>
                <p:nvPr/>
              </p:nvSpPr>
              <p:spPr bwMode="auto">
                <a:xfrm flipV="1">
                  <a:off x="970" y="3187"/>
                  <a:ext cx="1" cy="29"/>
                </a:xfrm>
                <a:prstGeom prst="line">
                  <a:avLst/>
                </a:prstGeom>
                <a:noFill/>
                <a:ln w="7938">
                  <a:solidFill>
                    <a:srgbClr val="000000"/>
                  </a:solidFill>
                  <a:round/>
                  <a:headEnd/>
                  <a:tailEnd/>
                </a:ln>
              </p:spPr>
              <p:txBody>
                <a:bodyPr/>
                <a:lstStyle/>
                <a:p>
                  <a:endParaRPr lang="en-US"/>
                </a:p>
              </p:txBody>
            </p:sp>
            <p:sp>
              <p:nvSpPr>
                <p:cNvPr id="25710" name="Line 101"/>
                <p:cNvSpPr>
                  <a:spLocks noChangeAspect="1" noChangeShapeType="1"/>
                </p:cNvSpPr>
                <p:nvPr/>
              </p:nvSpPr>
              <p:spPr bwMode="auto">
                <a:xfrm flipV="1">
                  <a:off x="1210" y="3187"/>
                  <a:ext cx="1" cy="29"/>
                </a:xfrm>
                <a:prstGeom prst="line">
                  <a:avLst/>
                </a:prstGeom>
                <a:noFill/>
                <a:ln w="7938">
                  <a:solidFill>
                    <a:srgbClr val="000000"/>
                  </a:solidFill>
                  <a:round/>
                  <a:headEnd/>
                  <a:tailEnd/>
                </a:ln>
              </p:spPr>
              <p:txBody>
                <a:bodyPr/>
                <a:lstStyle/>
                <a:p>
                  <a:endParaRPr lang="en-US"/>
                </a:p>
              </p:txBody>
            </p:sp>
            <p:sp>
              <p:nvSpPr>
                <p:cNvPr id="25711" name="Line 102"/>
                <p:cNvSpPr>
                  <a:spLocks noChangeAspect="1" noChangeShapeType="1"/>
                </p:cNvSpPr>
                <p:nvPr/>
              </p:nvSpPr>
              <p:spPr bwMode="auto">
                <a:xfrm flipV="1">
                  <a:off x="1450" y="3187"/>
                  <a:ext cx="1" cy="29"/>
                </a:xfrm>
                <a:prstGeom prst="line">
                  <a:avLst/>
                </a:prstGeom>
                <a:noFill/>
                <a:ln w="7938">
                  <a:solidFill>
                    <a:srgbClr val="000000"/>
                  </a:solidFill>
                  <a:round/>
                  <a:headEnd/>
                  <a:tailEnd/>
                </a:ln>
              </p:spPr>
              <p:txBody>
                <a:bodyPr/>
                <a:lstStyle/>
                <a:p>
                  <a:endParaRPr lang="en-US"/>
                </a:p>
              </p:txBody>
            </p:sp>
            <p:sp>
              <p:nvSpPr>
                <p:cNvPr id="25712" name="Line 103"/>
                <p:cNvSpPr>
                  <a:spLocks noChangeAspect="1" noChangeShapeType="1"/>
                </p:cNvSpPr>
                <p:nvPr/>
              </p:nvSpPr>
              <p:spPr bwMode="auto">
                <a:xfrm flipV="1">
                  <a:off x="1685" y="3187"/>
                  <a:ext cx="1" cy="29"/>
                </a:xfrm>
                <a:prstGeom prst="line">
                  <a:avLst/>
                </a:prstGeom>
                <a:noFill/>
                <a:ln w="7938">
                  <a:solidFill>
                    <a:srgbClr val="000000"/>
                  </a:solidFill>
                  <a:round/>
                  <a:headEnd/>
                  <a:tailEnd/>
                </a:ln>
              </p:spPr>
              <p:txBody>
                <a:bodyPr/>
                <a:lstStyle/>
                <a:p>
                  <a:endParaRPr lang="en-US"/>
                </a:p>
              </p:txBody>
            </p:sp>
            <p:sp>
              <p:nvSpPr>
                <p:cNvPr id="25713" name="Line 104"/>
                <p:cNvSpPr>
                  <a:spLocks noChangeAspect="1" noChangeShapeType="1"/>
                </p:cNvSpPr>
                <p:nvPr/>
              </p:nvSpPr>
              <p:spPr bwMode="auto">
                <a:xfrm flipV="1">
                  <a:off x="1925" y="3187"/>
                  <a:ext cx="1" cy="29"/>
                </a:xfrm>
                <a:prstGeom prst="line">
                  <a:avLst/>
                </a:prstGeom>
                <a:noFill/>
                <a:ln w="7938">
                  <a:solidFill>
                    <a:srgbClr val="000000"/>
                  </a:solidFill>
                  <a:round/>
                  <a:headEnd/>
                  <a:tailEnd/>
                </a:ln>
              </p:spPr>
              <p:txBody>
                <a:bodyPr/>
                <a:lstStyle/>
                <a:p>
                  <a:endParaRPr lang="en-US"/>
                </a:p>
              </p:txBody>
            </p:sp>
            <p:sp>
              <p:nvSpPr>
                <p:cNvPr id="25714" name="Line 105"/>
                <p:cNvSpPr>
                  <a:spLocks noChangeAspect="1" noChangeShapeType="1"/>
                </p:cNvSpPr>
                <p:nvPr/>
              </p:nvSpPr>
              <p:spPr bwMode="auto">
                <a:xfrm flipV="1">
                  <a:off x="2165" y="3187"/>
                  <a:ext cx="1" cy="29"/>
                </a:xfrm>
                <a:prstGeom prst="line">
                  <a:avLst/>
                </a:prstGeom>
                <a:noFill/>
                <a:ln w="7938">
                  <a:solidFill>
                    <a:srgbClr val="000000"/>
                  </a:solidFill>
                  <a:round/>
                  <a:headEnd/>
                  <a:tailEnd/>
                </a:ln>
              </p:spPr>
              <p:txBody>
                <a:bodyPr/>
                <a:lstStyle/>
                <a:p>
                  <a:endParaRPr lang="en-US"/>
                </a:p>
              </p:txBody>
            </p:sp>
            <p:sp>
              <p:nvSpPr>
                <p:cNvPr id="25715" name="Line 106"/>
                <p:cNvSpPr>
                  <a:spLocks noChangeAspect="1" noChangeShapeType="1"/>
                </p:cNvSpPr>
                <p:nvPr/>
              </p:nvSpPr>
              <p:spPr bwMode="auto">
                <a:xfrm flipV="1">
                  <a:off x="2405" y="3187"/>
                  <a:ext cx="1" cy="29"/>
                </a:xfrm>
                <a:prstGeom prst="line">
                  <a:avLst/>
                </a:prstGeom>
                <a:noFill/>
                <a:ln w="7938">
                  <a:solidFill>
                    <a:srgbClr val="000000"/>
                  </a:solidFill>
                  <a:round/>
                  <a:headEnd/>
                  <a:tailEnd/>
                </a:ln>
              </p:spPr>
              <p:txBody>
                <a:bodyPr/>
                <a:lstStyle/>
                <a:p>
                  <a:endParaRPr lang="en-US"/>
                </a:p>
              </p:txBody>
            </p:sp>
            <p:sp>
              <p:nvSpPr>
                <p:cNvPr id="25716" name="Line 107"/>
                <p:cNvSpPr>
                  <a:spLocks noChangeAspect="1" noChangeShapeType="1"/>
                </p:cNvSpPr>
                <p:nvPr/>
              </p:nvSpPr>
              <p:spPr bwMode="auto">
                <a:xfrm flipV="1">
                  <a:off x="1018" y="3201"/>
                  <a:ext cx="1" cy="15"/>
                </a:xfrm>
                <a:prstGeom prst="line">
                  <a:avLst/>
                </a:prstGeom>
                <a:noFill/>
                <a:ln w="7938">
                  <a:solidFill>
                    <a:srgbClr val="000000"/>
                  </a:solidFill>
                  <a:round/>
                  <a:headEnd/>
                  <a:tailEnd/>
                </a:ln>
              </p:spPr>
              <p:txBody>
                <a:bodyPr/>
                <a:lstStyle/>
                <a:p>
                  <a:endParaRPr lang="en-US"/>
                </a:p>
              </p:txBody>
            </p:sp>
            <p:sp>
              <p:nvSpPr>
                <p:cNvPr id="25717" name="Line 108"/>
                <p:cNvSpPr>
                  <a:spLocks noChangeAspect="1" noChangeShapeType="1"/>
                </p:cNvSpPr>
                <p:nvPr/>
              </p:nvSpPr>
              <p:spPr bwMode="auto">
                <a:xfrm flipV="1">
                  <a:off x="1066" y="3201"/>
                  <a:ext cx="1" cy="15"/>
                </a:xfrm>
                <a:prstGeom prst="line">
                  <a:avLst/>
                </a:prstGeom>
                <a:noFill/>
                <a:ln w="7938">
                  <a:solidFill>
                    <a:srgbClr val="000000"/>
                  </a:solidFill>
                  <a:round/>
                  <a:headEnd/>
                  <a:tailEnd/>
                </a:ln>
              </p:spPr>
              <p:txBody>
                <a:bodyPr/>
                <a:lstStyle/>
                <a:p>
                  <a:endParaRPr lang="en-US"/>
                </a:p>
              </p:txBody>
            </p:sp>
            <p:sp>
              <p:nvSpPr>
                <p:cNvPr id="25718" name="Line 109"/>
                <p:cNvSpPr>
                  <a:spLocks noChangeAspect="1" noChangeShapeType="1"/>
                </p:cNvSpPr>
                <p:nvPr/>
              </p:nvSpPr>
              <p:spPr bwMode="auto">
                <a:xfrm flipV="1">
                  <a:off x="1114" y="3201"/>
                  <a:ext cx="1" cy="15"/>
                </a:xfrm>
                <a:prstGeom prst="line">
                  <a:avLst/>
                </a:prstGeom>
                <a:noFill/>
                <a:ln w="7938">
                  <a:solidFill>
                    <a:srgbClr val="000000"/>
                  </a:solidFill>
                  <a:round/>
                  <a:headEnd/>
                  <a:tailEnd/>
                </a:ln>
              </p:spPr>
              <p:txBody>
                <a:bodyPr/>
                <a:lstStyle/>
                <a:p>
                  <a:endParaRPr lang="en-US"/>
                </a:p>
              </p:txBody>
            </p:sp>
            <p:sp>
              <p:nvSpPr>
                <p:cNvPr id="25719" name="Line 110"/>
                <p:cNvSpPr>
                  <a:spLocks noChangeAspect="1" noChangeShapeType="1"/>
                </p:cNvSpPr>
                <p:nvPr/>
              </p:nvSpPr>
              <p:spPr bwMode="auto">
                <a:xfrm flipV="1">
                  <a:off x="1162" y="3201"/>
                  <a:ext cx="1" cy="15"/>
                </a:xfrm>
                <a:prstGeom prst="line">
                  <a:avLst/>
                </a:prstGeom>
                <a:noFill/>
                <a:ln w="7938">
                  <a:solidFill>
                    <a:srgbClr val="000000"/>
                  </a:solidFill>
                  <a:round/>
                  <a:headEnd/>
                  <a:tailEnd/>
                </a:ln>
              </p:spPr>
              <p:txBody>
                <a:bodyPr/>
                <a:lstStyle/>
                <a:p>
                  <a:endParaRPr lang="en-US"/>
                </a:p>
              </p:txBody>
            </p:sp>
            <p:sp>
              <p:nvSpPr>
                <p:cNvPr id="25720" name="Line 111"/>
                <p:cNvSpPr>
                  <a:spLocks noChangeAspect="1" noChangeShapeType="1"/>
                </p:cNvSpPr>
                <p:nvPr/>
              </p:nvSpPr>
              <p:spPr bwMode="auto">
                <a:xfrm flipV="1">
                  <a:off x="1258" y="3201"/>
                  <a:ext cx="1" cy="15"/>
                </a:xfrm>
                <a:prstGeom prst="line">
                  <a:avLst/>
                </a:prstGeom>
                <a:noFill/>
                <a:ln w="7938">
                  <a:solidFill>
                    <a:srgbClr val="000000"/>
                  </a:solidFill>
                  <a:round/>
                  <a:headEnd/>
                  <a:tailEnd/>
                </a:ln>
              </p:spPr>
              <p:txBody>
                <a:bodyPr/>
                <a:lstStyle/>
                <a:p>
                  <a:endParaRPr lang="en-US"/>
                </a:p>
              </p:txBody>
            </p:sp>
            <p:sp>
              <p:nvSpPr>
                <p:cNvPr id="25721" name="Line 112"/>
                <p:cNvSpPr>
                  <a:spLocks noChangeAspect="1" noChangeShapeType="1"/>
                </p:cNvSpPr>
                <p:nvPr/>
              </p:nvSpPr>
              <p:spPr bwMode="auto">
                <a:xfrm flipV="1">
                  <a:off x="1306" y="3201"/>
                  <a:ext cx="1" cy="15"/>
                </a:xfrm>
                <a:prstGeom prst="line">
                  <a:avLst/>
                </a:prstGeom>
                <a:noFill/>
                <a:ln w="7938">
                  <a:solidFill>
                    <a:srgbClr val="000000"/>
                  </a:solidFill>
                  <a:round/>
                  <a:headEnd/>
                  <a:tailEnd/>
                </a:ln>
              </p:spPr>
              <p:txBody>
                <a:bodyPr/>
                <a:lstStyle/>
                <a:p>
                  <a:endParaRPr lang="en-US"/>
                </a:p>
              </p:txBody>
            </p:sp>
            <p:sp>
              <p:nvSpPr>
                <p:cNvPr id="25722" name="Line 113"/>
                <p:cNvSpPr>
                  <a:spLocks noChangeAspect="1" noChangeShapeType="1"/>
                </p:cNvSpPr>
                <p:nvPr/>
              </p:nvSpPr>
              <p:spPr bwMode="auto">
                <a:xfrm flipV="1">
                  <a:off x="1354" y="3201"/>
                  <a:ext cx="1" cy="15"/>
                </a:xfrm>
                <a:prstGeom prst="line">
                  <a:avLst/>
                </a:prstGeom>
                <a:noFill/>
                <a:ln w="7938">
                  <a:solidFill>
                    <a:srgbClr val="000000"/>
                  </a:solidFill>
                  <a:round/>
                  <a:headEnd/>
                  <a:tailEnd/>
                </a:ln>
              </p:spPr>
              <p:txBody>
                <a:bodyPr/>
                <a:lstStyle/>
                <a:p>
                  <a:endParaRPr lang="en-US"/>
                </a:p>
              </p:txBody>
            </p:sp>
            <p:sp>
              <p:nvSpPr>
                <p:cNvPr id="25723" name="Line 114"/>
                <p:cNvSpPr>
                  <a:spLocks noChangeAspect="1" noChangeShapeType="1"/>
                </p:cNvSpPr>
                <p:nvPr/>
              </p:nvSpPr>
              <p:spPr bwMode="auto">
                <a:xfrm flipV="1">
                  <a:off x="1402" y="3201"/>
                  <a:ext cx="1" cy="15"/>
                </a:xfrm>
                <a:prstGeom prst="line">
                  <a:avLst/>
                </a:prstGeom>
                <a:noFill/>
                <a:ln w="7938">
                  <a:solidFill>
                    <a:srgbClr val="000000"/>
                  </a:solidFill>
                  <a:round/>
                  <a:headEnd/>
                  <a:tailEnd/>
                </a:ln>
              </p:spPr>
              <p:txBody>
                <a:bodyPr/>
                <a:lstStyle/>
                <a:p>
                  <a:endParaRPr lang="en-US"/>
                </a:p>
              </p:txBody>
            </p:sp>
            <p:sp>
              <p:nvSpPr>
                <p:cNvPr id="25724" name="Line 115"/>
                <p:cNvSpPr>
                  <a:spLocks noChangeAspect="1" noChangeShapeType="1"/>
                </p:cNvSpPr>
                <p:nvPr/>
              </p:nvSpPr>
              <p:spPr bwMode="auto">
                <a:xfrm flipV="1">
                  <a:off x="1498" y="3201"/>
                  <a:ext cx="1" cy="15"/>
                </a:xfrm>
                <a:prstGeom prst="line">
                  <a:avLst/>
                </a:prstGeom>
                <a:noFill/>
                <a:ln w="7938">
                  <a:solidFill>
                    <a:srgbClr val="000000"/>
                  </a:solidFill>
                  <a:round/>
                  <a:headEnd/>
                  <a:tailEnd/>
                </a:ln>
              </p:spPr>
              <p:txBody>
                <a:bodyPr/>
                <a:lstStyle/>
                <a:p>
                  <a:endParaRPr lang="en-US"/>
                </a:p>
              </p:txBody>
            </p:sp>
            <p:sp>
              <p:nvSpPr>
                <p:cNvPr id="25725" name="Line 116"/>
                <p:cNvSpPr>
                  <a:spLocks noChangeAspect="1" noChangeShapeType="1"/>
                </p:cNvSpPr>
                <p:nvPr/>
              </p:nvSpPr>
              <p:spPr bwMode="auto">
                <a:xfrm flipV="1">
                  <a:off x="1546" y="3201"/>
                  <a:ext cx="1" cy="15"/>
                </a:xfrm>
                <a:prstGeom prst="line">
                  <a:avLst/>
                </a:prstGeom>
                <a:noFill/>
                <a:ln w="7938">
                  <a:solidFill>
                    <a:srgbClr val="000000"/>
                  </a:solidFill>
                  <a:round/>
                  <a:headEnd/>
                  <a:tailEnd/>
                </a:ln>
              </p:spPr>
              <p:txBody>
                <a:bodyPr/>
                <a:lstStyle/>
                <a:p>
                  <a:endParaRPr lang="en-US"/>
                </a:p>
              </p:txBody>
            </p:sp>
            <p:sp>
              <p:nvSpPr>
                <p:cNvPr id="25726" name="Line 117"/>
                <p:cNvSpPr>
                  <a:spLocks noChangeAspect="1" noChangeShapeType="1"/>
                </p:cNvSpPr>
                <p:nvPr/>
              </p:nvSpPr>
              <p:spPr bwMode="auto">
                <a:xfrm flipV="1">
                  <a:off x="1594" y="3201"/>
                  <a:ext cx="1" cy="15"/>
                </a:xfrm>
                <a:prstGeom prst="line">
                  <a:avLst/>
                </a:prstGeom>
                <a:noFill/>
                <a:ln w="7938">
                  <a:solidFill>
                    <a:srgbClr val="000000"/>
                  </a:solidFill>
                  <a:round/>
                  <a:headEnd/>
                  <a:tailEnd/>
                </a:ln>
              </p:spPr>
              <p:txBody>
                <a:bodyPr/>
                <a:lstStyle/>
                <a:p>
                  <a:endParaRPr lang="en-US"/>
                </a:p>
              </p:txBody>
            </p:sp>
            <p:sp>
              <p:nvSpPr>
                <p:cNvPr id="25727" name="Line 118"/>
                <p:cNvSpPr>
                  <a:spLocks noChangeAspect="1" noChangeShapeType="1"/>
                </p:cNvSpPr>
                <p:nvPr/>
              </p:nvSpPr>
              <p:spPr bwMode="auto">
                <a:xfrm flipV="1">
                  <a:off x="1637" y="3201"/>
                  <a:ext cx="1" cy="15"/>
                </a:xfrm>
                <a:prstGeom prst="line">
                  <a:avLst/>
                </a:prstGeom>
                <a:noFill/>
                <a:ln w="7938">
                  <a:solidFill>
                    <a:srgbClr val="000000"/>
                  </a:solidFill>
                  <a:round/>
                  <a:headEnd/>
                  <a:tailEnd/>
                </a:ln>
              </p:spPr>
              <p:txBody>
                <a:bodyPr/>
                <a:lstStyle/>
                <a:p>
                  <a:endParaRPr lang="en-US"/>
                </a:p>
              </p:txBody>
            </p:sp>
            <p:sp>
              <p:nvSpPr>
                <p:cNvPr id="25728" name="Line 119"/>
                <p:cNvSpPr>
                  <a:spLocks noChangeAspect="1" noChangeShapeType="1"/>
                </p:cNvSpPr>
                <p:nvPr/>
              </p:nvSpPr>
              <p:spPr bwMode="auto">
                <a:xfrm flipV="1">
                  <a:off x="1733" y="3201"/>
                  <a:ext cx="1" cy="15"/>
                </a:xfrm>
                <a:prstGeom prst="line">
                  <a:avLst/>
                </a:prstGeom>
                <a:noFill/>
                <a:ln w="7938">
                  <a:solidFill>
                    <a:srgbClr val="000000"/>
                  </a:solidFill>
                  <a:round/>
                  <a:headEnd/>
                  <a:tailEnd/>
                </a:ln>
              </p:spPr>
              <p:txBody>
                <a:bodyPr/>
                <a:lstStyle/>
                <a:p>
                  <a:endParaRPr lang="en-US"/>
                </a:p>
              </p:txBody>
            </p:sp>
            <p:sp>
              <p:nvSpPr>
                <p:cNvPr id="25729" name="Line 120"/>
                <p:cNvSpPr>
                  <a:spLocks noChangeAspect="1" noChangeShapeType="1"/>
                </p:cNvSpPr>
                <p:nvPr/>
              </p:nvSpPr>
              <p:spPr bwMode="auto">
                <a:xfrm flipV="1">
                  <a:off x="1781" y="3201"/>
                  <a:ext cx="1" cy="15"/>
                </a:xfrm>
                <a:prstGeom prst="line">
                  <a:avLst/>
                </a:prstGeom>
                <a:noFill/>
                <a:ln w="7938">
                  <a:solidFill>
                    <a:srgbClr val="000000"/>
                  </a:solidFill>
                  <a:round/>
                  <a:headEnd/>
                  <a:tailEnd/>
                </a:ln>
              </p:spPr>
              <p:txBody>
                <a:bodyPr/>
                <a:lstStyle/>
                <a:p>
                  <a:endParaRPr lang="en-US"/>
                </a:p>
              </p:txBody>
            </p:sp>
            <p:sp>
              <p:nvSpPr>
                <p:cNvPr id="25730" name="Line 121"/>
                <p:cNvSpPr>
                  <a:spLocks noChangeAspect="1" noChangeShapeType="1"/>
                </p:cNvSpPr>
                <p:nvPr/>
              </p:nvSpPr>
              <p:spPr bwMode="auto">
                <a:xfrm flipV="1">
                  <a:off x="1829" y="3201"/>
                  <a:ext cx="1" cy="15"/>
                </a:xfrm>
                <a:prstGeom prst="line">
                  <a:avLst/>
                </a:prstGeom>
                <a:noFill/>
                <a:ln w="7938">
                  <a:solidFill>
                    <a:srgbClr val="000000"/>
                  </a:solidFill>
                  <a:round/>
                  <a:headEnd/>
                  <a:tailEnd/>
                </a:ln>
              </p:spPr>
              <p:txBody>
                <a:bodyPr/>
                <a:lstStyle/>
                <a:p>
                  <a:endParaRPr lang="en-US"/>
                </a:p>
              </p:txBody>
            </p:sp>
            <p:sp>
              <p:nvSpPr>
                <p:cNvPr id="25731" name="Line 122"/>
                <p:cNvSpPr>
                  <a:spLocks noChangeAspect="1" noChangeShapeType="1"/>
                </p:cNvSpPr>
                <p:nvPr/>
              </p:nvSpPr>
              <p:spPr bwMode="auto">
                <a:xfrm flipV="1">
                  <a:off x="1877" y="3201"/>
                  <a:ext cx="1" cy="15"/>
                </a:xfrm>
                <a:prstGeom prst="line">
                  <a:avLst/>
                </a:prstGeom>
                <a:noFill/>
                <a:ln w="7938">
                  <a:solidFill>
                    <a:srgbClr val="000000"/>
                  </a:solidFill>
                  <a:round/>
                  <a:headEnd/>
                  <a:tailEnd/>
                </a:ln>
              </p:spPr>
              <p:txBody>
                <a:bodyPr/>
                <a:lstStyle/>
                <a:p>
                  <a:endParaRPr lang="en-US"/>
                </a:p>
              </p:txBody>
            </p:sp>
            <p:sp>
              <p:nvSpPr>
                <p:cNvPr id="25732" name="Line 123"/>
                <p:cNvSpPr>
                  <a:spLocks noChangeAspect="1" noChangeShapeType="1"/>
                </p:cNvSpPr>
                <p:nvPr/>
              </p:nvSpPr>
              <p:spPr bwMode="auto">
                <a:xfrm flipV="1">
                  <a:off x="1973" y="3201"/>
                  <a:ext cx="1" cy="15"/>
                </a:xfrm>
                <a:prstGeom prst="line">
                  <a:avLst/>
                </a:prstGeom>
                <a:noFill/>
                <a:ln w="7938">
                  <a:solidFill>
                    <a:srgbClr val="000000"/>
                  </a:solidFill>
                  <a:round/>
                  <a:headEnd/>
                  <a:tailEnd/>
                </a:ln>
              </p:spPr>
              <p:txBody>
                <a:bodyPr/>
                <a:lstStyle/>
                <a:p>
                  <a:endParaRPr lang="en-US"/>
                </a:p>
              </p:txBody>
            </p:sp>
            <p:sp>
              <p:nvSpPr>
                <p:cNvPr id="25733" name="Line 124"/>
                <p:cNvSpPr>
                  <a:spLocks noChangeAspect="1" noChangeShapeType="1"/>
                </p:cNvSpPr>
                <p:nvPr/>
              </p:nvSpPr>
              <p:spPr bwMode="auto">
                <a:xfrm flipV="1">
                  <a:off x="2021" y="3201"/>
                  <a:ext cx="1" cy="15"/>
                </a:xfrm>
                <a:prstGeom prst="line">
                  <a:avLst/>
                </a:prstGeom>
                <a:noFill/>
                <a:ln w="7938">
                  <a:solidFill>
                    <a:srgbClr val="000000"/>
                  </a:solidFill>
                  <a:round/>
                  <a:headEnd/>
                  <a:tailEnd/>
                </a:ln>
              </p:spPr>
              <p:txBody>
                <a:bodyPr/>
                <a:lstStyle/>
                <a:p>
                  <a:endParaRPr lang="en-US"/>
                </a:p>
              </p:txBody>
            </p:sp>
            <p:sp>
              <p:nvSpPr>
                <p:cNvPr id="25734" name="Line 125"/>
                <p:cNvSpPr>
                  <a:spLocks noChangeAspect="1" noChangeShapeType="1"/>
                </p:cNvSpPr>
                <p:nvPr/>
              </p:nvSpPr>
              <p:spPr bwMode="auto">
                <a:xfrm flipV="1">
                  <a:off x="2069" y="3201"/>
                  <a:ext cx="1" cy="15"/>
                </a:xfrm>
                <a:prstGeom prst="line">
                  <a:avLst/>
                </a:prstGeom>
                <a:noFill/>
                <a:ln w="7938">
                  <a:solidFill>
                    <a:srgbClr val="000000"/>
                  </a:solidFill>
                  <a:round/>
                  <a:headEnd/>
                  <a:tailEnd/>
                </a:ln>
              </p:spPr>
              <p:txBody>
                <a:bodyPr/>
                <a:lstStyle/>
                <a:p>
                  <a:endParaRPr lang="en-US"/>
                </a:p>
              </p:txBody>
            </p:sp>
            <p:sp>
              <p:nvSpPr>
                <p:cNvPr id="25735" name="Line 126"/>
                <p:cNvSpPr>
                  <a:spLocks noChangeAspect="1" noChangeShapeType="1"/>
                </p:cNvSpPr>
                <p:nvPr/>
              </p:nvSpPr>
              <p:spPr bwMode="auto">
                <a:xfrm flipV="1">
                  <a:off x="2117" y="3201"/>
                  <a:ext cx="1" cy="15"/>
                </a:xfrm>
                <a:prstGeom prst="line">
                  <a:avLst/>
                </a:prstGeom>
                <a:noFill/>
                <a:ln w="7938">
                  <a:solidFill>
                    <a:srgbClr val="000000"/>
                  </a:solidFill>
                  <a:round/>
                  <a:headEnd/>
                  <a:tailEnd/>
                </a:ln>
              </p:spPr>
              <p:txBody>
                <a:bodyPr/>
                <a:lstStyle/>
                <a:p>
                  <a:endParaRPr lang="en-US"/>
                </a:p>
              </p:txBody>
            </p:sp>
            <p:sp>
              <p:nvSpPr>
                <p:cNvPr id="25736" name="Line 127"/>
                <p:cNvSpPr>
                  <a:spLocks noChangeAspect="1" noChangeShapeType="1"/>
                </p:cNvSpPr>
                <p:nvPr/>
              </p:nvSpPr>
              <p:spPr bwMode="auto">
                <a:xfrm flipV="1">
                  <a:off x="2213" y="3201"/>
                  <a:ext cx="1" cy="15"/>
                </a:xfrm>
                <a:prstGeom prst="line">
                  <a:avLst/>
                </a:prstGeom>
                <a:noFill/>
                <a:ln w="7938">
                  <a:solidFill>
                    <a:srgbClr val="000000"/>
                  </a:solidFill>
                  <a:round/>
                  <a:headEnd/>
                  <a:tailEnd/>
                </a:ln>
              </p:spPr>
              <p:txBody>
                <a:bodyPr/>
                <a:lstStyle/>
                <a:p>
                  <a:endParaRPr lang="en-US"/>
                </a:p>
              </p:txBody>
            </p:sp>
            <p:sp>
              <p:nvSpPr>
                <p:cNvPr id="25737" name="Line 128"/>
                <p:cNvSpPr>
                  <a:spLocks noChangeAspect="1" noChangeShapeType="1"/>
                </p:cNvSpPr>
                <p:nvPr/>
              </p:nvSpPr>
              <p:spPr bwMode="auto">
                <a:xfrm flipV="1">
                  <a:off x="2261" y="3201"/>
                  <a:ext cx="1" cy="15"/>
                </a:xfrm>
                <a:prstGeom prst="line">
                  <a:avLst/>
                </a:prstGeom>
                <a:noFill/>
                <a:ln w="7938">
                  <a:solidFill>
                    <a:srgbClr val="000000"/>
                  </a:solidFill>
                  <a:round/>
                  <a:headEnd/>
                  <a:tailEnd/>
                </a:ln>
              </p:spPr>
              <p:txBody>
                <a:bodyPr/>
                <a:lstStyle/>
                <a:p>
                  <a:endParaRPr lang="en-US"/>
                </a:p>
              </p:txBody>
            </p:sp>
            <p:sp>
              <p:nvSpPr>
                <p:cNvPr id="25738" name="Line 129"/>
                <p:cNvSpPr>
                  <a:spLocks noChangeAspect="1" noChangeShapeType="1"/>
                </p:cNvSpPr>
                <p:nvPr/>
              </p:nvSpPr>
              <p:spPr bwMode="auto">
                <a:xfrm flipV="1">
                  <a:off x="2309" y="3201"/>
                  <a:ext cx="1" cy="15"/>
                </a:xfrm>
                <a:prstGeom prst="line">
                  <a:avLst/>
                </a:prstGeom>
                <a:noFill/>
                <a:ln w="7938">
                  <a:solidFill>
                    <a:srgbClr val="000000"/>
                  </a:solidFill>
                  <a:round/>
                  <a:headEnd/>
                  <a:tailEnd/>
                </a:ln>
              </p:spPr>
              <p:txBody>
                <a:bodyPr/>
                <a:lstStyle/>
                <a:p>
                  <a:endParaRPr lang="en-US"/>
                </a:p>
              </p:txBody>
            </p:sp>
            <p:sp>
              <p:nvSpPr>
                <p:cNvPr id="25739" name="Line 130"/>
                <p:cNvSpPr>
                  <a:spLocks noChangeAspect="1" noChangeShapeType="1"/>
                </p:cNvSpPr>
                <p:nvPr/>
              </p:nvSpPr>
              <p:spPr bwMode="auto">
                <a:xfrm flipV="1">
                  <a:off x="2357" y="3201"/>
                  <a:ext cx="1" cy="15"/>
                </a:xfrm>
                <a:prstGeom prst="line">
                  <a:avLst/>
                </a:prstGeom>
                <a:noFill/>
                <a:ln w="7938">
                  <a:solidFill>
                    <a:srgbClr val="000000"/>
                  </a:solidFill>
                  <a:round/>
                  <a:headEnd/>
                  <a:tailEnd/>
                </a:ln>
              </p:spPr>
              <p:txBody>
                <a:bodyPr/>
                <a:lstStyle/>
                <a:p>
                  <a:endParaRPr lang="en-US"/>
                </a:p>
              </p:txBody>
            </p:sp>
            <p:sp>
              <p:nvSpPr>
                <p:cNvPr id="25740" name="Line 131"/>
                <p:cNvSpPr>
                  <a:spLocks noChangeAspect="1" noChangeShapeType="1"/>
                </p:cNvSpPr>
                <p:nvPr/>
              </p:nvSpPr>
              <p:spPr bwMode="auto">
                <a:xfrm flipV="1">
                  <a:off x="2453" y="3201"/>
                  <a:ext cx="1" cy="15"/>
                </a:xfrm>
                <a:prstGeom prst="line">
                  <a:avLst/>
                </a:prstGeom>
                <a:noFill/>
                <a:ln w="7938">
                  <a:solidFill>
                    <a:srgbClr val="000000"/>
                  </a:solidFill>
                  <a:round/>
                  <a:headEnd/>
                  <a:tailEnd/>
                </a:ln>
              </p:spPr>
              <p:txBody>
                <a:bodyPr/>
                <a:lstStyle/>
                <a:p>
                  <a:endParaRPr lang="en-US"/>
                </a:p>
              </p:txBody>
            </p:sp>
            <p:sp>
              <p:nvSpPr>
                <p:cNvPr id="25741" name="Line 132"/>
                <p:cNvSpPr>
                  <a:spLocks noChangeAspect="1" noChangeShapeType="1"/>
                </p:cNvSpPr>
                <p:nvPr/>
              </p:nvSpPr>
              <p:spPr bwMode="auto">
                <a:xfrm flipV="1">
                  <a:off x="2501" y="3201"/>
                  <a:ext cx="1" cy="15"/>
                </a:xfrm>
                <a:prstGeom prst="line">
                  <a:avLst/>
                </a:prstGeom>
                <a:noFill/>
                <a:ln w="7938">
                  <a:solidFill>
                    <a:srgbClr val="000000"/>
                  </a:solidFill>
                  <a:round/>
                  <a:headEnd/>
                  <a:tailEnd/>
                </a:ln>
              </p:spPr>
              <p:txBody>
                <a:bodyPr/>
                <a:lstStyle/>
                <a:p>
                  <a:endParaRPr lang="en-US"/>
                </a:p>
              </p:txBody>
            </p:sp>
          </p:grpSp>
          <p:grpSp>
            <p:nvGrpSpPr>
              <p:cNvPr id="7" name="Group 133"/>
              <p:cNvGrpSpPr>
                <a:grpSpLocks noChangeAspect="1"/>
              </p:cNvGrpSpPr>
              <p:nvPr/>
            </p:nvGrpSpPr>
            <p:grpSpPr bwMode="auto">
              <a:xfrm>
                <a:off x="1010" y="1655"/>
                <a:ext cx="1532" cy="29"/>
                <a:chOff x="970" y="1655"/>
                <a:chExt cx="1532" cy="29"/>
              </a:xfrm>
            </p:grpSpPr>
            <p:sp>
              <p:nvSpPr>
                <p:cNvPr id="25676" name="Line 134"/>
                <p:cNvSpPr>
                  <a:spLocks noChangeAspect="1" noChangeShapeType="1"/>
                </p:cNvSpPr>
                <p:nvPr/>
              </p:nvSpPr>
              <p:spPr bwMode="auto">
                <a:xfrm>
                  <a:off x="970" y="1655"/>
                  <a:ext cx="1" cy="29"/>
                </a:xfrm>
                <a:prstGeom prst="line">
                  <a:avLst/>
                </a:prstGeom>
                <a:noFill/>
                <a:ln w="7938">
                  <a:solidFill>
                    <a:srgbClr val="000000"/>
                  </a:solidFill>
                  <a:round/>
                  <a:headEnd/>
                  <a:tailEnd/>
                </a:ln>
              </p:spPr>
              <p:txBody>
                <a:bodyPr/>
                <a:lstStyle/>
                <a:p>
                  <a:endParaRPr lang="en-US"/>
                </a:p>
              </p:txBody>
            </p:sp>
            <p:sp>
              <p:nvSpPr>
                <p:cNvPr id="25677" name="Line 135"/>
                <p:cNvSpPr>
                  <a:spLocks noChangeAspect="1" noChangeShapeType="1"/>
                </p:cNvSpPr>
                <p:nvPr/>
              </p:nvSpPr>
              <p:spPr bwMode="auto">
                <a:xfrm>
                  <a:off x="1210" y="1655"/>
                  <a:ext cx="1" cy="29"/>
                </a:xfrm>
                <a:prstGeom prst="line">
                  <a:avLst/>
                </a:prstGeom>
                <a:noFill/>
                <a:ln w="7938">
                  <a:solidFill>
                    <a:srgbClr val="000000"/>
                  </a:solidFill>
                  <a:round/>
                  <a:headEnd/>
                  <a:tailEnd/>
                </a:ln>
              </p:spPr>
              <p:txBody>
                <a:bodyPr/>
                <a:lstStyle/>
                <a:p>
                  <a:endParaRPr lang="en-US"/>
                </a:p>
              </p:txBody>
            </p:sp>
            <p:sp>
              <p:nvSpPr>
                <p:cNvPr id="25678" name="Line 136"/>
                <p:cNvSpPr>
                  <a:spLocks noChangeAspect="1" noChangeShapeType="1"/>
                </p:cNvSpPr>
                <p:nvPr/>
              </p:nvSpPr>
              <p:spPr bwMode="auto">
                <a:xfrm>
                  <a:off x="1450" y="1655"/>
                  <a:ext cx="1" cy="29"/>
                </a:xfrm>
                <a:prstGeom prst="line">
                  <a:avLst/>
                </a:prstGeom>
                <a:noFill/>
                <a:ln w="7938">
                  <a:solidFill>
                    <a:srgbClr val="000000"/>
                  </a:solidFill>
                  <a:round/>
                  <a:headEnd/>
                  <a:tailEnd/>
                </a:ln>
              </p:spPr>
              <p:txBody>
                <a:bodyPr/>
                <a:lstStyle/>
                <a:p>
                  <a:endParaRPr lang="en-US"/>
                </a:p>
              </p:txBody>
            </p:sp>
            <p:sp>
              <p:nvSpPr>
                <p:cNvPr id="25679" name="Line 137"/>
                <p:cNvSpPr>
                  <a:spLocks noChangeAspect="1" noChangeShapeType="1"/>
                </p:cNvSpPr>
                <p:nvPr/>
              </p:nvSpPr>
              <p:spPr bwMode="auto">
                <a:xfrm>
                  <a:off x="1685" y="1655"/>
                  <a:ext cx="1" cy="29"/>
                </a:xfrm>
                <a:prstGeom prst="line">
                  <a:avLst/>
                </a:prstGeom>
                <a:noFill/>
                <a:ln w="7938">
                  <a:solidFill>
                    <a:srgbClr val="000000"/>
                  </a:solidFill>
                  <a:round/>
                  <a:headEnd/>
                  <a:tailEnd/>
                </a:ln>
              </p:spPr>
              <p:txBody>
                <a:bodyPr/>
                <a:lstStyle/>
                <a:p>
                  <a:endParaRPr lang="en-US"/>
                </a:p>
              </p:txBody>
            </p:sp>
            <p:sp>
              <p:nvSpPr>
                <p:cNvPr id="25680" name="Line 138"/>
                <p:cNvSpPr>
                  <a:spLocks noChangeAspect="1" noChangeShapeType="1"/>
                </p:cNvSpPr>
                <p:nvPr/>
              </p:nvSpPr>
              <p:spPr bwMode="auto">
                <a:xfrm>
                  <a:off x="1925" y="1655"/>
                  <a:ext cx="1" cy="29"/>
                </a:xfrm>
                <a:prstGeom prst="line">
                  <a:avLst/>
                </a:prstGeom>
                <a:noFill/>
                <a:ln w="7938">
                  <a:solidFill>
                    <a:srgbClr val="000000"/>
                  </a:solidFill>
                  <a:round/>
                  <a:headEnd/>
                  <a:tailEnd/>
                </a:ln>
              </p:spPr>
              <p:txBody>
                <a:bodyPr/>
                <a:lstStyle/>
                <a:p>
                  <a:endParaRPr lang="en-US"/>
                </a:p>
              </p:txBody>
            </p:sp>
            <p:sp>
              <p:nvSpPr>
                <p:cNvPr id="25681" name="Line 139"/>
                <p:cNvSpPr>
                  <a:spLocks noChangeAspect="1" noChangeShapeType="1"/>
                </p:cNvSpPr>
                <p:nvPr/>
              </p:nvSpPr>
              <p:spPr bwMode="auto">
                <a:xfrm>
                  <a:off x="2165" y="1655"/>
                  <a:ext cx="1" cy="29"/>
                </a:xfrm>
                <a:prstGeom prst="line">
                  <a:avLst/>
                </a:prstGeom>
                <a:noFill/>
                <a:ln w="7938">
                  <a:solidFill>
                    <a:srgbClr val="000000"/>
                  </a:solidFill>
                  <a:round/>
                  <a:headEnd/>
                  <a:tailEnd/>
                </a:ln>
              </p:spPr>
              <p:txBody>
                <a:bodyPr/>
                <a:lstStyle/>
                <a:p>
                  <a:endParaRPr lang="en-US"/>
                </a:p>
              </p:txBody>
            </p:sp>
            <p:sp>
              <p:nvSpPr>
                <p:cNvPr id="25682" name="Line 140"/>
                <p:cNvSpPr>
                  <a:spLocks noChangeAspect="1" noChangeShapeType="1"/>
                </p:cNvSpPr>
                <p:nvPr/>
              </p:nvSpPr>
              <p:spPr bwMode="auto">
                <a:xfrm>
                  <a:off x="2405" y="1655"/>
                  <a:ext cx="1" cy="29"/>
                </a:xfrm>
                <a:prstGeom prst="line">
                  <a:avLst/>
                </a:prstGeom>
                <a:noFill/>
                <a:ln w="7938">
                  <a:solidFill>
                    <a:srgbClr val="000000"/>
                  </a:solidFill>
                  <a:round/>
                  <a:headEnd/>
                  <a:tailEnd/>
                </a:ln>
              </p:spPr>
              <p:txBody>
                <a:bodyPr/>
                <a:lstStyle/>
                <a:p>
                  <a:endParaRPr lang="en-US"/>
                </a:p>
              </p:txBody>
            </p:sp>
            <p:sp>
              <p:nvSpPr>
                <p:cNvPr id="25683" name="Line 141"/>
                <p:cNvSpPr>
                  <a:spLocks noChangeAspect="1" noChangeShapeType="1"/>
                </p:cNvSpPr>
                <p:nvPr/>
              </p:nvSpPr>
              <p:spPr bwMode="auto">
                <a:xfrm>
                  <a:off x="1018" y="1655"/>
                  <a:ext cx="1" cy="15"/>
                </a:xfrm>
                <a:prstGeom prst="line">
                  <a:avLst/>
                </a:prstGeom>
                <a:noFill/>
                <a:ln w="7938">
                  <a:solidFill>
                    <a:srgbClr val="000000"/>
                  </a:solidFill>
                  <a:round/>
                  <a:headEnd/>
                  <a:tailEnd/>
                </a:ln>
              </p:spPr>
              <p:txBody>
                <a:bodyPr/>
                <a:lstStyle/>
                <a:p>
                  <a:endParaRPr lang="en-US"/>
                </a:p>
              </p:txBody>
            </p:sp>
            <p:sp>
              <p:nvSpPr>
                <p:cNvPr id="25684" name="Line 142"/>
                <p:cNvSpPr>
                  <a:spLocks noChangeAspect="1" noChangeShapeType="1"/>
                </p:cNvSpPr>
                <p:nvPr/>
              </p:nvSpPr>
              <p:spPr bwMode="auto">
                <a:xfrm>
                  <a:off x="1066" y="1655"/>
                  <a:ext cx="1" cy="15"/>
                </a:xfrm>
                <a:prstGeom prst="line">
                  <a:avLst/>
                </a:prstGeom>
                <a:noFill/>
                <a:ln w="7938">
                  <a:solidFill>
                    <a:srgbClr val="000000"/>
                  </a:solidFill>
                  <a:round/>
                  <a:headEnd/>
                  <a:tailEnd/>
                </a:ln>
              </p:spPr>
              <p:txBody>
                <a:bodyPr/>
                <a:lstStyle/>
                <a:p>
                  <a:endParaRPr lang="en-US"/>
                </a:p>
              </p:txBody>
            </p:sp>
            <p:sp>
              <p:nvSpPr>
                <p:cNvPr id="25685" name="Line 143"/>
                <p:cNvSpPr>
                  <a:spLocks noChangeAspect="1" noChangeShapeType="1"/>
                </p:cNvSpPr>
                <p:nvPr/>
              </p:nvSpPr>
              <p:spPr bwMode="auto">
                <a:xfrm>
                  <a:off x="1114" y="1655"/>
                  <a:ext cx="1" cy="15"/>
                </a:xfrm>
                <a:prstGeom prst="line">
                  <a:avLst/>
                </a:prstGeom>
                <a:noFill/>
                <a:ln w="7938">
                  <a:solidFill>
                    <a:srgbClr val="000000"/>
                  </a:solidFill>
                  <a:round/>
                  <a:headEnd/>
                  <a:tailEnd/>
                </a:ln>
              </p:spPr>
              <p:txBody>
                <a:bodyPr/>
                <a:lstStyle/>
                <a:p>
                  <a:endParaRPr lang="en-US"/>
                </a:p>
              </p:txBody>
            </p:sp>
            <p:sp>
              <p:nvSpPr>
                <p:cNvPr id="25686" name="Line 144"/>
                <p:cNvSpPr>
                  <a:spLocks noChangeAspect="1" noChangeShapeType="1"/>
                </p:cNvSpPr>
                <p:nvPr/>
              </p:nvSpPr>
              <p:spPr bwMode="auto">
                <a:xfrm>
                  <a:off x="1162" y="1655"/>
                  <a:ext cx="1" cy="15"/>
                </a:xfrm>
                <a:prstGeom prst="line">
                  <a:avLst/>
                </a:prstGeom>
                <a:noFill/>
                <a:ln w="7938">
                  <a:solidFill>
                    <a:srgbClr val="000000"/>
                  </a:solidFill>
                  <a:round/>
                  <a:headEnd/>
                  <a:tailEnd/>
                </a:ln>
              </p:spPr>
              <p:txBody>
                <a:bodyPr/>
                <a:lstStyle/>
                <a:p>
                  <a:endParaRPr lang="en-US"/>
                </a:p>
              </p:txBody>
            </p:sp>
            <p:sp>
              <p:nvSpPr>
                <p:cNvPr id="25687" name="Line 145"/>
                <p:cNvSpPr>
                  <a:spLocks noChangeAspect="1" noChangeShapeType="1"/>
                </p:cNvSpPr>
                <p:nvPr/>
              </p:nvSpPr>
              <p:spPr bwMode="auto">
                <a:xfrm>
                  <a:off x="1258" y="1655"/>
                  <a:ext cx="1" cy="15"/>
                </a:xfrm>
                <a:prstGeom prst="line">
                  <a:avLst/>
                </a:prstGeom>
                <a:noFill/>
                <a:ln w="7938">
                  <a:solidFill>
                    <a:srgbClr val="000000"/>
                  </a:solidFill>
                  <a:round/>
                  <a:headEnd/>
                  <a:tailEnd/>
                </a:ln>
              </p:spPr>
              <p:txBody>
                <a:bodyPr/>
                <a:lstStyle/>
                <a:p>
                  <a:endParaRPr lang="en-US"/>
                </a:p>
              </p:txBody>
            </p:sp>
            <p:sp>
              <p:nvSpPr>
                <p:cNvPr id="25688" name="Line 146"/>
                <p:cNvSpPr>
                  <a:spLocks noChangeAspect="1" noChangeShapeType="1"/>
                </p:cNvSpPr>
                <p:nvPr/>
              </p:nvSpPr>
              <p:spPr bwMode="auto">
                <a:xfrm>
                  <a:off x="1306" y="1655"/>
                  <a:ext cx="1" cy="15"/>
                </a:xfrm>
                <a:prstGeom prst="line">
                  <a:avLst/>
                </a:prstGeom>
                <a:noFill/>
                <a:ln w="7938">
                  <a:solidFill>
                    <a:srgbClr val="000000"/>
                  </a:solidFill>
                  <a:round/>
                  <a:headEnd/>
                  <a:tailEnd/>
                </a:ln>
              </p:spPr>
              <p:txBody>
                <a:bodyPr/>
                <a:lstStyle/>
                <a:p>
                  <a:endParaRPr lang="en-US"/>
                </a:p>
              </p:txBody>
            </p:sp>
            <p:sp>
              <p:nvSpPr>
                <p:cNvPr id="25689" name="Line 147"/>
                <p:cNvSpPr>
                  <a:spLocks noChangeAspect="1" noChangeShapeType="1"/>
                </p:cNvSpPr>
                <p:nvPr/>
              </p:nvSpPr>
              <p:spPr bwMode="auto">
                <a:xfrm>
                  <a:off x="1354" y="1655"/>
                  <a:ext cx="1" cy="15"/>
                </a:xfrm>
                <a:prstGeom prst="line">
                  <a:avLst/>
                </a:prstGeom>
                <a:noFill/>
                <a:ln w="7938">
                  <a:solidFill>
                    <a:srgbClr val="000000"/>
                  </a:solidFill>
                  <a:round/>
                  <a:headEnd/>
                  <a:tailEnd/>
                </a:ln>
              </p:spPr>
              <p:txBody>
                <a:bodyPr/>
                <a:lstStyle/>
                <a:p>
                  <a:endParaRPr lang="en-US"/>
                </a:p>
              </p:txBody>
            </p:sp>
            <p:sp>
              <p:nvSpPr>
                <p:cNvPr id="25690" name="Line 148"/>
                <p:cNvSpPr>
                  <a:spLocks noChangeAspect="1" noChangeShapeType="1"/>
                </p:cNvSpPr>
                <p:nvPr/>
              </p:nvSpPr>
              <p:spPr bwMode="auto">
                <a:xfrm>
                  <a:off x="1402" y="1655"/>
                  <a:ext cx="1" cy="15"/>
                </a:xfrm>
                <a:prstGeom prst="line">
                  <a:avLst/>
                </a:prstGeom>
                <a:noFill/>
                <a:ln w="7938">
                  <a:solidFill>
                    <a:srgbClr val="000000"/>
                  </a:solidFill>
                  <a:round/>
                  <a:headEnd/>
                  <a:tailEnd/>
                </a:ln>
              </p:spPr>
              <p:txBody>
                <a:bodyPr/>
                <a:lstStyle/>
                <a:p>
                  <a:endParaRPr lang="en-US"/>
                </a:p>
              </p:txBody>
            </p:sp>
            <p:sp>
              <p:nvSpPr>
                <p:cNvPr id="25691" name="Line 149"/>
                <p:cNvSpPr>
                  <a:spLocks noChangeAspect="1" noChangeShapeType="1"/>
                </p:cNvSpPr>
                <p:nvPr/>
              </p:nvSpPr>
              <p:spPr bwMode="auto">
                <a:xfrm>
                  <a:off x="1498" y="1655"/>
                  <a:ext cx="1" cy="15"/>
                </a:xfrm>
                <a:prstGeom prst="line">
                  <a:avLst/>
                </a:prstGeom>
                <a:noFill/>
                <a:ln w="7938">
                  <a:solidFill>
                    <a:srgbClr val="000000"/>
                  </a:solidFill>
                  <a:round/>
                  <a:headEnd/>
                  <a:tailEnd/>
                </a:ln>
              </p:spPr>
              <p:txBody>
                <a:bodyPr/>
                <a:lstStyle/>
                <a:p>
                  <a:endParaRPr lang="en-US"/>
                </a:p>
              </p:txBody>
            </p:sp>
            <p:sp>
              <p:nvSpPr>
                <p:cNvPr id="25692" name="Line 150"/>
                <p:cNvSpPr>
                  <a:spLocks noChangeAspect="1" noChangeShapeType="1"/>
                </p:cNvSpPr>
                <p:nvPr/>
              </p:nvSpPr>
              <p:spPr bwMode="auto">
                <a:xfrm>
                  <a:off x="1546" y="1655"/>
                  <a:ext cx="1" cy="15"/>
                </a:xfrm>
                <a:prstGeom prst="line">
                  <a:avLst/>
                </a:prstGeom>
                <a:noFill/>
                <a:ln w="7938">
                  <a:solidFill>
                    <a:srgbClr val="000000"/>
                  </a:solidFill>
                  <a:round/>
                  <a:headEnd/>
                  <a:tailEnd/>
                </a:ln>
              </p:spPr>
              <p:txBody>
                <a:bodyPr/>
                <a:lstStyle/>
                <a:p>
                  <a:endParaRPr lang="en-US"/>
                </a:p>
              </p:txBody>
            </p:sp>
            <p:sp>
              <p:nvSpPr>
                <p:cNvPr id="25693" name="Line 151"/>
                <p:cNvSpPr>
                  <a:spLocks noChangeAspect="1" noChangeShapeType="1"/>
                </p:cNvSpPr>
                <p:nvPr/>
              </p:nvSpPr>
              <p:spPr bwMode="auto">
                <a:xfrm>
                  <a:off x="1594" y="1655"/>
                  <a:ext cx="1" cy="15"/>
                </a:xfrm>
                <a:prstGeom prst="line">
                  <a:avLst/>
                </a:prstGeom>
                <a:noFill/>
                <a:ln w="7938">
                  <a:solidFill>
                    <a:srgbClr val="000000"/>
                  </a:solidFill>
                  <a:round/>
                  <a:headEnd/>
                  <a:tailEnd/>
                </a:ln>
              </p:spPr>
              <p:txBody>
                <a:bodyPr/>
                <a:lstStyle/>
                <a:p>
                  <a:endParaRPr lang="en-US"/>
                </a:p>
              </p:txBody>
            </p:sp>
            <p:sp>
              <p:nvSpPr>
                <p:cNvPr id="25694" name="Line 152"/>
                <p:cNvSpPr>
                  <a:spLocks noChangeAspect="1" noChangeShapeType="1"/>
                </p:cNvSpPr>
                <p:nvPr/>
              </p:nvSpPr>
              <p:spPr bwMode="auto">
                <a:xfrm>
                  <a:off x="1637" y="1655"/>
                  <a:ext cx="1" cy="15"/>
                </a:xfrm>
                <a:prstGeom prst="line">
                  <a:avLst/>
                </a:prstGeom>
                <a:noFill/>
                <a:ln w="7938">
                  <a:solidFill>
                    <a:srgbClr val="000000"/>
                  </a:solidFill>
                  <a:round/>
                  <a:headEnd/>
                  <a:tailEnd/>
                </a:ln>
              </p:spPr>
              <p:txBody>
                <a:bodyPr/>
                <a:lstStyle/>
                <a:p>
                  <a:endParaRPr lang="en-US"/>
                </a:p>
              </p:txBody>
            </p:sp>
            <p:sp>
              <p:nvSpPr>
                <p:cNvPr id="25695" name="Line 153"/>
                <p:cNvSpPr>
                  <a:spLocks noChangeAspect="1" noChangeShapeType="1"/>
                </p:cNvSpPr>
                <p:nvPr/>
              </p:nvSpPr>
              <p:spPr bwMode="auto">
                <a:xfrm>
                  <a:off x="1733" y="1655"/>
                  <a:ext cx="1" cy="15"/>
                </a:xfrm>
                <a:prstGeom prst="line">
                  <a:avLst/>
                </a:prstGeom>
                <a:noFill/>
                <a:ln w="7938">
                  <a:solidFill>
                    <a:srgbClr val="000000"/>
                  </a:solidFill>
                  <a:round/>
                  <a:headEnd/>
                  <a:tailEnd/>
                </a:ln>
              </p:spPr>
              <p:txBody>
                <a:bodyPr/>
                <a:lstStyle/>
                <a:p>
                  <a:endParaRPr lang="en-US"/>
                </a:p>
              </p:txBody>
            </p:sp>
            <p:sp>
              <p:nvSpPr>
                <p:cNvPr id="25696" name="Line 154"/>
                <p:cNvSpPr>
                  <a:spLocks noChangeAspect="1" noChangeShapeType="1"/>
                </p:cNvSpPr>
                <p:nvPr/>
              </p:nvSpPr>
              <p:spPr bwMode="auto">
                <a:xfrm>
                  <a:off x="1781" y="1655"/>
                  <a:ext cx="1" cy="15"/>
                </a:xfrm>
                <a:prstGeom prst="line">
                  <a:avLst/>
                </a:prstGeom>
                <a:noFill/>
                <a:ln w="7938">
                  <a:solidFill>
                    <a:srgbClr val="000000"/>
                  </a:solidFill>
                  <a:round/>
                  <a:headEnd/>
                  <a:tailEnd/>
                </a:ln>
              </p:spPr>
              <p:txBody>
                <a:bodyPr/>
                <a:lstStyle/>
                <a:p>
                  <a:endParaRPr lang="en-US"/>
                </a:p>
              </p:txBody>
            </p:sp>
            <p:sp>
              <p:nvSpPr>
                <p:cNvPr id="25697" name="Line 155"/>
                <p:cNvSpPr>
                  <a:spLocks noChangeAspect="1" noChangeShapeType="1"/>
                </p:cNvSpPr>
                <p:nvPr/>
              </p:nvSpPr>
              <p:spPr bwMode="auto">
                <a:xfrm>
                  <a:off x="1829" y="1655"/>
                  <a:ext cx="1" cy="15"/>
                </a:xfrm>
                <a:prstGeom prst="line">
                  <a:avLst/>
                </a:prstGeom>
                <a:noFill/>
                <a:ln w="7938">
                  <a:solidFill>
                    <a:srgbClr val="000000"/>
                  </a:solidFill>
                  <a:round/>
                  <a:headEnd/>
                  <a:tailEnd/>
                </a:ln>
              </p:spPr>
              <p:txBody>
                <a:bodyPr/>
                <a:lstStyle/>
                <a:p>
                  <a:endParaRPr lang="en-US"/>
                </a:p>
              </p:txBody>
            </p:sp>
            <p:sp>
              <p:nvSpPr>
                <p:cNvPr id="25698" name="Line 156"/>
                <p:cNvSpPr>
                  <a:spLocks noChangeAspect="1" noChangeShapeType="1"/>
                </p:cNvSpPr>
                <p:nvPr/>
              </p:nvSpPr>
              <p:spPr bwMode="auto">
                <a:xfrm>
                  <a:off x="1877" y="1655"/>
                  <a:ext cx="1" cy="15"/>
                </a:xfrm>
                <a:prstGeom prst="line">
                  <a:avLst/>
                </a:prstGeom>
                <a:noFill/>
                <a:ln w="7938">
                  <a:solidFill>
                    <a:srgbClr val="000000"/>
                  </a:solidFill>
                  <a:round/>
                  <a:headEnd/>
                  <a:tailEnd/>
                </a:ln>
              </p:spPr>
              <p:txBody>
                <a:bodyPr/>
                <a:lstStyle/>
                <a:p>
                  <a:endParaRPr lang="en-US"/>
                </a:p>
              </p:txBody>
            </p:sp>
            <p:sp>
              <p:nvSpPr>
                <p:cNvPr id="25699" name="Line 157"/>
                <p:cNvSpPr>
                  <a:spLocks noChangeAspect="1" noChangeShapeType="1"/>
                </p:cNvSpPr>
                <p:nvPr/>
              </p:nvSpPr>
              <p:spPr bwMode="auto">
                <a:xfrm>
                  <a:off x="1973" y="1655"/>
                  <a:ext cx="1" cy="15"/>
                </a:xfrm>
                <a:prstGeom prst="line">
                  <a:avLst/>
                </a:prstGeom>
                <a:noFill/>
                <a:ln w="7938">
                  <a:solidFill>
                    <a:srgbClr val="000000"/>
                  </a:solidFill>
                  <a:round/>
                  <a:headEnd/>
                  <a:tailEnd/>
                </a:ln>
              </p:spPr>
              <p:txBody>
                <a:bodyPr/>
                <a:lstStyle/>
                <a:p>
                  <a:endParaRPr lang="en-US"/>
                </a:p>
              </p:txBody>
            </p:sp>
            <p:sp>
              <p:nvSpPr>
                <p:cNvPr id="25700" name="Line 158"/>
                <p:cNvSpPr>
                  <a:spLocks noChangeAspect="1" noChangeShapeType="1"/>
                </p:cNvSpPr>
                <p:nvPr/>
              </p:nvSpPr>
              <p:spPr bwMode="auto">
                <a:xfrm>
                  <a:off x="2021" y="1655"/>
                  <a:ext cx="1" cy="15"/>
                </a:xfrm>
                <a:prstGeom prst="line">
                  <a:avLst/>
                </a:prstGeom>
                <a:noFill/>
                <a:ln w="7938">
                  <a:solidFill>
                    <a:srgbClr val="000000"/>
                  </a:solidFill>
                  <a:round/>
                  <a:headEnd/>
                  <a:tailEnd/>
                </a:ln>
              </p:spPr>
              <p:txBody>
                <a:bodyPr/>
                <a:lstStyle/>
                <a:p>
                  <a:endParaRPr lang="en-US"/>
                </a:p>
              </p:txBody>
            </p:sp>
            <p:sp>
              <p:nvSpPr>
                <p:cNvPr id="25701" name="Line 159"/>
                <p:cNvSpPr>
                  <a:spLocks noChangeAspect="1" noChangeShapeType="1"/>
                </p:cNvSpPr>
                <p:nvPr/>
              </p:nvSpPr>
              <p:spPr bwMode="auto">
                <a:xfrm>
                  <a:off x="2069" y="1655"/>
                  <a:ext cx="1" cy="15"/>
                </a:xfrm>
                <a:prstGeom prst="line">
                  <a:avLst/>
                </a:prstGeom>
                <a:noFill/>
                <a:ln w="7938">
                  <a:solidFill>
                    <a:srgbClr val="000000"/>
                  </a:solidFill>
                  <a:round/>
                  <a:headEnd/>
                  <a:tailEnd/>
                </a:ln>
              </p:spPr>
              <p:txBody>
                <a:bodyPr/>
                <a:lstStyle/>
                <a:p>
                  <a:endParaRPr lang="en-US"/>
                </a:p>
              </p:txBody>
            </p:sp>
            <p:sp>
              <p:nvSpPr>
                <p:cNvPr id="25702" name="Line 160"/>
                <p:cNvSpPr>
                  <a:spLocks noChangeAspect="1" noChangeShapeType="1"/>
                </p:cNvSpPr>
                <p:nvPr/>
              </p:nvSpPr>
              <p:spPr bwMode="auto">
                <a:xfrm>
                  <a:off x="2117" y="1655"/>
                  <a:ext cx="1" cy="15"/>
                </a:xfrm>
                <a:prstGeom prst="line">
                  <a:avLst/>
                </a:prstGeom>
                <a:noFill/>
                <a:ln w="7938">
                  <a:solidFill>
                    <a:srgbClr val="000000"/>
                  </a:solidFill>
                  <a:round/>
                  <a:headEnd/>
                  <a:tailEnd/>
                </a:ln>
              </p:spPr>
              <p:txBody>
                <a:bodyPr/>
                <a:lstStyle/>
                <a:p>
                  <a:endParaRPr lang="en-US"/>
                </a:p>
              </p:txBody>
            </p:sp>
            <p:sp>
              <p:nvSpPr>
                <p:cNvPr id="25703" name="Line 161"/>
                <p:cNvSpPr>
                  <a:spLocks noChangeAspect="1" noChangeShapeType="1"/>
                </p:cNvSpPr>
                <p:nvPr/>
              </p:nvSpPr>
              <p:spPr bwMode="auto">
                <a:xfrm>
                  <a:off x="2213" y="1655"/>
                  <a:ext cx="1" cy="15"/>
                </a:xfrm>
                <a:prstGeom prst="line">
                  <a:avLst/>
                </a:prstGeom>
                <a:noFill/>
                <a:ln w="7938">
                  <a:solidFill>
                    <a:srgbClr val="000000"/>
                  </a:solidFill>
                  <a:round/>
                  <a:headEnd/>
                  <a:tailEnd/>
                </a:ln>
              </p:spPr>
              <p:txBody>
                <a:bodyPr/>
                <a:lstStyle/>
                <a:p>
                  <a:endParaRPr lang="en-US"/>
                </a:p>
              </p:txBody>
            </p:sp>
            <p:sp>
              <p:nvSpPr>
                <p:cNvPr id="25704" name="Line 162"/>
                <p:cNvSpPr>
                  <a:spLocks noChangeAspect="1" noChangeShapeType="1"/>
                </p:cNvSpPr>
                <p:nvPr/>
              </p:nvSpPr>
              <p:spPr bwMode="auto">
                <a:xfrm>
                  <a:off x="2261" y="1655"/>
                  <a:ext cx="1" cy="15"/>
                </a:xfrm>
                <a:prstGeom prst="line">
                  <a:avLst/>
                </a:prstGeom>
                <a:noFill/>
                <a:ln w="7938">
                  <a:solidFill>
                    <a:srgbClr val="000000"/>
                  </a:solidFill>
                  <a:round/>
                  <a:headEnd/>
                  <a:tailEnd/>
                </a:ln>
              </p:spPr>
              <p:txBody>
                <a:bodyPr/>
                <a:lstStyle/>
                <a:p>
                  <a:endParaRPr lang="en-US"/>
                </a:p>
              </p:txBody>
            </p:sp>
            <p:sp>
              <p:nvSpPr>
                <p:cNvPr id="25705" name="Line 163"/>
                <p:cNvSpPr>
                  <a:spLocks noChangeAspect="1" noChangeShapeType="1"/>
                </p:cNvSpPr>
                <p:nvPr/>
              </p:nvSpPr>
              <p:spPr bwMode="auto">
                <a:xfrm>
                  <a:off x="2309" y="1655"/>
                  <a:ext cx="1" cy="15"/>
                </a:xfrm>
                <a:prstGeom prst="line">
                  <a:avLst/>
                </a:prstGeom>
                <a:noFill/>
                <a:ln w="7938">
                  <a:solidFill>
                    <a:srgbClr val="000000"/>
                  </a:solidFill>
                  <a:round/>
                  <a:headEnd/>
                  <a:tailEnd/>
                </a:ln>
              </p:spPr>
              <p:txBody>
                <a:bodyPr/>
                <a:lstStyle/>
                <a:p>
                  <a:endParaRPr lang="en-US"/>
                </a:p>
              </p:txBody>
            </p:sp>
            <p:sp>
              <p:nvSpPr>
                <p:cNvPr id="25706" name="Line 164"/>
                <p:cNvSpPr>
                  <a:spLocks noChangeAspect="1" noChangeShapeType="1"/>
                </p:cNvSpPr>
                <p:nvPr/>
              </p:nvSpPr>
              <p:spPr bwMode="auto">
                <a:xfrm>
                  <a:off x="2357" y="1655"/>
                  <a:ext cx="1" cy="15"/>
                </a:xfrm>
                <a:prstGeom prst="line">
                  <a:avLst/>
                </a:prstGeom>
                <a:noFill/>
                <a:ln w="7938">
                  <a:solidFill>
                    <a:srgbClr val="000000"/>
                  </a:solidFill>
                  <a:round/>
                  <a:headEnd/>
                  <a:tailEnd/>
                </a:ln>
              </p:spPr>
              <p:txBody>
                <a:bodyPr/>
                <a:lstStyle/>
                <a:p>
                  <a:endParaRPr lang="en-US"/>
                </a:p>
              </p:txBody>
            </p:sp>
            <p:sp>
              <p:nvSpPr>
                <p:cNvPr id="25707" name="Line 165"/>
                <p:cNvSpPr>
                  <a:spLocks noChangeAspect="1" noChangeShapeType="1"/>
                </p:cNvSpPr>
                <p:nvPr/>
              </p:nvSpPr>
              <p:spPr bwMode="auto">
                <a:xfrm>
                  <a:off x="2453" y="1655"/>
                  <a:ext cx="1" cy="15"/>
                </a:xfrm>
                <a:prstGeom prst="line">
                  <a:avLst/>
                </a:prstGeom>
                <a:noFill/>
                <a:ln w="7938">
                  <a:solidFill>
                    <a:srgbClr val="000000"/>
                  </a:solidFill>
                  <a:round/>
                  <a:headEnd/>
                  <a:tailEnd/>
                </a:ln>
              </p:spPr>
              <p:txBody>
                <a:bodyPr/>
                <a:lstStyle/>
                <a:p>
                  <a:endParaRPr lang="en-US"/>
                </a:p>
              </p:txBody>
            </p:sp>
            <p:sp>
              <p:nvSpPr>
                <p:cNvPr id="25708" name="Line 166"/>
                <p:cNvSpPr>
                  <a:spLocks noChangeAspect="1" noChangeShapeType="1"/>
                </p:cNvSpPr>
                <p:nvPr/>
              </p:nvSpPr>
              <p:spPr bwMode="auto">
                <a:xfrm>
                  <a:off x="2501" y="1655"/>
                  <a:ext cx="1" cy="15"/>
                </a:xfrm>
                <a:prstGeom prst="line">
                  <a:avLst/>
                </a:prstGeom>
                <a:noFill/>
                <a:ln w="7938">
                  <a:solidFill>
                    <a:srgbClr val="000000"/>
                  </a:solidFill>
                  <a:round/>
                  <a:headEnd/>
                  <a:tailEnd/>
                </a:ln>
              </p:spPr>
              <p:txBody>
                <a:bodyPr/>
                <a:lstStyle/>
                <a:p>
                  <a:endParaRPr lang="en-US"/>
                </a:p>
              </p:txBody>
            </p:sp>
          </p:grpSp>
          <p:sp>
            <p:nvSpPr>
              <p:cNvPr id="25628" name="Line 167"/>
              <p:cNvSpPr>
                <a:spLocks noChangeAspect="1" noChangeShapeType="1"/>
              </p:cNvSpPr>
              <p:nvPr/>
            </p:nvSpPr>
            <p:spPr bwMode="auto">
              <a:xfrm flipV="1">
                <a:off x="986" y="1655"/>
                <a:ext cx="1" cy="1561"/>
              </a:xfrm>
              <a:prstGeom prst="line">
                <a:avLst/>
              </a:prstGeom>
              <a:noFill/>
              <a:ln w="7938">
                <a:solidFill>
                  <a:srgbClr val="000000"/>
                </a:solidFill>
                <a:round/>
                <a:headEnd/>
                <a:tailEnd/>
              </a:ln>
            </p:spPr>
            <p:txBody>
              <a:bodyPr/>
              <a:lstStyle/>
              <a:p>
                <a:endParaRPr lang="en-US"/>
              </a:p>
            </p:txBody>
          </p:sp>
          <p:sp>
            <p:nvSpPr>
              <p:cNvPr id="25629" name="Line 168"/>
              <p:cNvSpPr>
                <a:spLocks noChangeAspect="1" noChangeShapeType="1"/>
              </p:cNvSpPr>
              <p:nvPr/>
            </p:nvSpPr>
            <p:spPr bwMode="auto">
              <a:xfrm flipV="1">
                <a:off x="2541" y="1655"/>
                <a:ext cx="1" cy="1561"/>
              </a:xfrm>
              <a:prstGeom prst="line">
                <a:avLst/>
              </a:prstGeom>
              <a:noFill/>
              <a:ln w="7938">
                <a:solidFill>
                  <a:srgbClr val="000000"/>
                </a:solidFill>
                <a:round/>
                <a:headEnd/>
                <a:tailEnd/>
              </a:ln>
            </p:spPr>
            <p:txBody>
              <a:bodyPr/>
              <a:lstStyle/>
              <a:p>
                <a:endParaRPr lang="en-US"/>
              </a:p>
            </p:txBody>
          </p:sp>
          <p:sp>
            <p:nvSpPr>
              <p:cNvPr id="25630" name="Line 169"/>
              <p:cNvSpPr>
                <a:spLocks noChangeAspect="1" noChangeShapeType="1"/>
              </p:cNvSpPr>
              <p:nvPr/>
            </p:nvSpPr>
            <p:spPr bwMode="auto">
              <a:xfrm>
                <a:off x="986" y="3216"/>
                <a:ext cx="1555" cy="1"/>
              </a:xfrm>
              <a:prstGeom prst="line">
                <a:avLst/>
              </a:prstGeom>
              <a:noFill/>
              <a:ln w="7938">
                <a:solidFill>
                  <a:srgbClr val="000000"/>
                </a:solidFill>
                <a:round/>
                <a:headEnd/>
                <a:tailEnd/>
              </a:ln>
            </p:spPr>
            <p:txBody>
              <a:bodyPr/>
              <a:lstStyle/>
              <a:p>
                <a:endParaRPr lang="en-US"/>
              </a:p>
            </p:txBody>
          </p:sp>
          <p:sp>
            <p:nvSpPr>
              <p:cNvPr id="25631" name="Line 170"/>
              <p:cNvSpPr>
                <a:spLocks noChangeAspect="1" noChangeShapeType="1"/>
              </p:cNvSpPr>
              <p:nvPr/>
            </p:nvSpPr>
            <p:spPr bwMode="auto">
              <a:xfrm>
                <a:off x="986" y="1655"/>
                <a:ext cx="1555" cy="1"/>
              </a:xfrm>
              <a:prstGeom prst="line">
                <a:avLst/>
              </a:prstGeom>
              <a:noFill/>
              <a:ln w="7938">
                <a:solidFill>
                  <a:srgbClr val="000000"/>
                </a:solidFill>
                <a:round/>
                <a:headEnd/>
                <a:tailEnd/>
              </a:ln>
            </p:spPr>
            <p:txBody>
              <a:bodyPr/>
              <a:lstStyle/>
              <a:p>
                <a:endParaRPr lang="en-US"/>
              </a:p>
            </p:txBody>
          </p:sp>
          <p:sp>
            <p:nvSpPr>
              <p:cNvPr id="25632" name="Freeform 171"/>
              <p:cNvSpPr>
                <a:spLocks noChangeAspect="1"/>
              </p:cNvSpPr>
              <p:nvPr/>
            </p:nvSpPr>
            <p:spPr bwMode="auto">
              <a:xfrm>
                <a:off x="995" y="3148"/>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3" name="Freeform 172"/>
              <p:cNvSpPr>
                <a:spLocks noChangeAspect="1"/>
              </p:cNvSpPr>
              <p:nvPr/>
            </p:nvSpPr>
            <p:spPr bwMode="auto">
              <a:xfrm>
                <a:off x="1010" y="313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4" name="Freeform 173"/>
              <p:cNvSpPr>
                <a:spLocks noChangeAspect="1"/>
              </p:cNvSpPr>
              <p:nvPr/>
            </p:nvSpPr>
            <p:spPr bwMode="auto">
              <a:xfrm>
                <a:off x="1034" y="3110"/>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5" name="Freeform 174"/>
              <p:cNvSpPr>
                <a:spLocks noChangeAspect="1"/>
              </p:cNvSpPr>
              <p:nvPr/>
            </p:nvSpPr>
            <p:spPr bwMode="auto">
              <a:xfrm>
                <a:off x="1082" y="3057"/>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6" name="Freeform 175"/>
              <p:cNvSpPr>
                <a:spLocks noChangeAspect="1"/>
              </p:cNvSpPr>
              <p:nvPr/>
            </p:nvSpPr>
            <p:spPr bwMode="auto">
              <a:xfrm>
                <a:off x="1130" y="301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7" name="Freeform 176"/>
              <p:cNvSpPr>
                <a:spLocks noChangeAspect="1"/>
              </p:cNvSpPr>
              <p:nvPr/>
            </p:nvSpPr>
            <p:spPr bwMode="auto">
              <a:xfrm>
                <a:off x="1178" y="2961"/>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8" name="Freeform 177"/>
              <p:cNvSpPr>
                <a:spLocks noChangeAspect="1"/>
              </p:cNvSpPr>
              <p:nvPr/>
            </p:nvSpPr>
            <p:spPr bwMode="auto">
              <a:xfrm>
                <a:off x="1226" y="2913"/>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9" name="Freeform 178"/>
              <p:cNvSpPr>
                <a:spLocks noChangeAspect="1"/>
              </p:cNvSpPr>
              <p:nvPr/>
            </p:nvSpPr>
            <p:spPr bwMode="auto">
              <a:xfrm>
                <a:off x="1274" y="2865"/>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0" name="Freeform 179"/>
              <p:cNvSpPr>
                <a:spLocks noChangeAspect="1"/>
              </p:cNvSpPr>
              <p:nvPr/>
            </p:nvSpPr>
            <p:spPr bwMode="auto">
              <a:xfrm>
                <a:off x="1322" y="2812"/>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1" name="Freeform 180"/>
              <p:cNvSpPr>
                <a:spLocks noChangeAspect="1"/>
              </p:cNvSpPr>
              <p:nvPr/>
            </p:nvSpPr>
            <p:spPr bwMode="auto">
              <a:xfrm>
                <a:off x="1370" y="2769"/>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2" name="Freeform 181"/>
              <p:cNvSpPr>
                <a:spLocks noChangeAspect="1"/>
              </p:cNvSpPr>
              <p:nvPr/>
            </p:nvSpPr>
            <p:spPr bwMode="auto">
              <a:xfrm>
                <a:off x="1418" y="2716"/>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3" name="Freeform 182"/>
              <p:cNvSpPr>
                <a:spLocks noChangeAspect="1"/>
              </p:cNvSpPr>
              <p:nvPr/>
            </p:nvSpPr>
            <p:spPr bwMode="auto">
              <a:xfrm>
                <a:off x="1466" y="2668"/>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4" name="Freeform 183"/>
              <p:cNvSpPr>
                <a:spLocks noChangeAspect="1"/>
              </p:cNvSpPr>
              <p:nvPr/>
            </p:nvSpPr>
            <p:spPr bwMode="auto">
              <a:xfrm>
                <a:off x="1941" y="217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45" name="Freeform 184"/>
              <p:cNvSpPr>
                <a:spLocks noChangeAspect="1"/>
              </p:cNvSpPr>
              <p:nvPr/>
            </p:nvSpPr>
            <p:spPr bwMode="auto">
              <a:xfrm>
                <a:off x="2421" y="1689"/>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46" name="Freeform 185"/>
              <p:cNvSpPr>
                <a:spLocks noChangeAspect="1"/>
              </p:cNvSpPr>
              <p:nvPr/>
            </p:nvSpPr>
            <p:spPr bwMode="auto">
              <a:xfrm>
                <a:off x="1038" y="3110"/>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47" name="Freeform 186"/>
              <p:cNvSpPr>
                <a:spLocks noChangeAspect="1"/>
              </p:cNvSpPr>
              <p:nvPr/>
            </p:nvSpPr>
            <p:spPr bwMode="auto">
              <a:xfrm>
                <a:off x="1086" y="3062"/>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48" name="Freeform 187"/>
              <p:cNvSpPr>
                <a:spLocks noChangeAspect="1"/>
              </p:cNvSpPr>
              <p:nvPr/>
            </p:nvSpPr>
            <p:spPr bwMode="auto">
              <a:xfrm>
                <a:off x="1134" y="3009"/>
                <a:ext cx="39" cy="39"/>
              </a:xfrm>
              <a:custGeom>
                <a:avLst/>
                <a:gdLst>
                  <a:gd name="T0" fmla="*/ 0 w 39"/>
                  <a:gd name="T1" fmla="*/ 19 h 39"/>
                  <a:gd name="T2" fmla="*/ 20 w 39"/>
                  <a:gd name="T3" fmla="*/ 0 h 39"/>
                  <a:gd name="T4" fmla="*/ 39 w 39"/>
                  <a:gd name="T5" fmla="*/ 19 h 39"/>
                  <a:gd name="T6" fmla="*/ 20 w 39"/>
                  <a:gd name="T7" fmla="*/ 39 h 39"/>
                  <a:gd name="T8" fmla="*/ 0 w 39"/>
                  <a:gd name="T9" fmla="*/ 19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19"/>
                    </a:moveTo>
                    <a:lnTo>
                      <a:pt x="20" y="0"/>
                    </a:lnTo>
                    <a:lnTo>
                      <a:pt x="39" y="19"/>
                    </a:lnTo>
                    <a:lnTo>
                      <a:pt x="20" y="39"/>
                    </a:lnTo>
                    <a:lnTo>
                      <a:pt x="0" y="19"/>
                    </a:lnTo>
                    <a:close/>
                  </a:path>
                </a:pathLst>
              </a:custGeom>
              <a:solidFill>
                <a:srgbClr val="0000D4"/>
              </a:solidFill>
              <a:ln w="7938">
                <a:solidFill>
                  <a:srgbClr val="0000D4"/>
                </a:solidFill>
                <a:round/>
                <a:headEnd/>
                <a:tailEnd/>
              </a:ln>
            </p:spPr>
            <p:txBody>
              <a:bodyPr/>
              <a:lstStyle/>
              <a:p>
                <a:endParaRPr lang="en-US"/>
              </a:p>
            </p:txBody>
          </p:sp>
          <p:sp>
            <p:nvSpPr>
              <p:cNvPr id="25649" name="Freeform 188"/>
              <p:cNvSpPr>
                <a:spLocks noChangeAspect="1"/>
              </p:cNvSpPr>
              <p:nvPr/>
            </p:nvSpPr>
            <p:spPr bwMode="auto">
              <a:xfrm>
                <a:off x="1182" y="2971"/>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50" name="Freeform 189"/>
              <p:cNvSpPr>
                <a:spLocks noChangeAspect="1"/>
              </p:cNvSpPr>
              <p:nvPr/>
            </p:nvSpPr>
            <p:spPr bwMode="auto">
              <a:xfrm>
                <a:off x="1230" y="2913"/>
                <a:ext cx="39" cy="39"/>
              </a:xfrm>
              <a:custGeom>
                <a:avLst/>
                <a:gdLst>
                  <a:gd name="T0" fmla="*/ 0 w 39"/>
                  <a:gd name="T1" fmla="*/ 19 h 39"/>
                  <a:gd name="T2" fmla="*/ 20 w 39"/>
                  <a:gd name="T3" fmla="*/ 0 h 39"/>
                  <a:gd name="T4" fmla="*/ 39 w 39"/>
                  <a:gd name="T5" fmla="*/ 19 h 39"/>
                  <a:gd name="T6" fmla="*/ 20 w 39"/>
                  <a:gd name="T7" fmla="*/ 39 h 39"/>
                  <a:gd name="T8" fmla="*/ 0 w 39"/>
                  <a:gd name="T9" fmla="*/ 19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19"/>
                    </a:moveTo>
                    <a:lnTo>
                      <a:pt x="20" y="0"/>
                    </a:lnTo>
                    <a:lnTo>
                      <a:pt x="39" y="19"/>
                    </a:lnTo>
                    <a:lnTo>
                      <a:pt x="20" y="39"/>
                    </a:lnTo>
                    <a:lnTo>
                      <a:pt x="0" y="19"/>
                    </a:lnTo>
                    <a:close/>
                  </a:path>
                </a:pathLst>
              </a:custGeom>
              <a:solidFill>
                <a:srgbClr val="0000D4"/>
              </a:solidFill>
              <a:ln w="7938">
                <a:solidFill>
                  <a:srgbClr val="0000D4"/>
                </a:solidFill>
                <a:round/>
                <a:headEnd/>
                <a:tailEnd/>
              </a:ln>
            </p:spPr>
            <p:txBody>
              <a:bodyPr/>
              <a:lstStyle/>
              <a:p>
                <a:endParaRPr lang="en-US"/>
              </a:p>
            </p:txBody>
          </p:sp>
          <p:sp>
            <p:nvSpPr>
              <p:cNvPr id="25651" name="Freeform 190"/>
              <p:cNvSpPr>
                <a:spLocks noChangeAspect="1"/>
              </p:cNvSpPr>
              <p:nvPr/>
            </p:nvSpPr>
            <p:spPr bwMode="auto">
              <a:xfrm>
                <a:off x="1278" y="2860"/>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2" name="Freeform 191"/>
              <p:cNvSpPr>
                <a:spLocks noChangeAspect="1"/>
              </p:cNvSpPr>
              <p:nvPr/>
            </p:nvSpPr>
            <p:spPr bwMode="auto">
              <a:xfrm>
                <a:off x="1326" y="2812"/>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3" name="Freeform 192"/>
              <p:cNvSpPr>
                <a:spLocks noChangeAspect="1"/>
              </p:cNvSpPr>
              <p:nvPr/>
            </p:nvSpPr>
            <p:spPr bwMode="auto">
              <a:xfrm>
                <a:off x="1374" y="2764"/>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4" name="Freeform 193"/>
              <p:cNvSpPr>
                <a:spLocks noChangeAspect="1"/>
              </p:cNvSpPr>
              <p:nvPr/>
            </p:nvSpPr>
            <p:spPr bwMode="auto">
              <a:xfrm>
                <a:off x="1422" y="2712"/>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55" name="Freeform 194"/>
              <p:cNvSpPr>
                <a:spLocks noChangeAspect="1"/>
              </p:cNvSpPr>
              <p:nvPr/>
            </p:nvSpPr>
            <p:spPr bwMode="auto">
              <a:xfrm>
                <a:off x="1470" y="2664"/>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grpSp>
            <p:nvGrpSpPr>
              <p:cNvPr id="8" name="Group 195"/>
              <p:cNvGrpSpPr>
                <a:grpSpLocks noChangeAspect="1"/>
              </p:cNvGrpSpPr>
              <p:nvPr/>
            </p:nvGrpSpPr>
            <p:grpSpPr bwMode="auto">
              <a:xfrm>
                <a:off x="813" y="1617"/>
                <a:ext cx="161" cy="1622"/>
                <a:chOff x="773" y="1617"/>
                <a:chExt cx="161" cy="1622"/>
              </a:xfrm>
            </p:grpSpPr>
            <p:sp>
              <p:nvSpPr>
                <p:cNvPr id="25667" name="Rectangle 196"/>
                <p:cNvSpPr>
                  <a:spLocks noChangeAspect="1" noChangeArrowheads="1"/>
                </p:cNvSpPr>
                <p:nvPr/>
              </p:nvSpPr>
              <p:spPr bwMode="auto">
                <a:xfrm>
                  <a:off x="874" y="3139"/>
                  <a:ext cx="40" cy="100"/>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0</a:t>
                  </a:r>
                  <a:endParaRPr lang="en-US" sz="1200" b="1">
                    <a:latin typeface="Times New Roman" pitchFamily="18" charset="0"/>
                  </a:endParaRPr>
                </a:p>
              </p:txBody>
            </p:sp>
            <p:sp>
              <p:nvSpPr>
                <p:cNvPr id="25668" name="Rectangle 197"/>
                <p:cNvSpPr>
                  <a:spLocks noChangeAspect="1" noChangeArrowheads="1"/>
                </p:cNvSpPr>
                <p:nvPr/>
              </p:nvSpPr>
              <p:spPr bwMode="auto">
                <a:xfrm>
                  <a:off x="806" y="2952"/>
                  <a:ext cx="12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500</a:t>
                  </a:r>
                  <a:endParaRPr lang="en-US" sz="1200" b="1">
                    <a:latin typeface="Times New Roman" pitchFamily="18" charset="0"/>
                  </a:endParaRPr>
                </a:p>
              </p:txBody>
            </p:sp>
            <p:sp>
              <p:nvSpPr>
                <p:cNvPr id="25669" name="Rectangle 198"/>
                <p:cNvSpPr>
                  <a:spLocks noChangeAspect="1" noChangeArrowheads="1"/>
                </p:cNvSpPr>
                <p:nvPr/>
              </p:nvSpPr>
              <p:spPr bwMode="auto">
                <a:xfrm>
                  <a:off x="773" y="2761"/>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1000</a:t>
                  </a:r>
                  <a:endParaRPr lang="en-US" sz="1200" b="1">
                    <a:latin typeface="Times New Roman" pitchFamily="18" charset="0"/>
                  </a:endParaRPr>
                </a:p>
              </p:txBody>
            </p:sp>
            <p:sp>
              <p:nvSpPr>
                <p:cNvPr id="25670" name="Rectangle 199"/>
                <p:cNvSpPr>
                  <a:spLocks noChangeAspect="1" noChangeArrowheads="1"/>
                </p:cNvSpPr>
                <p:nvPr/>
              </p:nvSpPr>
              <p:spPr bwMode="auto">
                <a:xfrm>
                  <a:off x="773" y="2568"/>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1500</a:t>
                  </a:r>
                  <a:endParaRPr lang="en-US" sz="1200" b="1">
                    <a:latin typeface="Times New Roman" pitchFamily="18" charset="0"/>
                  </a:endParaRPr>
                </a:p>
              </p:txBody>
            </p:sp>
            <p:sp>
              <p:nvSpPr>
                <p:cNvPr id="25671" name="Rectangle 200"/>
                <p:cNvSpPr>
                  <a:spLocks noChangeAspect="1" noChangeArrowheads="1"/>
                </p:cNvSpPr>
                <p:nvPr/>
              </p:nvSpPr>
              <p:spPr bwMode="auto">
                <a:xfrm>
                  <a:off x="773" y="2381"/>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2000</a:t>
                  </a:r>
                  <a:endParaRPr lang="en-US" sz="1200" b="1">
                    <a:latin typeface="Times New Roman" pitchFamily="18" charset="0"/>
                  </a:endParaRPr>
                </a:p>
              </p:txBody>
            </p:sp>
            <p:sp>
              <p:nvSpPr>
                <p:cNvPr id="25672" name="Rectangle 201"/>
                <p:cNvSpPr>
                  <a:spLocks noChangeAspect="1" noChangeArrowheads="1"/>
                </p:cNvSpPr>
                <p:nvPr/>
              </p:nvSpPr>
              <p:spPr bwMode="auto">
                <a:xfrm>
                  <a:off x="773" y="218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2500</a:t>
                  </a:r>
                  <a:endParaRPr lang="en-US" sz="1200" b="1">
                    <a:latin typeface="Times New Roman" pitchFamily="18" charset="0"/>
                  </a:endParaRPr>
                </a:p>
              </p:txBody>
            </p:sp>
            <p:sp>
              <p:nvSpPr>
                <p:cNvPr id="25673" name="Rectangle 202"/>
                <p:cNvSpPr>
                  <a:spLocks noChangeAspect="1" noChangeArrowheads="1"/>
                </p:cNvSpPr>
                <p:nvPr/>
              </p:nvSpPr>
              <p:spPr bwMode="auto">
                <a:xfrm>
                  <a:off x="773" y="1997"/>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3000</a:t>
                  </a:r>
                  <a:endParaRPr lang="en-US" sz="1200" b="1">
                    <a:latin typeface="Times New Roman" pitchFamily="18" charset="0"/>
                  </a:endParaRPr>
                </a:p>
              </p:txBody>
            </p:sp>
            <p:sp>
              <p:nvSpPr>
                <p:cNvPr id="25674" name="Rectangle 203"/>
                <p:cNvSpPr>
                  <a:spLocks noChangeAspect="1" noChangeArrowheads="1"/>
                </p:cNvSpPr>
                <p:nvPr/>
              </p:nvSpPr>
              <p:spPr bwMode="auto">
                <a:xfrm>
                  <a:off x="773" y="180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3500</a:t>
                  </a:r>
                  <a:endParaRPr lang="en-US" sz="1200" b="1">
                    <a:latin typeface="Times New Roman" pitchFamily="18" charset="0"/>
                  </a:endParaRPr>
                </a:p>
              </p:txBody>
            </p:sp>
            <p:sp>
              <p:nvSpPr>
                <p:cNvPr id="25675" name="Rectangle 204"/>
                <p:cNvSpPr>
                  <a:spLocks noChangeAspect="1" noChangeArrowheads="1"/>
                </p:cNvSpPr>
                <p:nvPr/>
              </p:nvSpPr>
              <p:spPr bwMode="auto">
                <a:xfrm>
                  <a:off x="773" y="1617"/>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4000</a:t>
                  </a:r>
                  <a:endParaRPr lang="en-US" sz="1200" b="1">
                    <a:latin typeface="Times New Roman" pitchFamily="18" charset="0"/>
                  </a:endParaRPr>
                </a:p>
              </p:txBody>
            </p:sp>
          </p:grpSp>
          <p:grpSp>
            <p:nvGrpSpPr>
              <p:cNvPr id="9" name="Group 205"/>
              <p:cNvGrpSpPr>
                <a:grpSpLocks noChangeAspect="1"/>
              </p:cNvGrpSpPr>
              <p:nvPr/>
            </p:nvGrpSpPr>
            <p:grpSpPr bwMode="auto">
              <a:xfrm>
                <a:off x="995" y="3269"/>
                <a:ext cx="1543" cy="100"/>
                <a:chOff x="955" y="3269"/>
                <a:chExt cx="1543" cy="100"/>
              </a:xfrm>
            </p:grpSpPr>
            <p:sp>
              <p:nvSpPr>
                <p:cNvPr id="25660" name="Rectangle 206"/>
                <p:cNvSpPr>
                  <a:spLocks noChangeAspect="1" noChangeArrowheads="1"/>
                </p:cNvSpPr>
                <p:nvPr/>
              </p:nvSpPr>
              <p:spPr bwMode="auto">
                <a:xfrm>
                  <a:off x="955" y="3269"/>
                  <a:ext cx="4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0</a:t>
                  </a:r>
                  <a:endParaRPr lang="en-US" sz="1200" b="1">
                    <a:latin typeface="Times New Roman" pitchFamily="18" charset="0"/>
                  </a:endParaRPr>
                </a:p>
              </p:txBody>
            </p:sp>
            <p:sp>
              <p:nvSpPr>
                <p:cNvPr id="25661" name="Rectangle 207"/>
                <p:cNvSpPr>
                  <a:spLocks noChangeAspect="1" noChangeArrowheads="1"/>
                </p:cNvSpPr>
                <p:nvPr/>
              </p:nvSpPr>
              <p:spPr bwMode="auto">
                <a:xfrm>
                  <a:off x="1162" y="3269"/>
                  <a:ext cx="12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500</a:t>
                  </a:r>
                  <a:endParaRPr lang="en-US" sz="1200" b="1">
                    <a:latin typeface="Times New Roman" pitchFamily="18" charset="0"/>
                  </a:endParaRPr>
                </a:p>
              </p:txBody>
            </p:sp>
            <p:sp>
              <p:nvSpPr>
                <p:cNvPr id="25662" name="Rectangle 208"/>
                <p:cNvSpPr>
                  <a:spLocks noChangeAspect="1" noChangeArrowheads="1"/>
                </p:cNvSpPr>
                <p:nvPr/>
              </p:nvSpPr>
              <p:spPr bwMode="auto">
                <a:xfrm>
                  <a:off x="1382" y="3269"/>
                  <a:ext cx="16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1000</a:t>
                  </a:r>
                  <a:endParaRPr lang="en-US" sz="1200" b="1">
                    <a:latin typeface="Times New Roman" pitchFamily="18" charset="0"/>
                  </a:endParaRPr>
                </a:p>
              </p:txBody>
            </p:sp>
            <p:sp>
              <p:nvSpPr>
                <p:cNvPr id="25663" name="Rectangle 209"/>
                <p:cNvSpPr>
                  <a:spLocks noChangeAspect="1" noChangeArrowheads="1"/>
                </p:cNvSpPr>
                <p:nvPr/>
              </p:nvSpPr>
              <p:spPr bwMode="auto">
                <a:xfrm>
                  <a:off x="1622"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1500</a:t>
                  </a:r>
                  <a:endParaRPr lang="en-US" sz="1200" b="1">
                    <a:latin typeface="Times New Roman" pitchFamily="18" charset="0"/>
                  </a:endParaRPr>
                </a:p>
              </p:txBody>
            </p:sp>
            <p:sp>
              <p:nvSpPr>
                <p:cNvPr id="25664" name="Rectangle 210"/>
                <p:cNvSpPr>
                  <a:spLocks noChangeAspect="1" noChangeArrowheads="1"/>
                </p:cNvSpPr>
                <p:nvPr/>
              </p:nvSpPr>
              <p:spPr bwMode="auto">
                <a:xfrm>
                  <a:off x="1857"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2000</a:t>
                  </a:r>
                  <a:endParaRPr lang="en-US" sz="1200" b="1">
                    <a:latin typeface="Times New Roman" pitchFamily="18" charset="0"/>
                  </a:endParaRPr>
                </a:p>
              </p:txBody>
            </p:sp>
            <p:sp>
              <p:nvSpPr>
                <p:cNvPr id="25665" name="Rectangle 211"/>
                <p:cNvSpPr>
                  <a:spLocks noChangeAspect="1" noChangeArrowheads="1"/>
                </p:cNvSpPr>
                <p:nvPr/>
              </p:nvSpPr>
              <p:spPr bwMode="auto">
                <a:xfrm>
                  <a:off x="2097"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2500</a:t>
                  </a:r>
                  <a:endParaRPr lang="en-US" sz="1200" b="1">
                    <a:latin typeface="Times New Roman" pitchFamily="18" charset="0"/>
                  </a:endParaRPr>
                </a:p>
              </p:txBody>
            </p:sp>
            <p:sp>
              <p:nvSpPr>
                <p:cNvPr id="25666" name="Rectangle 212"/>
                <p:cNvSpPr>
                  <a:spLocks noChangeAspect="1" noChangeArrowheads="1"/>
                </p:cNvSpPr>
                <p:nvPr/>
              </p:nvSpPr>
              <p:spPr bwMode="auto">
                <a:xfrm>
                  <a:off x="2337" y="3269"/>
                  <a:ext cx="161" cy="100"/>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3000</a:t>
                  </a:r>
                  <a:endParaRPr lang="en-US" sz="1200" b="1">
                    <a:latin typeface="Times New Roman" pitchFamily="18" charset="0"/>
                  </a:endParaRPr>
                </a:p>
              </p:txBody>
            </p:sp>
          </p:grpSp>
          <p:sp>
            <p:nvSpPr>
              <p:cNvPr id="25658" name="Rectangle 213"/>
              <p:cNvSpPr>
                <a:spLocks noChangeAspect="1" noChangeArrowheads="1"/>
              </p:cNvSpPr>
              <p:nvPr/>
            </p:nvSpPr>
            <p:spPr bwMode="auto">
              <a:xfrm>
                <a:off x="1586" y="3355"/>
                <a:ext cx="415" cy="116"/>
              </a:xfrm>
              <a:prstGeom prst="rect">
                <a:avLst/>
              </a:prstGeom>
              <a:noFill/>
              <a:ln w="9525">
                <a:noFill/>
                <a:miter lim="800000"/>
                <a:headEnd/>
                <a:tailEnd/>
              </a:ln>
            </p:spPr>
            <p:txBody>
              <a:bodyPr wrap="none" lIns="0" tIns="0" rIns="0" bIns="0">
                <a:spAutoFit/>
              </a:bodyPr>
              <a:lstStyle/>
              <a:p>
                <a:r>
                  <a:rPr lang="en-US" sz="1400" b="1">
                    <a:solidFill>
                      <a:srgbClr val="000000"/>
                    </a:solidFill>
                    <a:latin typeface="Times New Roman" pitchFamily="18" charset="0"/>
                  </a:rPr>
                  <a:t>AB Cycles</a:t>
                </a:r>
                <a:endParaRPr lang="en-US" sz="1400" b="1">
                  <a:latin typeface="Times New Roman" pitchFamily="18" charset="0"/>
                </a:endParaRPr>
              </a:p>
            </p:txBody>
          </p:sp>
          <p:sp>
            <p:nvSpPr>
              <p:cNvPr id="25659" name="Text Box 214"/>
              <p:cNvSpPr txBox="1">
                <a:spLocks noChangeAspect="1" noChangeArrowheads="1"/>
              </p:cNvSpPr>
              <p:nvPr/>
            </p:nvSpPr>
            <p:spPr bwMode="auto">
              <a:xfrm rot="-5400000">
                <a:off x="357" y="2319"/>
                <a:ext cx="673" cy="161"/>
              </a:xfrm>
              <a:prstGeom prst="rect">
                <a:avLst/>
              </a:prstGeom>
              <a:noFill/>
              <a:ln w="9525">
                <a:noFill/>
                <a:miter lim="800000"/>
                <a:headEnd/>
                <a:tailEnd/>
              </a:ln>
            </p:spPr>
            <p:txBody>
              <a:bodyPr wrap="none">
                <a:spAutoFit/>
              </a:bodyPr>
              <a:lstStyle/>
              <a:p>
                <a:r>
                  <a:rPr lang="en-US" sz="1400" b="1">
                    <a:latin typeface="Times New Roman" pitchFamily="18" charset="0"/>
                  </a:rPr>
                  <a:t>Thickness (</a:t>
                </a:r>
                <a:r>
                  <a:rPr lang="en-US" sz="1400" b="1">
                    <a:latin typeface="Times New Roman" pitchFamily="18" charset="0"/>
                    <a:cs typeface="Times New Roman" pitchFamily="18" charset="0"/>
                  </a:rPr>
                  <a:t>Å</a:t>
                </a:r>
                <a:r>
                  <a:rPr lang="en-US" sz="1400" b="1">
                    <a:latin typeface="Times New Roman" pitchFamily="18" charset="0"/>
                  </a:rPr>
                  <a:t>)</a:t>
                </a:r>
              </a:p>
            </p:txBody>
          </p:sp>
        </p:grpSp>
        <p:sp>
          <p:nvSpPr>
            <p:cNvPr id="25619" name="Text Box 215"/>
            <p:cNvSpPr txBox="1">
              <a:spLocks noChangeAspect="1" noChangeArrowheads="1"/>
            </p:cNvSpPr>
            <p:nvPr/>
          </p:nvSpPr>
          <p:spPr bwMode="auto">
            <a:xfrm>
              <a:off x="1104" y="816"/>
              <a:ext cx="1301" cy="320"/>
            </a:xfrm>
            <a:prstGeom prst="rect">
              <a:avLst/>
            </a:prstGeom>
            <a:noFill/>
            <a:ln w="9525">
              <a:noFill/>
              <a:miter lim="800000"/>
              <a:headEnd/>
              <a:tailEnd/>
            </a:ln>
          </p:spPr>
          <p:txBody>
            <a:bodyPr wrap="none">
              <a:spAutoFit/>
            </a:bodyPr>
            <a:lstStyle/>
            <a:p>
              <a:r>
                <a:rPr lang="en-US" sz="2400" b="1">
                  <a:solidFill>
                    <a:srgbClr val="FF3300"/>
                  </a:solidFill>
                  <a:latin typeface="Times New Roman" pitchFamily="18" charset="0"/>
                </a:rPr>
                <a:t>Ellipsometry</a:t>
              </a:r>
            </a:p>
          </p:txBody>
        </p:sp>
        <p:sp>
          <p:nvSpPr>
            <p:cNvPr id="25620" name="Text Box 216"/>
            <p:cNvSpPr txBox="1">
              <a:spLocks noChangeAspect="1" noChangeArrowheads="1"/>
            </p:cNvSpPr>
            <p:nvPr/>
          </p:nvSpPr>
          <p:spPr bwMode="auto">
            <a:xfrm>
              <a:off x="3016" y="912"/>
              <a:ext cx="2483" cy="320"/>
            </a:xfrm>
            <a:prstGeom prst="rect">
              <a:avLst/>
            </a:prstGeom>
            <a:noFill/>
            <a:ln w="9525">
              <a:noFill/>
              <a:miter lim="800000"/>
              <a:headEnd/>
              <a:tailEnd/>
            </a:ln>
          </p:spPr>
          <p:txBody>
            <a:bodyPr wrap="none">
              <a:spAutoFit/>
            </a:bodyPr>
            <a:lstStyle/>
            <a:p>
              <a:pPr algn="ctr"/>
              <a:r>
                <a:rPr lang="en-US" sz="2400" b="1">
                  <a:solidFill>
                    <a:srgbClr val="FF3300"/>
                  </a:solidFill>
                  <a:latin typeface="Times New Roman" pitchFamily="18" charset="0"/>
                </a:rPr>
                <a:t>Atomic Force Microscopy</a:t>
              </a:r>
            </a:p>
          </p:txBody>
        </p:sp>
        <p:sp>
          <p:nvSpPr>
            <p:cNvPr id="25621" name="Text Box 217"/>
            <p:cNvSpPr txBox="1">
              <a:spLocks noChangeAspect="1" noChangeArrowheads="1"/>
            </p:cNvSpPr>
            <p:nvPr/>
          </p:nvSpPr>
          <p:spPr bwMode="auto">
            <a:xfrm>
              <a:off x="384" y="3456"/>
              <a:ext cx="2561" cy="319"/>
            </a:xfrm>
            <a:prstGeom prst="rect">
              <a:avLst/>
            </a:prstGeom>
            <a:noFill/>
            <a:ln w="12700">
              <a:noFill/>
              <a:miter lim="800000"/>
              <a:headEnd type="none" w="sm" len="sm"/>
              <a:tailEnd type="none" w="sm" len="sm"/>
            </a:ln>
          </p:spPr>
          <p:txBody>
            <a:bodyPr wrap="none">
              <a:spAutoFit/>
            </a:bodyPr>
            <a:lstStyle/>
            <a:p>
              <a:pPr>
                <a:buFontTx/>
                <a:buChar char="•"/>
              </a:pPr>
              <a:r>
                <a:rPr lang="en-US" sz="2400">
                  <a:solidFill>
                    <a:srgbClr val="FF3300"/>
                  </a:solidFill>
                  <a:latin typeface="Times"/>
                </a:rPr>
                <a:t> </a:t>
              </a:r>
              <a:r>
                <a:rPr lang="en-US" sz="2000">
                  <a:solidFill>
                    <a:srgbClr val="FF3300"/>
                  </a:solidFill>
                  <a:latin typeface="Arial Narrow" pitchFamily="34" charset="0"/>
                </a:rPr>
                <a:t>Film growth is linear with AB Cycles</a:t>
              </a:r>
              <a:endParaRPr lang="en-US" sz="2400">
                <a:solidFill>
                  <a:srgbClr val="FF3300"/>
                </a:solidFill>
                <a:latin typeface="Times"/>
              </a:endParaRPr>
            </a:p>
          </p:txBody>
        </p:sp>
        <p:sp>
          <p:nvSpPr>
            <p:cNvPr id="25622" name="Text Box 218"/>
            <p:cNvSpPr txBox="1">
              <a:spLocks noChangeAspect="1" noChangeArrowheads="1"/>
            </p:cNvSpPr>
            <p:nvPr/>
          </p:nvSpPr>
          <p:spPr bwMode="auto">
            <a:xfrm>
              <a:off x="2976" y="3263"/>
              <a:ext cx="2785" cy="491"/>
            </a:xfrm>
            <a:prstGeom prst="rect">
              <a:avLst/>
            </a:prstGeom>
            <a:noFill/>
            <a:ln w="12700">
              <a:noFill/>
              <a:miter lim="800000"/>
              <a:headEnd type="none" w="sm" len="sm"/>
              <a:tailEnd type="none" w="sm" len="sm"/>
            </a:ln>
          </p:spPr>
          <p:txBody>
            <a:bodyPr wrap="none">
              <a:spAutoFit/>
            </a:bodyPr>
            <a:lstStyle/>
            <a:p>
              <a:pPr>
                <a:buFontTx/>
                <a:buChar char="•"/>
              </a:pPr>
              <a:r>
                <a:rPr lang="en-US" sz="2000">
                  <a:solidFill>
                    <a:srgbClr val="FF3300"/>
                  </a:solidFill>
                  <a:latin typeface="Arial Narrow" pitchFamily="34" charset="0"/>
                </a:rPr>
                <a:t> RMS Roughness = 4 </a:t>
              </a:r>
              <a:r>
                <a:rPr lang="en-US" altLang="en-US" sz="2000">
                  <a:solidFill>
                    <a:srgbClr val="FF3300"/>
                  </a:solidFill>
                  <a:latin typeface="Times"/>
                </a:rPr>
                <a:t>Å (3000 Cycles)</a:t>
              </a:r>
            </a:p>
            <a:p>
              <a:pPr>
                <a:buFontTx/>
                <a:buChar char="•"/>
              </a:pPr>
              <a:r>
                <a:rPr lang="en-US" sz="2000">
                  <a:solidFill>
                    <a:srgbClr val="FF3300"/>
                  </a:solidFill>
                  <a:latin typeface="Times"/>
                </a:rPr>
                <a:t> ALD Films Flat, Pinhole free</a:t>
              </a:r>
            </a:p>
          </p:txBody>
        </p:sp>
      </p:grpSp>
      <p:pic>
        <p:nvPicPr>
          <p:cNvPr id="123099" name="Picture 219" descr="aldaNIMATED"/>
          <p:cNvPicPr>
            <a:picLocks noChangeAspect="1" noChangeArrowheads="1" noCrop="1"/>
          </p:cNvPicPr>
          <p:nvPr/>
        </p:nvPicPr>
        <p:blipFill>
          <a:blip r:embed="rId6"/>
          <a:srcRect/>
          <a:stretch>
            <a:fillRect/>
          </a:stretch>
        </p:blipFill>
        <p:spPr bwMode="auto">
          <a:xfrm>
            <a:off x="228600" y="1017588"/>
            <a:ext cx="1444625" cy="1878012"/>
          </a:xfrm>
          <a:prstGeom prst="rect">
            <a:avLst/>
          </a:prstGeom>
          <a:noFill/>
          <a:ln w="9525">
            <a:noFill/>
            <a:miter lim="800000"/>
            <a:headEnd/>
            <a:tailEnd/>
          </a:ln>
        </p:spPr>
      </p:pic>
      <p:grpSp>
        <p:nvGrpSpPr>
          <p:cNvPr id="10" name="Group 220"/>
          <p:cNvGrpSpPr>
            <a:grpSpLocks/>
          </p:cNvGrpSpPr>
          <p:nvPr/>
        </p:nvGrpSpPr>
        <p:grpSpPr bwMode="auto">
          <a:xfrm>
            <a:off x="1905000" y="1828800"/>
            <a:ext cx="6343650" cy="3690938"/>
            <a:chOff x="996" y="1275"/>
            <a:chExt cx="3996" cy="2325"/>
          </a:xfrm>
        </p:grpSpPr>
        <p:pic>
          <p:nvPicPr>
            <p:cNvPr id="25611" name="Picture 221"/>
            <p:cNvPicPr>
              <a:picLocks noChangeAspect="1" noChangeArrowheads="1"/>
            </p:cNvPicPr>
            <p:nvPr/>
          </p:nvPicPr>
          <p:blipFill>
            <a:blip r:embed="rId7"/>
            <a:srcRect/>
            <a:stretch>
              <a:fillRect/>
            </a:stretch>
          </p:blipFill>
          <p:spPr bwMode="auto">
            <a:xfrm>
              <a:off x="1049" y="1275"/>
              <a:ext cx="3943" cy="1701"/>
            </a:xfrm>
            <a:prstGeom prst="rect">
              <a:avLst/>
            </a:prstGeom>
            <a:noFill/>
            <a:ln w="9525">
              <a:noFill/>
              <a:miter lim="800000"/>
              <a:headEnd/>
              <a:tailEnd/>
            </a:ln>
          </p:spPr>
        </p:pic>
        <p:sp>
          <p:nvSpPr>
            <p:cNvPr id="25612" name="Text Box 222"/>
            <p:cNvSpPr txBox="1">
              <a:spLocks noChangeArrowheads="1"/>
            </p:cNvSpPr>
            <p:nvPr/>
          </p:nvSpPr>
          <p:spPr bwMode="auto">
            <a:xfrm>
              <a:off x="2121" y="3312"/>
              <a:ext cx="1911" cy="288"/>
            </a:xfrm>
            <a:prstGeom prst="rect">
              <a:avLst/>
            </a:prstGeom>
            <a:noFill/>
            <a:ln w="9525">
              <a:noFill/>
              <a:miter lim="800000"/>
              <a:headEnd/>
              <a:tailEnd/>
            </a:ln>
          </p:spPr>
          <p:txBody>
            <a:bodyPr wrap="none">
              <a:spAutoFit/>
            </a:bodyPr>
            <a:lstStyle/>
            <a:p>
              <a:r>
                <a:rPr lang="en-US" altLang="en-US" sz="2400">
                  <a:latin typeface="Times New Roman" pitchFamily="18" charset="0"/>
                </a:rPr>
                <a:t>Flat, Pinhole-Free Film</a:t>
              </a:r>
            </a:p>
          </p:txBody>
        </p:sp>
        <p:sp>
          <p:nvSpPr>
            <p:cNvPr id="25613" name="Text Box 223"/>
            <p:cNvSpPr txBox="1">
              <a:spLocks noChangeArrowheads="1"/>
            </p:cNvSpPr>
            <p:nvPr/>
          </p:nvSpPr>
          <p:spPr bwMode="auto">
            <a:xfrm>
              <a:off x="996" y="2938"/>
              <a:ext cx="858" cy="154"/>
            </a:xfrm>
            <a:prstGeom prst="rect">
              <a:avLst/>
            </a:prstGeom>
            <a:noFill/>
            <a:ln w="9525">
              <a:noFill/>
              <a:miter lim="800000"/>
              <a:headEnd/>
              <a:tailEnd/>
            </a:ln>
          </p:spPr>
          <p:txBody>
            <a:bodyPr wrap="none">
              <a:spAutoFit/>
            </a:bodyPr>
            <a:lstStyle/>
            <a:p>
              <a:r>
                <a:rPr lang="en-US" altLang="en-US" sz="1000">
                  <a:latin typeface="Times New Roman" pitchFamily="18" charset="0"/>
                </a:rPr>
                <a:t>Seagate, Stephen Ferro</a:t>
              </a:r>
            </a:p>
          </p:txBody>
        </p:sp>
        <p:sp>
          <p:nvSpPr>
            <p:cNvPr id="25614" name="Oval 224"/>
            <p:cNvSpPr>
              <a:spLocks noChangeAspect="1" noChangeArrowheads="1"/>
            </p:cNvSpPr>
            <p:nvPr/>
          </p:nvSpPr>
          <p:spPr bwMode="auto">
            <a:xfrm>
              <a:off x="2003" y="3426"/>
              <a:ext cx="81" cy="81"/>
            </a:xfrm>
            <a:prstGeom prst="ellipse">
              <a:avLst/>
            </a:prstGeom>
            <a:solidFill>
              <a:srgbClr val="0000FF"/>
            </a:solidFill>
            <a:ln w="9525">
              <a:solidFill>
                <a:srgbClr val="0000FF"/>
              </a:solidFill>
              <a:round/>
              <a:headEnd/>
              <a:tailEnd/>
            </a:ln>
          </p:spPr>
          <p:txBody>
            <a:bodyPr wrap="none" anchor="ctr"/>
            <a:lstStyle/>
            <a:p>
              <a:endParaRPr lang="en-US"/>
            </a:p>
          </p:txBody>
        </p:sp>
      </p:grpSp>
      <p:sp>
        <p:nvSpPr>
          <p:cNvPr id="123105" name="Text Box 225"/>
          <p:cNvSpPr txBox="1">
            <a:spLocks noChangeArrowheads="1"/>
          </p:cNvSpPr>
          <p:nvPr/>
        </p:nvSpPr>
        <p:spPr bwMode="auto">
          <a:xfrm>
            <a:off x="1905000" y="2209800"/>
            <a:ext cx="7010400" cy="2654300"/>
          </a:xfrm>
          <a:prstGeom prst="rect">
            <a:avLst/>
          </a:prstGeom>
          <a:solidFill>
            <a:schemeClr val="bg1"/>
          </a:solidFill>
          <a:ln w="12700">
            <a:noFill/>
            <a:miter lim="800000"/>
            <a:headEnd type="none" w="sm" len="sm"/>
            <a:tailEnd type="none" w="sm" len="sm"/>
          </a:ln>
        </p:spPr>
        <p:txBody>
          <a:bodyPr>
            <a:spAutoFit/>
          </a:bodyPr>
          <a:lstStyle/>
          <a:p>
            <a:pPr marL="457200" indent="-457200" algn="just">
              <a:buFontTx/>
              <a:buChar char="•"/>
            </a:pPr>
            <a:r>
              <a:rPr lang="en-US" sz="2800" b="1">
                <a:latin typeface="Times"/>
              </a:rPr>
              <a:t>No uniform line of sight requirement!</a:t>
            </a:r>
          </a:p>
          <a:p>
            <a:pPr marL="457200" indent="-457200" algn="just">
              <a:buFontTx/>
              <a:buChar char="•"/>
            </a:pPr>
            <a:r>
              <a:rPr lang="en-US" sz="2800" b="1">
                <a:latin typeface="Times"/>
              </a:rPr>
              <a:t>Errors do not accumulate with film thickness.</a:t>
            </a:r>
          </a:p>
          <a:p>
            <a:pPr marL="457200" indent="-457200" algn="just">
              <a:buFontTx/>
              <a:buChar char="•"/>
            </a:pPr>
            <a:r>
              <a:rPr lang="en-US" sz="2800" b="1">
                <a:latin typeface="Symbol" pitchFamily="18" charset="2"/>
              </a:rPr>
              <a:t>m</a:t>
            </a:r>
            <a:r>
              <a:rPr lang="en-US" sz="2800" b="1">
                <a:latin typeface="Times"/>
              </a:rPr>
              <a:t>m’s in 1-3 hrs</a:t>
            </a:r>
          </a:p>
          <a:p>
            <a:pPr marL="457200" indent="-457200" algn="just">
              <a:buFontTx/>
              <a:buChar char="•"/>
            </a:pPr>
            <a:r>
              <a:rPr lang="en-US" sz="2800" b="1">
                <a:latin typeface="Times"/>
              </a:rPr>
              <a:t>Pinholes seem to be removed.</a:t>
            </a:r>
          </a:p>
          <a:p>
            <a:pPr marL="457200" indent="-457200" algn="just">
              <a:buFontTx/>
              <a:buChar char="•"/>
            </a:pPr>
            <a:r>
              <a:rPr lang="en-US" sz="2800" b="1">
                <a:latin typeface="Times"/>
              </a:rPr>
              <a:t>Single Cell, 9 cell, re-entrant, </a:t>
            </a:r>
            <a:r>
              <a:rPr lang="en-US" sz="2800" b="1" i="1">
                <a:latin typeface="Times"/>
              </a:rPr>
              <a:t>in situ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2886"/>
                                        </p:tgtEl>
                                      </p:cBhvr>
                                    </p:animEffect>
                                    <p:set>
                                      <p:cBhvr>
                                        <p:cTn id="7" dur="1" fill="hold">
                                          <p:stCondLst>
                                            <p:cond delay="1999"/>
                                          </p:stCondLst>
                                        </p:cTn>
                                        <p:tgtEl>
                                          <p:spTgt spid="12288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22885"/>
                                        </p:tgtEl>
                                      </p:cBhvr>
                                    </p:animEffect>
                                    <p:set>
                                      <p:cBhvr>
                                        <p:cTn id="10" dur="1" fill="hold">
                                          <p:stCondLst>
                                            <p:cond delay="1999"/>
                                          </p:stCondLst>
                                        </p:cTn>
                                        <p:tgtEl>
                                          <p:spTgt spid="12288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3099"/>
                                        </p:tgtEl>
                                        <p:attrNameLst>
                                          <p:attrName>style.visibility</p:attrName>
                                        </p:attrNameLst>
                                      </p:cBhvr>
                                      <p:to>
                                        <p:strVal val="visible"/>
                                      </p:to>
                                    </p:set>
                                    <p:animEffect transition="in" filter="fade">
                                      <p:cBhvr>
                                        <p:cTn id="13" dur="2000"/>
                                        <p:tgtEl>
                                          <p:spTgt spid="12309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22883"/>
                                        </p:tgtEl>
                                        <p:attrNameLst>
                                          <p:attrName>style.visibility</p:attrName>
                                        </p:attrNameLst>
                                      </p:cBhvr>
                                      <p:to>
                                        <p:strVal val="visible"/>
                                      </p:to>
                                    </p:set>
                                    <p:animEffect transition="in" filter="fade">
                                      <p:cBhvr>
                                        <p:cTn id="24" dur="2000"/>
                                        <p:tgtEl>
                                          <p:spTgt spid="12288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22884"/>
                                        </p:tgtEl>
                                        <p:attrNameLst>
                                          <p:attrName>style.visibility</p:attrName>
                                        </p:attrNameLst>
                                      </p:cBhvr>
                                      <p:to>
                                        <p:strVal val="visible"/>
                                      </p:to>
                                    </p:set>
                                    <p:animEffect transition="in" filter="fade">
                                      <p:cBhvr>
                                        <p:cTn id="35" dur="2000"/>
                                        <p:tgtEl>
                                          <p:spTgt spid="12288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3105"/>
                                        </p:tgtEl>
                                        <p:attrNameLst>
                                          <p:attrName>style.visibility</p:attrName>
                                        </p:attrNameLst>
                                      </p:cBhvr>
                                      <p:to>
                                        <p:strVal val="visible"/>
                                      </p:to>
                                    </p:set>
                                    <p:animEffect transition="in" filter="fade">
                                      <p:cBhvr>
                                        <p:cTn id="38" dur="2000"/>
                                        <p:tgtEl>
                                          <p:spTgt spid="123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3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5491163" cy="457200"/>
          </a:xfrm>
        </p:spPr>
        <p:txBody>
          <a:bodyPr/>
          <a:lstStyle/>
          <a:p>
            <a:r>
              <a:rPr lang="en-US" sz="3000" smtClean="0"/>
              <a:t>ALD Thin Film Materials</a:t>
            </a:r>
          </a:p>
        </p:txBody>
      </p:sp>
      <p:pic>
        <p:nvPicPr>
          <p:cNvPr id="15363" name="Picture 5"/>
          <p:cNvPicPr>
            <a:picLocks noChangeAspect="1" noChangeArrowheads="1"/>
          </p:cNvPicPr>
          <p:nvPr/>
        </p:nvPicPr>
        <p:blipFill>
          <a:blip r:embed="rId3"/>
          <a:srcRect/>
          <a:stretch>
            <a:fillRect/>
          </a:stretch>
        </p:blipFill>
        <p:spPr bwMode="auto">
          <a:xfrm>
            <a:off x="1143000" y="974725"/>
            <a:ext cx="6977063" cy="504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6629400" y="4114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1" name="Oval 3"/>
          <p:cNvSpPr>
            <a:spLocks noChangeArrowheads="1"/>
          </p:cNvSpPr>
          <p:nvPr/>
        </p:nvSpPr>
        <p:spPr bwMode="auto">
          <a:xfrm>
            <a:off x="6400800" y="4038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2" name="Oval 4"/>
          <p:cNvSpPr>
            <a:spLocks noChangeArrowheads="1"/>
          </p:cNvSpPr>
          <p:nvPr/>
        </p:nvSpPr>
        <p:spPr bwMode="auto">
          <a:xfrm>
            <a:off x="5105400" y="3733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3" name="Rectangle 5"/>
          <p:cNvSpPr>
            <a:spLocks noChangeArrowheads="1"/>
          </p:cNvSpPr>
          <p:nvPr/>
        </p:nvSpPr>
        <p:spPr bwMode="auto">
          <a:xfrm>
            <a:off x="5029200" y="3505200"/>
            <a:ext cx="76200" cy="22860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174" name="Oval 6"/>
          <p:cNvSpPr>
            <a:spLocks noChangeArrowheads="1"/>
          </p:cNvSpPr>
          <p:nvPr/>
        </p:nvSpPr>
        <p:spPr bwMode="auto">
          <a:xfrm>
            <a:off x="5867400" y="3886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5" name="Oval 7"/>
          <p:cNvSpPr>
            <a:spLocks noChangeArrowheads="1"/>
          </p:cNvSpPr>
          <p:nvPr/>
        </p:nvSpPr>
        <p:spPr bwMode="auto">
          <a:xfrm>
            <a:off x="6324600" y="3886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6" name="Rectangle 8"/>
          <p:cNvSpPr>
            <a:spLocks noChangeAspect="1" noChangeArrowheads="1"/>
          </p:cNvSpPr>
          <p:nvPr/>
        </p:nvSpPr>
        <p:spPr bwMode="auto">
          <a:xfrm>
            <a:off x="5105400" y="3505200"/>
            <a:ext cx="1855788" cy="2286000"/>
          </a:xfrm>
          <a:prstGeom prst="rect">
            <a:avLst/>
          </a:prstGeom>
          <a:solidFill>
            <a:srgbClr val="6E4104"/>
          </a:solidFill>
          <a:ln w="9525">
            <a:solidFill>
              <a:srgbClr val="3C0023"/>
            </a:solidFill>
            <a:miter lim="800000"/>
            <a:headEnd/>
            <a:tailEnd/>
          </a:ln>
        </p:spPr>
        <p:txBody>
          <a:bodyPr wrap="none" anchor="ctr"/>
          <a:lstStyle/>
          <a:p>
            <a:pPr eaLnBrk="0" hangingPunct="0"/>
            <a:endParaRPr lang="en-US"/>
          </a:p>
        </p:txBody>
      </p:sp>
      <p:sp>
        <p:nvSpPr>
          <p:cNvPr id="7177" name="Rectangle 10"/>
          <p:cNvSpPr>
            <a:spLocks noChangeArrowheads="1"/>
          </p:cNvSpPr>
          <p:nvPr/>
        </p:nvSpPr>
        <p:spPr bwMode="auto">
          <a:xfrm>
            <a:off x="457200" y="990600"/>
            <a:ext cx="4191000" cy="4708525"/>
          </a:xfrm>
          <a:prstGeom prst="rect">
            <a:avLst/>
          </a:prstGeom>
          <a:noFill/>
          <a:ln w="9525">
            <a:noFill/>
            <a:miter lim="800000"/>
            <a:headEnd/>
            <a:tailEnd/>
          </a:ln>
        </p:spPr>
        <p:txBody>
          <a:bodyPr>
            <a:spAutoFit/>
          </a:bodyPr>
          <a:lstStyle/>
          <a:p>
            <a:pPr eaLnBrk="0" hangingPunct="0"/>
            <a:endParaRPr lang="en-US" sz="2000" dirty="0">
              <a:solidFill>
                <a:srgbClr val="5000CC"/>
              </a:solidFill>
            </a:endParaRPr>
          </a:p>
          <a:p>
            <a:pPr eaLnBrk="0" hangingPunct="0">
              <a:buFontTx/>
              <a:buChar char="•"/>
            </a:pPr>
            <a:r>
              <a:rPr lang="en-US" sz="2000" dirty="0">
                <a:solidFill>
                  <a:srgbClr val="5000CC"/>
                </a:solidFill>
              </a:rPr>
              <a:t>Readily fabricated</a:t>
            </a:r>
          </a:p>
          <a:p>
            <a:pPr eaLnBrk="0" hangingPunct="0"/>
            <a:endParaRPr lang="en-US" sz="2000" dirty="0">
              <a:solidFill>
                <a:srgbClr val="5000CC"/>
              </a:solidFill>
            </a:endParaRPr>
          </a:p>
          <a:p>
            <a:pPr eaLnBrk="0" hangingPunct="0">
              <a:buFontTx/>
              <a:buChar char="•"/>
            </a:pPr>
            <a:r>
              <a:rPr lang="en-US" sz="2000" dirty="0">
                <a:solidFill>
                  <a:srgbClr val="5000CC"/>
                </a:solidFill>
              </a:rPr>
              <a:t>Extraordinary surface area and amplifying ability</a:t>
            </a:r>
          </a:p>
          <a:p>
            <a:pPr eaLnBrk="0" hangingPunct="0">
              <a:buFontTx/>
              <a:buChar char="•"/>
            </a:pPr>
            <a:endParaRPr lang="en-US" sz="2000" dirty="0">
              <a:solidFill>
                <a:srgbClr val="5000CC"/>
              </a:solidFill>
            </a:endParaRPr>
          </a:p>
          <a:p>
            <a:pPr eaLnBrk="0" hangingPunct="0">
              <a:buFontTx/>
              <a:buChar char="•"/>
            </a:pPr>
            <a:r>
              <a:rPr lang="en-US" sz="2000" dirty="0">
                <a:solidFill>
                  <a:srgbClr val="5000CC"/>
                </a:solidFill>
              </a:rPr>
              <a:t>Pseudo-1D e</a:t>
            </a:r>
            <a:r>
              <a:rPr lang="en-US" sz="2000" baseline="30000" dirty="0">
                <a:solidFill>
                  <a:srgbClr val="5000CC"/>
                </a:solidFill>
              </a:rPr>
              <a:t>-</a:t>
            </a:r>
            <a:r>
              <a:rPr lang="en-US" sz="2000" dirty="0">
                <a:solidFill>
                  <a:srgbClr val="5000CC"/>
                </a:solidFill>
              </a:rPr>
              <a:t> transport  (with many cross links)</a:t>
            </a:r>
          </a:p>
          <a:p>
            <a:pPr eaLnBrk="0" hangingPunct="0"/>
            <a:endParaRPr lang="en-US" sz="2000" dirty="0">
              <a:solidFill>
                <a:srgbClr val="5000CC"/>
              </a:solidFill>
            </a:endParaRPr>
          </a:p>
          <a:p>
            <a:pPr eaLnBrk="0" hangingPunct="0">
              <a:buFontTx/>
              <a:buChar char="•"/>
            </a:pPr>
            <a:r>
              <a:rPr lang="en-US" sz="2000" dirty="0">
                <a:solidFill>
                  <a:srgbClr val="5000CC"/>
                </a:solidFill>
              </a:rPr>
              <a:t>High porosity </a:t>
            </a:r>
            <a:r>
              <a:rPr lang="en-US" sz="2000" b="1" dirty="0">
                <a:solidFill>
                  <a:srgbClr val="5000CC"/>
                </a:solidFill>
                <a:sym typeface="Symbol" pitchFamily="18" charset="2"/>
              </a:rPr>
              <a:t></a:t>
            </a:r>
            <a:r>
              <a:rPr lang="en-US" sz="2000" dirty="0">
                <a:solidFill>
                  <a:srgbClr val="5000CC"/>
                </a:solidFill>
              </a:rPr>
              <a:t> improved efficiency</a:t>
            </a:r>
          </a:p>
          <a:p>
            <a:pPr eaLnBrk="0" hangingPunct="0">
              <a:buFontTx/>
              <a:buChar char="•"/>
            </a:pPr>
            <a:endParaRPr lang="en-US" sz="2000" dirty="0">
              <a:solidFill>
                <a:srgbClr val="5000CC"/>
              </a:solidFill>
            </a:endParaRPr>
          </a:p>
          <a:p>
            <a:pPr eaLnBrk="0" hangingPunct="0">
              <a:buFontTx/>
              <a:buChar char="•"/>
            </a:pPr>
            <a:r>
              <a:rPr lang="en-US" sz="2000" dirty="0">
                <a:solidFill>
                  <a:srgbClr val="5000CC"/>
                </a:solidFill>
              </a:rPr>
              <a:t>Multi-component ALD </a:t>
            </a:r>
            <a:r>
              <a:rPr lang="en-US" sz="2000" b="1" dirty="0">
                <a:solidFill>
                  <a:srgbClr val="5000CC"/>
                </a:solidFill>
                <a:sym typeface="Symbol" pitchFamily="18" charset="2"/>
              </a:rPr>
              <a:t></a:t>
            </a:r>
            <a:r>
              <a:rPr lang="en-US" sz="2000" dirty="0">
                <a:solidFill>
                  <a:srgbClr val="5000CC"/>
                </a:solidFill>
              </a:rPr>
              <a:t> allows biasing, recharging, efficient electron emission</a:t>
            </a:r>
          </a:p>
        </p:txBody>
      </p:sp>
      <p:sp>
        <p:nvSpPr>
          <p:cNvPr id="7178" name="Oval 27"/>
          <p:cNvSpPr>
            <a:spLocks noChangeArrowheads="1"/>
          </p:cNvSpPr>
          <p:nvPr/>
        </p:nvSpPr>
        <p:spPr bwMode="auto">
          <a:xfrm>
            <a:off x="6477000" y="3886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79" name="Oval 28"/>
          <p:cNvSpPr>
            <a:spLocks noChangeArrowheads="1"/>
          </p:cNvSpPr>
          <p:nvPr/>
        </p:nvSpPr>
        <p:spPr bwMode="auto">
          <a:xfrm>
            <a:off x="6019800" y="3886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0" name="Oval 29"/>
          <p:cNvSpPr>
            <a:spLocks noChangeArrowheads="1"/>
          </p:cNvSpPr>
          <p:nvPr/>
        </p:nvSpPr>
        <p:spPr bwMode="auto">
          <a:xfrm>
            <a:off x="6172200" y="3886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1" name="Oval 30"/>
          <p:cNvSpPr>
            <a:spLocks noChangeArrowheads="1"/>
          </p:cNvSpPr>
          <p:nvPr/>
        </p:nvSpPr>
        <p:spPr bwMode="auto">
          <a:xfrm>
            <a:off x="5715000" y="3810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2" name="Oval 31"/>
          <p:cNvSpPr>
            <a:spLocks noChangeArrowheads="1"/>
          </p:cNvSpPr>
          <p:nvPr/>
        </p:nvSpPr>
        <p:spPr bwMode="auto">
          <a:xfrm>
            <a:off x="5562600" y="3733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3" name="Oval 32"/>
          <p:cNvSpPr>
            <a:spLocks noChangeArrowheads="1"/>
          </p:cNvSpPr>
          <p:nvPr/>
        </p:nvSpPr>
        <p:spPr bwMode="auto">
          <a:xfrm>
            <a:off x="5257800" y="3733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4" name="Oval 33"/>
          <p:cNvSpPr>
            <a:spLocks noChangeArrowheads="1"/>
          </p:cNvSpPr>
          <p:nvPr/>
        </p:nvSpPr>
        <p:spPr bwMode="auto">
          <a:xfrm>
            <a:off x="5410200" y="3733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85" name="Oval 34"/>
          <p:cNvSpPr>
            <a:spLocks noChangeArrowheads="1"/>
          </p:cNvSpPr>
          <p:nvPr/>
        </p:nvSpPr>
        <p:spPr bwMode="auto">
          <a:xfrm>
            <a:off x="7467600" y="3922713"/>
            <a:ext cx="762000" cy="762000"/>
          </a:xfrm>
          <a:prstGeom prst="ellipse">
            <a:avLst/>
          </a:prstGeom>
          <a:solidFill>
            <a:schemeClr val="bg1"/>
          </a:solidFill>
          <a:ln w="38100">
            <a:solidFill>
              <a:srgbClr val="FF0000"/>
            </a:solidFill>
            <a:round/>
            <a:headEnd/>
            <a:tailEnd/>
          </a:ln>
        </p:spPr>
        <p:txBody>
          <a:bodyPr wrap="none" anchor="ctr"/>
          <a:lstStyle/>
          <a:p>
            <a:pPr eaLnBrk="0" hangingPunct="0"/>
            <a:endParaRPr lang="en-US"/>
          </a:p>
        </p:txBody>
      </p:sp>
      <p:sp>
        <p:nvSpPr>
          <p:cNvPr id="7186" name="Oval 35"/>
          <p:cNvSpPr>
            <a:spLocks noChangeArrowheads="1"/>
          </p:cNvSpPr>
          <p:nvPr/>
        </p:nvSpPr>
        <p:spPr bwMode="auto">
          <a:xfrm>
            <a:off x="7620000" y="4075113"/>
            <a:ext cx="457200" cy="457200"/>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187" name="Line 36"/>
          <p:cNvSpPr>
            <a:spLocks noChangeShapeType="1"/>
          </p:cNvSpPr>
          <p:nvPr/>
        </p:nvSpPr>
        <p:spPr bwMode="auto">
          <a:xfrm flipH="1" flipV="1">
            <a:off x="7620000" y="4608513"/>
            <a:ext cx="46038" cy="1182687"/>
          </a:xfrm>
          <a:prstGeom prst="line">
            <a:avLst/>
          </a:prstGeom>
          <a:noFill/>
          <a:ln w="9525">
            <a:solidFill>
              <a:schemeClr val="tx1"/>
            </a:solidFill>
            <a:round/>
            <a:headEnd/>
            <a:tailEnd type="triangle" w="med" len="med"/>
          </a:ln>
        </p:spPr>
        <p:txBody>
          <a:bodyPr/>
          <a:lstStyle/>
          <a:p>
            <a:endParaRPr lang="en-US"/>
          </a:p>
        </p:txBody>
      </p:sp>
      <p:sp>
        <p:nvSpPr>
          <p:cNvPr id="7188" name="Text Box 37"/>
          <p:cNvSpPr txBox="1">
            <a:spLocks noChangeArrowheads="1"/>
          </p:cNvSpPr>
          <p:nvPr/>
        </p:nvSpPr>
        <p:spPr bwMode="auto">
          <a:xfrm>
            <a:off x="6934200" y="5638800"/>
            <a:ext cx="1484313" cy="461963"/>
          </a:xfrm>
          <a:prstGeom prst="rect">
            <a:avLst/>
          </a:prstGeom>
          <a:noFill/>
          <a:ln w="9525">
            <a:noFill/>
            <a:miter lim="800000"/>
            <a:headEnd/>
            <a:tailEnd/>
          </a:ln>
        </p:spPr>
        <p:txBody>
          <a:bodyPr wrap="none">
            <a:spAutoFit/>
          </a:bodyPr>
          <a:lstStyle/>
          <a:p>
            <a:pPr eaLnBrk="0" hangingPunct="0"/>
            <a:r>
              <a:rPr lang="en-US"/>
              <a:t>e- emitter</a:t>
            </a:r>
          </a:p>
        </p:txBody>
      </p:sp>
      <p:sp>
        <p:nvSpPr>
          <p:cNvPr id="7189" name="Line 38"/>
          <p:cNvSpPr>
            <a:spLocks noChangeShapeType="1"/>
          </p:cNvSpPr>
          <p:nvPr/>
        </p:nvSpPr>
        <p:spPr bwMode="auto">
          <a:xfrm>
            <a:off x="7696200" y="3694113"/>
            <a:ext cx="152400" cy="533400"/>
          </a:xfrm>
          <a:prstGeom prst="line">
            <a:avLst/>
          </a:prstGeom>
          <a:noFill/>
          <a:ln w="9525">
            <a:solidFill>
              <a:schemeClr val="tx1"/>
            </a:solidFill>
            <a:round/>
            <a:headEnd/>
            <a:tailEnd type="triangle" w="med" len="med"/>
          </a:ln>
        </p:spPr>
        <p:txBody>
          <a:bodyPr/>
          <a:lstStyle/>
          <a:p>
            <a:endParaRPr lang="en-US"/>
          </a:p>
        </p:txBody>
      </p:sp>
      <p:sp>
        <p:nvSpPr>
          <p:cNvPr id="7190" name="Text Box 39"/>
          <p:cNvSpPr txBox="1">
            <a:spLocks noChangeArrowheads="1"/>
          </p:cNvSpPr>
          <p:nvPr/>
        </p:nvSpPr>
        <p:spPr bwMode="auto">
          <a:xfrm>
            <a:off x="7375525" y="3276600"/>
            <a:ext cx="1203325" cy="457200"/>
          </a:xfrm>
          <a:prstGeom prst="rect">
            <a:avLst/>
          </a:prstGeom>
          <a:noFill/>
          <a:ln w="9525">
            <a:noFill/>
            <a:miter lim="800000"/>
            <a:headEnd/>
            <a:tailEnd/>
          </a:ln>
        </p:spPr>
        <p:txBody>
          <a:bodyPr wrap="none">
            <a:spAutoFit/>
          </a:bodyPr>
          <a:lstStyle/>
          <a:p>
            <a:pPr eaLnBrk="0" hangingPunct="0"/>
            <a:r>
              <a:rPr lang="en-US"/>
              <a:t>aerogel</a:t>
            </a:r>
          </a:p>
        </p:txBody>
      </p:sp>
      <p:sp>
        <p:nvSpPr>
          <p:cNvPr id="7191" name="Line 40"/>
          <p:cNvSpPr>
            <a:spLocks noChangeShapeType="1"/>
          </p:cNvSpPr>
          <p:nvPr/>
        </p:nvSpPr>
        <p:spPr bwMode="auto">
          <a:xfrm flipH="1" flipV="1">
            <a:off x="8077200" y="4456113"/>
            <a:ext cx="152400" cy="533400"/>
          </a:xfrm>
          <a:prstGeom prst="line">
            <a:avLst/>
          </a:prstGeom>
          <a:noFill/>
          <a:ln w="9525">
            <a:solidFill>
              <a:schemeClr val="tx1"/>
            </a:solidFill>
            <a:round/>
            <a:headEnd/>
            <a:tailEnd type="triangle" w="med" len="med"/>
          </a:ln>
        </p:spPr>
        <p:txBody>
          <a:bodyPr/>
          <a:lstStyle/>
          <a:p>
            <a:endParaRPr lang="en-US"/>
          </a:p>
        </p:txBody>
      </p:sp>
      <p:sp>
        <p:nvSpPr>
          <p:cNvPr id="7192" name="Text Box 41"/>
          <p:cNvSpPr txBox="1">
            <a:spLocks noChangeArrowheads="1"/>
          </p:cNvSpPr>
          <p:nvPr/>
        </p:nvSpPr>
        <p:spPr bwMode="auto">
          <a:xfrm>
            <a:off x="8001000" y="4953000"/>
            <a:ext cx="914400" cy="461963"/>
          </a:xfrm>
          <a:prstGeom prst="rect">
            <a:avLst/>
          </a:prstGeom>
          <a:noFill/>
          <a:ln w="9525">
            <a:noFill/>
            <a:miter lim="800000"/>
            <a:headEnd/>
            <a:tailEnd/>
          </a:ln>
        </p:spPr>
        <p:txBody>
          <a:bodyPr>
            <a:spAutoFit/>
          </a:bodyPr>
          <a:lstStyle/>
          <a:p>
            <a:pPr eaLnBrk="0" hangingPunct="0"/>
            <a:r>
              <a:rPr lang="en-US"/>
              <a:t>TCO</a:t>
            </a:r>
            <a:endParaRPr lang="en-US" baseline="-25000"/>
          </a:p>
        </p:txBody>
      </p:sp>
      <p:sp>
        <p:nvSpPr>
          <p:cNvPr id="7193" name="Oval 87"/>
          <p:cNvSpPr>
            <a:spLocks noChangeArrowheads="1"/>
          </p:cNvSpPr>
          <p:nvPr/>
        </p:nvSpPr>
        <p:spPr bwMode="auto">
          <a:xfrm>
            <a:off x="6477000" y="4343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4" name="Oval 88"/>
          <p:cNvSpPr>
            <a:spLocks noChangeArrowheads="1"/>
          </p:cNvSpPr>
          <p:nvPr/>
        </p:nvSpPr>
        <p:spPr bwMode="auto">
          <a:xfrm>
            <a:off x="5715000" y="4267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5" name="Oval 89"/>
          <p:cNvSpPr>
            <a:spLocks noChangeArrowheads="1"/>
          </p:cNvSpPr>
          <p:nvPr/>
        </p:nvSpPr>
        <p:spPr bwMode="auto">
          <a:xfrm>
            <a:off x="6172200" y="4343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6" name="Oval 90"/>
          <p:cNvSpPr>
            <a:spLocks noChangeArrowheads="1"/>
          </p:cNvSpPr>
          <p:nvPr/>
        </p:nvSpPr>
        <p:spPr bwMode="auto">
          <a:xfrm>
            <a:off x="6324600" y="4343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7" name="Oval 91"/>
          <p:cNvSpPr>
            <a:spLocks noChangeArrowheads="1"/>
          </p:cNvSpPr>
          <p:nvPr/>
        </p:nvSpPr>
        <p:spPr bwMode="auto">
          <a:xfrm>
            <a:off x="5867400" y="4343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8" name="Oval 92"/>
          <p:cNvSpPr>
            <a:spLocks noChangeArrowheads="1"/>
          </p:cNvSpPr>
          <p:nvPr/>
        </p:nvSpPr>
        <p:spPr bwMode="auto">
          <a:xfrm>
            <a:off x="6019800" y="4343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199" name="Oval 93"/>
          <p:cNvSpPr>
            <a:spLocks noChangeArrowheads="1"/>
          </p:cNvSpPr>
          <p:nvPr/>
        </p:nvSpPr>
        <p:spPr bwMode="auto">
          <a:xfrm>
            <a:off x="5562600" y="4191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0" name="Oval 94"/>
          <p:cNvSpPr>
            <a:spLocks noChangeArrowheads="1"/>
          </p:cNvSpPr>
          <p:nvPr/>
        </p:nvSpPr>
        <p:spPr bwMode="auto">
          <a:xfrm>
            <a:off x="5410200" y="4114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1" name="Oval 95"/>
          <p:cNvSpPr>
            <a:spLocks noChangeArrowheads="1"/>
          </p:cNvSpPr>
          <p:nvPr/>
        </p:nvSpPr>
        <p:spPr bwMode="auto">
          <a:xfrm>
            <a:off x="5105400" y="4114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2" name="Oval 96"/>
          <p:cNvSpPr>
            <a:spLocks noChangeArrowheads="1"/>
          </p:cNvSpPr>
          <p:nvPr/>
        </p:nvSpPr>
        <p:spPr bwMode="auto">
          <a:xfrm>
            <a:off x="5257800" y="4114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3" name="Oval 97"/>
          <p:cNvSpPr>
            <a:spLocks noChangeArrowheads="1"/>
          </p:cNvSpPr>
          <p:nvPr/>
        </p:nvSpPr>
        <p:spPr bwMode="auto">
          <a:xfrm>
            <a:off x="5105400" y="4495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4" name="Oval 98"/>
          <p:cNvSpPr>
            <a:spLocks noChangeArrowheads="1"/>
          </p:cNvSpPr>
          <p:nvPr/>
        </p:nvSpPr>
        <p:spPr bwMode="auto">
          <a:xfrm>
            <a:off x="5562600" y="4495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5" name="Oval 99"/>
          <p:cNvSpPr>
            <a:spLocks noChangeArrowheads="1"/>
          </p:cNvSpPr>
          <p:nvPr/>
        </p:nvSpPr>
        <p:spPr bwMode="auto">
          <a:xfrm>
            <a:off x="5715000" y="4419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6" name="Oval 100"/>
          <p:cNvSpPr>
            <a:spLocks noChangeArrowheads="1"/>
          </p:cNvSpPr>
          <p:nvPr/>
        </p:nvSpPr>
        <p:spPr bwMode="auto">
          <a:xfrm>
            <a:off x="5257800" y="4495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7" name="Oval 101"/>
          <p:cNvSpPr>
            <a:spLocks noChangeArrowheads="1"/>
          </p:cNvSpPr>
          <p:nvPr/>
        </p:nvSpPr>
        <p:spPr bwMode="auto">
          <a:xfrm>
            <a:off x="5410200" y="4495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8" name="Oval 102"/>
          <p:cNvSpPr>
            <a:spLocks noChangeArrowheads="1"/>
          </p:cNvSpPr>
          <p:nvPr/>
        </p:nvSpPr>
        <p:spPr bwMode="auto">
          <a:xfrm>
            <a:off x="6172200" y="5105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09" name="Oval 103"/>
          <p:cNvSpPr>
            <a:spLocks noChangeArrowheads="1"/>
          </p:cNvSpPr>
          <p:nvPr/>
        </p:nvSpPr>
        <p:spPr bwMode="auto">
          <a:xfrm>
            <a:off x="5486400" y="4876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0" name="Oval 104"/>
          <p:cNvSpPr>
            <a:spLocks noChangeArrowheads="1"/>
          </p:cNvSpPr>
          <p:nvPr/>
        </p:nvSpPr>
        <p:spPr bwMode="auto">
          <a:xfrm>
            <a:off x="5638800" y="4953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1" name="Oval 105"/>
          <p:cNvSpPr>
            <a:spLocks noChangeArrowheads="1"/>
          </p:cNvSpPr>
          <p:nvPr/>
        </p:nvSpPr>
        <p:spPr bwMode="auto">
          <a:xfrm>
            <a:off x="6019800" y="5029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2" name="Oval 106"/>
          <p:cNvSpPr>
            <a:spLocks noChangeArrowheads="1"/>
          </p:cNvSpPr>
          <p:nvPr/>
        </p:nvSpPr>
        <p:spPr bwMode="auto">
          <a:xfrm>
            <a:off x="54864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3" name="Oval 107"/>
          <p:cNvSpPr>
            <a:spLocks noChangeArrowheads="1"/>
          </p:cNvSpPr>
          <p:nvPr/>
        </p:nvSpPr>
        <p:spPr bwMode="auto">
          <a:xfrm>
            <a:off x="5638800" y="4648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4" name="Oval 108"/>
          <p:cNvSpPr>
            <a:spLocks noChangeArrowheads="1"/>
          </p:cNvSpPr>
          <p:nvPr/>
        </p:nvSpPr>
        <p:spPr bwMode="auto">
          <a:xfrm>
            <a:off x="5867400" y="5562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5" name="Oval 109"/>
          <p:cNvSpPr>
            <a:spLocks noChangeArrowheads="1"/>
          </p:cNvSpPr>
          <p:nvPr/>
        </p:nvSpPr>
        <p:spPr bwMode="auto">
          <a:xfrm>
            <a:off x="5105400" y="5562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6" name="Oval 110"/>
          <p:cNvSpPr>
            <a:spLocks noChangeArrowheads="1"/>
          </p:cNvSpPr>
          <p:nvPr/>
        </p:nvSpPr>
        <p:spPr bwMode="auto">
          <a:xfrm>
            <a:off x="5562600" y="5562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7" name="Oval 111"/>
          <p:cNvSpPr>
            <a:spLocks noChangeArrowheads="1"/>
          </p:cNvSpPr>
          <p:nvPr/>
        </p:nvSpPr>
        <p:spPr bwMode="auto">
          <a:xfrm>
            <a:off x="5715000" y="5562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8" name="Oval 112"/>
          <p:cNvSpPr>
            <a:spLocks noChangeArrowheads="1"/>
          </p:cNvSpPr>
          <p:nvPr/>
        </p:nvSpPr>
        <p:spPr bwMode="auto">
          <a:xfrm>
            <a:off x="5257800" y="5562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19" name="Oval 113"/>
          <p:cNvSpPr>
            <a:spLocks noChangeArrowheads="1"/>
          </p:cNvSpPr>
          <p:nvPr/>
        </p:nvSpPr>
        <p:spPr bwMode="auto">
          <a:xfrm>
            <a:off x="54102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0" name="Oval 114"/>
          <p:cNvSpPr>
            <a:spLocks noChangeArrowheads="1"/>
          </p:cNvSpPr>
          <p:nvPr/>
        </p:nvSpPr>
        <p:spPr bwMode="auto">
          <a:xfrm>
            <a:off x="5943600" y="4876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1" name="Oval 115"/>
          <p:cNvSpPr>
            <a:spLocks noChangeArrowheads="1"/>
          </p:cNvSpPr>
          <p:nvPr/>
        </p:nvSpPr>
        <p:spPr bwMode="auto">
          <a:xfrm>
            <a:off x="5105400" y="5181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2" name="Oval 116"/>
          <p:cNvSpPr>
            <a:spLocks noChangeArrowheads="1"/>
          </p:cNvSpPr>
          <p:nvPr/>
        </p:nvSpPr>
        <p:spPr bwMode="auto">
          <a:xfrm>
            <a:off x="5410200" y="5029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3" name="Oval 117"/>
          <p:cNvSpPr>
            <a:spLocks noChangeArrowheads="1"/>
          </p:cNvSpPr>
          <p:nvPr/>
        </p:nvSpPr>
        <p:spPr bwMode="auto">
          <a:xfrm>
            <a:off x="5791200" y="4953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4" name="Oval 118"/>
          <p:cNvSpPr>
            <a:spLocks noChangeArrowheads="1"/>
          </p:cNvSpPr>
          <p:nvPr/>
        </p:nvSpPr>
        <p:spPr bwMode="auto">
          <a:xfrm>
            <a:off x="5257800" y="5181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5" name="Oval 119"/>
          <p:cNvSpPr>
            <a:spLocks noChangeArrowheads="1"/>
          </p:cNvSpPr>
          <p:nvPr/>
        </p:nvSpPr>
        <p:spPr bwMode="auto">
          <a:xfrm>
            <a:off x="5410200" y="5181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6" name="Oval 120"/>
          <p:cNvSpPr>
            <a:spLocks noChangeArrowheads="1"/>
          </p:cNvSpPr>
          <p:nvPr/>
        </p:nvSpPr>
        <p:spPr bwMode="auto">
          <a:xfrm>
            <a:off x="67056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7" name="Oval 121"/>
          <p:cNvSpPr>
            <a:spLocks noChangeArrowheads="1"/>
          </p:cNvSpPr>
          <p:nvPr/>
        </p:nvSpPr>
        <p:spPr bwMode="auto">
          <a:xfrm>
            <a:off x="59436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8" name="Oval 122"/>
          <p:cNvSpPr>
            <a:spLocks noChangeArrowheads="1"/>
          </p:cNvSpPr>
          <p:nvPr/>
        </p:nvSpPr>
        <p:spPr bwMode="auto">
          <a:xfrm>
            <a:off x="64008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29" name="Oval 123"/>
          <p:cNvSpPr>
            <a:spLocks noChangeArrowheads="1"/>
          </p:cNvSpPr>
          <p:nvPr/>
        </p:nvSpPr>
        <p:spPr bwMode="auto">
          <a:xfrm>
            <a:off x="65532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0" name="Oval 124"/>
          <p:cNvSpPr>
            <a:spLocks noChangeArrowheads="1"/>
          </p:cNvSpPr>
          <p:nvPr/>
        </p:nvSpPr>
        <p:spPr bwMode="auto">
          <a:xfrm>
            <a:off x="60960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1" name="Oval 125"/>
          <p:cNvSpPr>
            <a:spLocks noChangeArrowheads="1"/>
          </p:cNvSpPr>
          <p:nvPr/>
        </p:nvSpPr>
        <p:spPr bwMode="auto">
          <a:xfrm>
            <a:off x="6248400" y="4724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2" name="Oval 126"/>
          <p:cNvSpPr>
            <a:spLocks noChangeArrowheads="1"/>
          </p:cNvSpPr>
          <p:nvPr/>
        </p:nvSpPr>
        <p:spPr bwMode="auto">
          <a:xfrm>
            <a:off x="6477000" y="5334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3" name="Oval 127"/>
          <p:cNvSpPr>
            <a:spLocks noChangeArrowheads="1"/>
          </p:cNvSpPr>
          <p:nvPr/>
        </p:nvSpPr>
        <p:spPr bwMode="auto">
          <a:xfrm>
            <a:off x="5715000" y="5410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4" name="Oval 128"/>
          <p:cNvSpPr>
            <a:spLocks noChangeArrowheads="1"/>
          </p:cNvSpPr>
          <p:nvPr/>
        </p:nvSpPr>
        <p:spPr bwMode="auto">
          <a:xfrm>
            <a:off x="6324600" y="5105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5" name="Oval 129"/>
          <p:cNvSpPr>
            <a:spLocks noChangeArrowheads="1"/>
          </p:cNvSpPr>
          <p:nvPr/>
        </p:nvSpPr>
        <p:spPr bwMode="auto">
          <a:xfrm>
            <a:off x="6477000" y="5181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6" name="Oval 130"/>
          <p:cNvSpPr>
            <a:spLocks noChangeArrowheads="1"/>
          </p:cNvSpPr>
          <p:nvPr/>
        </p:nvSpPr>
        <p:spPr bwMode="auto">
          <a:xfrm>
            <a:off x="5791200" y="5257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7" name="Oval 131"/>
          <p:cNvSpPr>
            <a:spLocks noChangeArrowheads="1"/>
          </p:cNvSpPr>
          <p:nvPr/>
        </p:nvSpPr>
        <p:spPr bwMode="auto">
          <a:xfrm>
            <a:off x="5943600" y="5181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8" name="Oval 132"/>
          <p:cNvSpPr>
            <a:spLocks noChangeArrowheads="1"/>
          </p:cNvSpPr>
          <p:nvPr/>
        </p:nvSpPr>
        <p:spPr bwMode="auto">
          <a:xfrm>
            <a:off x="60198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39" name="Oval 133"/>
          <p:cNvSpPr>
            <a:spLocks noChangeArrowheads="1"/>
          </p:cNvSpPr>
          <p:nvPr/>
        </p:nvSpPr>
        <p:spPr bwMode="auto">
          <a:xfrm>
            <a:off x="64770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0" name="Oval 134"/>
          <p:cNvSpPr>
            <a:spLocks noChangeArrowheads="1"/>
          </p:cNvSpPr>
          <p:nvPr/>
        </p:nvSpPr>
        <p:spPr bwMode="auto">
          <a:xfrm>
            <a:off x="66294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1" name="Oval 135"/>
          <p:cNvSpPr>
            <a:spLocks noChangeArrowheads="1"/>
          </p:cNvSpPr>
          <p:nvPr/>
        </p:nvSpPr>
        <p:spPr bwMode="auto">
          <a:xfrm>
            <a:off x="61722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2" name="Oval 136"/>
          <p:cNvSpPr>
            <a:spLocks noChangeArrowheads="1"/>
          </p:cNvSpPr>
          <p:nvPr/>
        </p:nvSpPr>
        <p:spPr bwMode="auto">
          <a:xfrm>
            <a:off x="6324600" y="5486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3" name="Oval 137"/>
          <p:cNvSpPr>
            <a:spLocks noChangeArrowheads="1"/>
          </p:cNvSpPr>
          <p:nvPr/>
        </p:nvSpPr>
        <p:spPr bwMode="auto">
          <a:xfrm>
            <a:off x="6553200" y="3581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4" name="Oval 138"/>
          <p:cNvSpPr>
            <a:spLocks noChangeArrowheads="1"/>
          </p:cNvSpPr>
          <p:nvPr/>
        </p:nvSpPr>
        <p:spPr bwMode="auto">
          <a:xfrm>
            <a:off x="5791200" y="3657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5" name="Oval 139"/>
          <p:cNvSpPr>
            <a:spLocks noChangeArrowheads="1"/>
          </p:cNvSpPr>
          <p:nvPr/>
        </p:nvSpPr>
        <p:spPr bwMode="auto">
          <a:xfrm>
            <a:off x="6248400" y="3581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6" name="Oval 140"/>
          <p:cNvSpPr>
            <a:spLocks noChangeArrowheads="1"/>
          </p:cNvSpPr>
          <p:nvPr/>
        </p:nvSpPr>
        <p:spPr bwMode="auto">
          <a:xfrm>
            <a:off x="6400800" y="3581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7" name="Oval 141"/>
          <p:cNvSpPr>
            <a:spLocks noChangeArrowheads="1"/>
          </p:cNvSpPr>
          <p:nvPr/>
        </p:nvSpPr>
        <p:spPr bwMode="auto">
          <a:xfrm>
            <a:off x="5943600" y="3581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8" name="Oval 142"/>
          <p:cNvSpPr>
            <a:spLocks noChangeArrowheads="1"/>
          </p:cNvSpPr>
          <p:nvPr/>
        </p:nvSpPr>
        <p:spPr bwMode="auto">
          <a:xfrm>
            <a:off x="6096000" y="35814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49" name="Oval 143"/>
          <p:cNvSpPr>
            <a:spLocks noChangeArrowheads="1"/>
          </p:cNvSpPr>
          <p:nvPr/>
        </p:nvSpPr>
        <p:spPr bwMode="auto">
          <a:xfrm>
            <a:off x="5867400" y="40386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0" name="Oval 144"/>
          <p:cNvSpPr>
            <a:spLocks noChangeArrowheads="1"/>
          </p:cNvSpPr>
          <p:nvPr/>
        </p:nvSpPr>
        <p:spPr bwMode="auto">
          <a:xfrm>
            <a:off x="6477000" y="4191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1" name="Oval 145"/>
          <p:cNvSpPr>
            <a:spLocks noChangeArrowheads="1"/>
          </p:cNvSpPr>
          <p:nvPr/>
        </p:nvSpPr>
        <p:spPr bwMode="auto">
          <a:xfrm>
            <a:off x="5943600" y="4191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2" name="Oval 146"/>
          <p:cNvSpPr>
            <a:spLocks noChangeArrowheads="1"/>
          </p:cNvSpPr>
          <p:nvPr/>
        </p:nvSpPr>
        <p:spPr bwMode="auto">
          <a:xfrm>
            <a:off x="6553200" y="4876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3" name="Oval 147"/>
          <p:cNvSpPr>
            <a:spLocks noChangeArrowheads="1"/>
          </p:cNvSpPr>
          <p:nvPr/>
        </p:nvSpPr>
        <p:spPr bwMode="auto">
          <a:xfrm>
            <a:off x="5410200" y="5334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4" name="Oval 148"/>
          <p:cNvSpPr>
            <a:spLocks noChangeArrowheads="1"/>
          </p:cNvSpPr>
          <p:nvPr/>
        </p:nvSpPr>
        <p:spPr bwMode="auto">
          <a:xfrm>
            <a:off x="6248400" y="45720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5" name="Oval 149"/>
          <p:cNvSpPr>
            <a:spLocks noChangeArrowheads="1"/>
          </p:cNvSpPr>
          <p:nvPr/>
        </p:nvSpPr>
        <p:spPr bwMode="auto">
          <a:xfrm>
            <a:off x="6477000" y="50292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6" name="Oval 150"/>
          <p:cNvSpPr>
            <a:spLocks noChangeArrowheads="1"/>
          </p:cNvSpPr>
          <p:nvPr/>
        </p:nvSpPr>
        <p:spPr bwMode="auto">
          <a:xfrm>
            <a:off x="6096000" y="4495800"/>
            <a:ext cx="152400" cy="150813"/>
          </a:xfrm>
          <a:prstGeom prst="ellipse">
            <a:avLst/>
          </a:prstGeom>
          <a:solidFill>
            <a:schemeClr val="bg1"/>
          </a:solidFill>
          <a:ln w="57150">
            <a:solidFill>
              <a:srgbClr val="FF0000"/>
            </a:solidFill>
            <a:round/>
            <a:headEnd/>
            <a:tailEnd/>
          </a:ln>
        </p:spPr>
        <p:txBody>
          <a:bodyPr wrap="none" anchor="ctr"/>
          <a:lstStyle/>
          <a:p>
            <a:pPr eaLnBrk="0" hangingPunct="0"/>
            <a:endParaRPr lang="en-US"/>
          </a:p>
        </p:txBody>
      </p:sp>
      <p:sp>
        <p:nvSpPr>
          <p:cNvPr id="7257" name="Oval 151"/>
          <p:cNvSpPr>
            <a:spLocks noChangeArrowheads="1"/>
          </p:cNvSpPr>
          <p:nvPr/>
        </p:nvSpPr>
        <p:spPr bwMode="auto">
          <a:xfrm>
            <a:off x="6400800" y="4038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58" name="Oval 152"/>
          <p:cNvSpPr>
            <a:spLocks noChangeArrowheads="1"/>
          </p:cNvSpPr>
          <p:nvPr/>
        </p:nvSpPr>
        <p:spPr bwMode="auto">
          <a:xfrm>
            <a:off x="5105400" y="3733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59" name="Oval 153"/>
          <p:cNvSpPr>
            <a:spLocks noChangeArrowheads="1"/>
          </p:cNvSpPr>
          <p:nvPr/>
        </p:nvSpPr>
        <p:spPr bwMode="auto">
          <a:xfrm>
            <a:off x="5867400" y="3886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0" name="Oval 154"/>
          <p:cNvSpPr>
            <a:spLocks noChangeArrowheads="1"/>
          </p:cNvSpPr>
          <p:nvPr/>
        </p:nvSpPr>
        <p:spPr bwMode="auto">
          <a:xfrm>
            <a:off x="6324600" y="3886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1" name="Oval 155"/>
          <p:cNvSpPr>
            <a:spLocks noChangeArrowheads="1"/>
          </p:cNvSpPr>
          <p:nvPr/>
        </p:nvSpPr>
        <p:spPr bwMode="auto">
          <a:xfrm>
            <a:off x="6477000" y="3886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2" name="Oval 156"/>
          <p:cNvSpPr>
            <a:spLocks noChangeArrowheads="1"/>
          </p:cNvSpPr>
          <p:nvPr/>
        </p:nvSpPr>
        <p:spPr bwMode="auto">
          <a:xfrm>
            <a:off x="6019800" y="3886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3" name="Oval 157"/>
          <p:cNvSpPr>
            <a:spLocks noChangeArrowheads="1"/>
          </p:cNvSpPr>
          <p:nvPr/>
        </p:nvSpPr>
        <p:spPr bwMode="auto">
          <a:xfrm>
            <a:off x="6172200" y="3886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4" name="Oval 158"/>
          <p:cNvSpPr>
            <a:spLocks noChangeArrowheads="1"/>
          </p:cNvSpPr>
          <p:nvPr/>
        </p:nvSpPr>
        <p:spPr bwMode="auto">
          <a:xfrm>
            <a:off x="5715000" y="3810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5" name="Oval 159"/>
          <p:cNvSpPr>
            <a:spLocks noChangeArrowheads="1"/>
          </p:cNvSpPr>
          <p:nvPr/>
        </p:nvSpPr>
        <p:spPr bwMode="auto">
          <a:xfrm>
            <a:off x="5562600" y="3733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6" name="Oval 160"/>
          <p:cNvSpPr>
            <a:spLocks noChangeArrowheads="1"/>
          </p:cNvSpPr>
          <p:nvPr/>
        </p:nvSpPr>
        <p:spPr bwMode="auto">
          <a:xfrm>
            <a:off x="5257800" y="3733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7" name="Oval 161"/>
          <p:cNvSpPr>
            <a:spLocks noChangeArrowheads="1"/>
          </p:cNvSpPr>
          <p:nvPr/>
        </p:nvSpPr>
        <p:spPr bwMode="auto">
          <a:xfrm>
            <a:off x="5410200" y="3733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8" name="Oval 162"/>
          <p:cNvSpPr>
            <a:spLocks noChangeArrowheads="1"/>
          </p:cNvSpPr>
          <p:nvPr/>
        </p:nvSpPr>
        <p:spPr bwMode="auto">
          <a:xfrm>
            <a:off x="6477000" y="4343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69" name="Oval 163"/>
          <p:cNvSpPr>
            <a:spLocks noChangeArrowheads="1"/>
          </p:cNvSpPr>
          <p:nvPr/>
        </p:nvSpPr>
        <p:spPr bwMode="auto">
          <a:xfrm>
            <a:off x="5715000" y="4267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0" name="Oval 164"/>
          <p:cNvSpPr>
            <a:spLocks noChangeArrowheads="1"/>
          </p:cNvSpPr>
          <p:nvPr/>
        </p:nvSpPr>
        <p:spPr bwMode="auto">
          <a:xfrm>
            <a:off x="6172200" y="4343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1" name="Oval 165"/>
          <p:cNvSpPr>
            <a:spLocks noChangeArrowheads="1"/>
          </p:cNvSpPr>
          <p:nvPr/>
        </p:nvSpPr>
        <p:spPr bwMode="auto">
          <a:xfrm>
            <a:off x="6324600" y="4343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2" name="Oval 166"/>
          <p:cNvSpPr>
            <a:spLocks noChangeArrowheads="1"/>
          </p:cNvSpPr>
          <p:nvPr/>
        </p:nvSpPr>
        <p:spPr bwMode="auto">
          <a:xfrm>
            <a:off x="5867400" y="4343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3" name="Oval 167"/>
          <p:cNvSpPr>
            <a:spLocks noChangeArrowheads="1"/>
          </p:cNvSpPr>
          <p:nvPr/>
        </p:nvSpPr>
        <p:spPr bwMode="auto">
          <a:xfrm>
            <a:off x="6019800" y="4343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4" name="Oval 168"/>
          <p:cNvSpPr>
            <a:spLocks noChangeArrowheads="1"/>
          </p:cNvSpPr>
          <p:nvPr/>
        </p:nvSpPr>
        <p:spPr bwMode="auto">
          <a:xfrm>
            <a:off x="5562600" y="4191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5" name="Oval 169"/>
          <p:cNvSpPr>
            <a:spLocks noChangeArrowheads="1"/>
          </p:cNvSpPr>
          <p:nvPr/>
        </p:nvSpPr>
        <p:spPr bwMode="auto">
          <a:xfrm>
            <a:off x="5410200" y="4114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6" name="Oval 170"/>
          <p:cNvSpPr>
            <a:spLocks noChangeArrowheads="1"/>
          </p:cNvSpPr>
          <p:nvPr/>
        </p:nvSpPr>
        <p:spPr bwMode="auto">
          <a:xfrm>
            <a:off x="5105400" y="4114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7" name="Oval 171"/>
          <p:cNvSpPr>
            <a:spLocks noChangeArrowheads="1"/>
          </p:cNvSpPr>
          <p:nvPr/>
        </p:nvSpPr>
        <p:spPr bwMode="auto">
          <a:xfrm>
            <a:off x="5257800" y="4114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8" name="Oval 172"/>
          <p:cNvSpPr>
            <a:spLocks noChangeArrowheads="1"/>
          </p:cNvSpPr>
          <p:nvPr/>
        </p:nvSpPr>
        <p:spPr bwMode="auto">
          <a:xfrm>
            <a:off x="5105400" y="4495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79" name="Oval 173"/>
          <p:cNvSpPr>
            <a:spLocks noChangeArrowheads="1"/>
          </p:cNvSpPr>
          <p:nvPr/>
        </p:nvSpPr>
        <p:spPr bwMode="auto">
          <a:xfrm>
            <a:off x="5562600" y="4495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0" name="Oval 174"/>
          <p:cNvSpPr>
            <a:spLocks noChangeArrowheads="1"/>
          </p:cNvSpPr>
          <p:nvPr/>
        </p:nvSpPr>
        <p:spPr bwMode="auto">
          <a:xfrm>
            <a:off x="5715000" y="4419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1" name="Oval 175"/>
          <p:cNvSpPr>
            <a:spLocks noChangeArrowheads="1"/>
          </p:cNvSpPr>
          <p:nvPr/>
        </p:nvSpPr>
        <p:spPr bwMode="auto">
          <a:xfrm>
            <a:off x="5257800" y="4495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2" name="Oval 176"/>
          <p:cNvSpPr>
            <a:spLocks noChangeArrowheads="1"/>
          </p:cNvSpPr>
          <p:nvPr/>
        </p:nvSpPr>
        <p:spPr bwMode="auto">
          <a:xfrm>
            <a:off x="5410200" y="4495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3" name="Oval 177"/>
          <p:cNvSpPr>
            <a:spLocks noChangeArrowheads="1"/>
          </p:cNvSpPr>
          <p:nvPr/>
        </p:nvSpPr>
        <p:spPr bwMode="auto">
          <a:xfrm>
            <a:off x="6172200" y="5105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4" name="Oval 178"/>
          <p:cNvSpPr>
            <a:spLocks noChangeArrowheads="1"/>
          </p:cNvSpPr>
          <p:nvPr/>
        </p:nvSpPr>
        <p:spPr bwMode="auto">
          <a:xfrm>
            <a:off x="5486400" y="4876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5" name="Oval 179"/>
          <p:cNvSpPr>
            <a:spLocks noChangeArrowheads="1"/>
          </p:cNvSpPr>
          <p:nvPr/>
        </p:nvSpPr>
        <p:spPr bwMode="auto">
          <a:xfrm>
            <a:off x="5638800" y="4953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6" name="Oval 180"/>
          <p:cNvSpPr>
            <a:spLocks noChangeArrowheads="1"/>
          </p:cNvSpPr>
          <p:nvPr/>
        </p:nvSpPr>
        <p:spPr bwMode="auto">
          <a:xfrm>
            <a:off x="6019800" y="5029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7" name="Oval 181"/>
          <p:cNvSpPr>
            <a:spLocks noChangeArrowheads="1"/>
          </p:cNvSpPr>
          <p:nvPr/>
        </p:nvSpPr>
        <p:spPr bwMode="auto">
          <a:xfrm>
            <a:off x="54864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8" name="Oval 182"/>
          <p:cNvSpPr>
            <a:spLocks noChangeArrowheads="1"/>
          </p:cNvSpPr>
          <p:nvPr/>
        </p:nvSpPr>
        <p:spPr bwMode="auto">
          <a:xfrm>
            <a:off x="5638800" y="4648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89" name="Oval 183"/>
          <p:cNvSpPr>
            <a:spLocks noChangeArrowheads="1"/>
          </p:cNvSpPr>
          <p:nvPr/>
        </p:nvSpPr>
        <p:spPr bwMode="auto">
          <a:xfrm>
            <a:off x="5867400" y="5562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0" name="Oval 184"/>
          <p:cNvSpPr>
            <a:spLocks noChangeArrowheads="1"/>
          </p:cNvSpPr>
          <p:nvPr/>
        </p:nvSpPr>
        <p:spPr bwMode="auto">
          <a:xfrm>
            <a:off x="5105400" y="5562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1" name="Oval 185"/>
          <p:cNvSpPr>
            <a:spLocks noChangeArrowheads="1"/>
          </p:cNvSpPr>
          <p:nvPr/>
        </p:nvSpPr>
        <p:spPr bwMode="auto">
          <a:xfrm>
            <a:off x="5562600" y="5562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2" name="Oval 186"/>
          <p:cNvSpPr>
            <a:spLocks noChangeArrowheads="1"/>
          </p:cNvSpPr>
          <p:nvPr/>
        </p:nvSpPr>
        <p:spPr bwMode="auto">
          <a:xfrm>
            <a:off x="5715000" y="5562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3" name="Oval 187"/>
          <p:cNvSpPr>
            <a:spLocks noChangeArrowheads="1"/>
          </p:cNvSpPr>
          <p:nvPr/>
        </p:nvSpPr>
        <p:spPr bwMode="auto">
          <a:xfrm>
            <a:off x="5257800" y="5562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4" name="Oval 188"/>
          <p:cNvSpPr>
            <a:spLocks noChangeArrowheads="1"/>
          </p:cNvSpPr>
          <p:nvPr/>
        </p:nvSpPr>
        <p:spPr bwMode="auto">
          <a:xfrm>
            <a:off x="54102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5" name="Oval 189"/>
          <p:cNvSpPr>
            <a:spLocks noChangeArrowheads="1"/>
          </p:cNvSpPr>
          <p:nvPr/>
        </p:nvSpPr>
        <p:spPr bwMode="auto">
          <a:xfrm>
            <a:off x="5943600" y="4876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6" name="Oval 190"/>
          <p:cNvSpPr>
            <a:spLocks noChangeArrowheads="1"/>
          </p:cNvSpPr>
          <p:nvPr/>
        </p:nvSpPr>
        <p:spPr bwMode="auto">
          <a:xfrm>
            <a:off x="5105400" y="5181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7" name="Oval 191"/>
          <p:cNvSpPr>
            <a:spLocks noChangeArrowheads="1"/>
          </p:cNvSpPr>
          <p:nvPr/>
        </p:nvSpPr>
        <p:spPr bwMode="auto">
          <a:xfrm>
            <a:off x="5410200" y="5029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8" name="Oval 192"/>
          <p:cNvSpPr>
            <a:spLocks noChangeArrowheads="1"/>
          </p:cNvSpPr>
          <p:nvPr/>
        </p:nvSpPr>
        <p:spPr bwMode="auto">
          <a:xfrm>
            <a:off x="5791200" y="4953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299" name="Oval 193"/>
          <p:cNvSpPr>
            <a:spLocks noChangeArrowheads="1"/>
          </p:cNvSpPr>
          <p:nvPr/>
        </p:nvSpPr>
        <p:spPr bwMode="auto">
          <a:xfrm>
            <a:off x="5257800" y="5181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0" name="Oval 194"/>
          <p:cNvSpPr>
            <a:spLocks noChangeArrowheads="1"/>
          </p:cNvSpPr>
          <p:nvPr/>
        </p:nvSpPr>
        <p:spPr bwMode="auto">
          <a:xfrm>
            <a:off x="5410200" y="5181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1" name="Oval 195"/>
          <p:cNvSpPr>
            <a:spLocks noChangeArrowheads="1"/>
          </p:cNvSpPr>
          <p:nvPr/>
        </p:nvSpPr>
        <p:spPr bwMode="auto">
          <a:xfrm>
            <a:off x="67056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2" name="Oval 196"/>
          <p:cNvSpPr>
            <a:spLocks noChangeArrowheads="1"/>
          </p:cNvSpPr>
          <p:nvPr/>
        </p:nvSpPr>
        <p:spPr bwMode="auto">
          <a:xfrm>
            <a:off x="59436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3" name="Oval 197"/>
          <p:cNvSpPr>
            <a:spLocks noChangeArrowheads="1"/>
          </p:cNvSpPr>
          <p:nvPr/>
        </p:nvSpPr>
        <p:spPr bwMode="auto">
          <a:xfrm>
            <a:off x="64008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4" name="Oval 198"/>
          <p:cNvSpPr>
            <a:spLocks noChangeArrowheads="1"/>
          </p:cNvSpPr>
          <p:nvPr/>
        </p:nvSpPr>
        <p:spPr bwMode="auto">
          <a:xfrm>
            <a:off x="65532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5" name="Oval 199"/>
          <p:cNvSpPr>
            <a:spLocks noChangeArrowheads="1"/>
          </p:cNvSpPr>
          <p:nvPr/>
        </p:nvSpPr>
        <p:spPr bwMode="auto">
          <a:xfrm>
            <a:off x="60960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6" name="Oval 200"/>
          <p:cNvSpPr>
            <a:spLocks noChangeArrowheads="1"/>
          </p:cNvSpPr>
          <p:nvPr/>
        </p:nvSpPr>
        <p:spPr bwMode="auto">
          <a:xfrm>
            <a:off x="6248400" y="4724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7" name="Oval 201"/>
          <p:cNvSpPr>
            <a:spLocks noChangeArrowheads="1"/>
          </p:cNvSpPr>
          <p:nvPr/>
        </p:nvSpPr>
        <p:spPr bwMode="auto">
          <a:xfrm>
            <a:off x="6477000" y="5334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8" name="Oval 202"/>
          <p:cNvSpPr>
            <a:spLocks noChangeArrowheads="1"/>
          </p:cNvSpPr>
          <p:nvPr/>
        </p:nvSpPr>
        <p:spPr bwMode="auto">
          <a:xfrm>
            <a:off x="5715000" y="5410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09" name="Oval 203"/>
          <p:cNvSpPr>
            <a:spLocks noChangeArrowheads="1"/>
          </p:cNvSpPr>
          <p:nvPr/>
        </p:nvSpPr>
        <p:spPr bwMode="auto">
          <a:xfrm>
            <a:off x="6324600" y="5105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0" name="Oval 204"/>
          <p:cNvSpPr>
            <a:spLocks noChangeArrowheads="1"/>
          </p:cNvSpPr>
          <p:nvPr/>
        </p:nvSpPr>
        <p:spPr bwMode="auto">
          <a:xfrm>
            <a:off x="6477000" y="5181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1" name="Oval 205"/>
          <p:cNvSpPr>
            <a:spLocks noChangeArrowheads="1"/>
          </p:cNvSpPr>
          <p:nvPr/>
        </p:nvSpPr>
        <p:spPr bwMode="auto">
          <a:xfrm>
            <a:off x="5791200" y="5257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2" name="Oval 206"/>
          <p:cNvSpPr>
            <a:spLocks noChangeArrowheads="1"/>
          </p:cNvSpPr>
          <p:nvPr/>
        </p:nvSpPr>
        <p:spPr bwMode="auto">
          <a:xfrm>
            <a:off x="5943600" y="5181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3" name="Oval 207"/>
          <p:cNvSpPr>
            <a:spLocks noChangeArrowheads="1"/>
          </p:cNvSpPr>
          <p:nvPr/>
        </p:nvSpPr>
        <p:spPr bwMode="auto">
          <a:xfrm>
            <a:off x="60198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4" name="Oval 208"/>
          <p:cNvSpPr>
            <a:spLocks noChangeArrowheads="1"/>
          </p:cNvSpPr>
          <p:nvPr/>
        </p:nvSpPr>
        <p:spPr bwMode="auto">
          <a:xfrm>
            <a:off x="64770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5" name="Oval 209"/>
          <p:cNvSpPr>
            <a:spLocks noChangeArrowheads="1"/>
          </p:cNvSpPr>
          <p:nvPr/>
        </p:nvSpPr>
        <p:spPr bwMode="auto">
          <a:xfrm>
            <a:off x="66294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6" name="Oval 210"/>
          <p:cNvSpPr>
            <a:spLocks noChangeArrowheads="1"/>
          </p:cNvSpPr>
          <p:nvPr/>
        </p:nvSpPr>
        <p:spPr bwMode="auto">
          <a:xfrm>
            <a:off x="61722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7" name="Oval 211"/>
          <p:cNvSpPr>
            <a:spLocks noChangeArrowheads="1"/>
          </p:cNvSpPr>
          <p:nvPr/>
        </p:nvSpPr>
        <p:spPr bwMode="auto">
          <a:xfrm>
            <a:off x="6324600" y="5486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8" name="Oval 212"/>
          <p:cNvSpPr>
            <a:spLocks noChangeArrowheads="1"/>
          </p:cNvSpPr>
          <p:nvPr/>
        </p:nvSpPr>
        <p:spPr bwMode="auto">
          <a:xfrm>
            <a:off x="6553200" y="3581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19" name="Oval 213"/>
          <p:cNvSpPr>
            <a:spLocks noChangeArrowheads="1"/>
          </p:cNvSpPr>
          <p:nvPr/>
        </p:nvSpPr>
        <p:spPr bwMode="auto">
          <a:xfrm>
            <a:off x="5791200" y="3657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0" name="Oval 214"/>
          <p:cNvSpPr>
            <a:spLocks noChangeArrowheads="1"/>
          </p:cNvSpPr>
          <p:nvPr/>
        </p:nvSpPr>
        <p:spPr bwMode="auto">
          <a:xfrm>
            <a:off x="6248400" y="3581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1" name="Oval 215"/>
          <p:cNvSpPr>
            <a:spLocks noChangeArrowheads="1"/>
          </p:cNvSpPr>
          <p:nvPr/>
        </p:nvSpPr>
        <p:spPr bwMode="auto">
          <a:xfrm>
            <a:off x="6400800" y="3581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2" name="Oval 216"/>
          <p:cNvSpPr>
            <a:spLocks noChangeArrowheads="1"/>
          </p:cNvSpPr>
          <p:nvPr/>
        </p:nvSpPr>
        <p:spPr bwMode="auto">
          <a:xfrm>
            <a:off x="5943600" y="3581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3" name="Oval 217"/>
          <p:cNvSpPr>
            <a:spLocks noChangeArrowheads="1"/>
          </p:cNvSpPr>
          <p:nvPr/>
        </p:nvSpPr>
        <p:spPr bwMode="auto">
          <a:xfrm>
            <a:off x="6096000" y="35814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4" name="Oval 218"/>
          <p:cNvSpPr>
            <a:spLocks noChangeArrowheads="1"/>
          </p:cNvSpPr>
          <p:nvPr/>
        </p:nvSpPr>
        <p:spPr bwMode="auto">
          <a:xfrm>
            <a:off x="5867400" y="40386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5" name="Oval 219"/>
          <p:cNvSpPr>
            <a:spLocks noChangeArrowheads="1"/>
          </p:cNvSpPr>
          <p:nvPr/>
        </p:nvSpPr>
        <p:spPr bwMode="auto">
          <a:xfrm>
            <a:off x="6477000" y="4191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6" name="Oval 220"/>
          <p:cNvSpPr>
            <a:spLocks noChangeArrowheads="1"/>
          </p:cNvSpPr>
          <p:nvPr/>
        </p:nvSpPr>
        <p:spPr bwMode="auto">
          <a:xfrm>
            <a:off x="5943600" y="4191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7" name="Oval 221"/>
          <p:cNvSpPr>
            <a:spLocks noChangeArrowheads="1"/>
          </p:cNvSpPr>
          <p:nvPr/>
        </p:nvSpPr>
        <p:spPr bwMode="auto">
          <a:xfrm>
            <a:off x="6553200" y="4876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8" name="Oval 222"/>
          <p:cNvSpPr>
            <a:spLocks noChangeArrowheads="1"/>
          </p:cNvSpPr>
          <p:nvPr/>
        </p:nvSpPr>
        <p:spPr bwMode="auto">
          <a:xfrm>
            <a:off x="5410200" y="5334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29" name="Oval 223"/>
          <p:cNvSpPr>
            <a:spLocks noChangeArrowheads="1"/>
          </p:cNvSpPr>
          <p:nvPr/>
        </p:nvSpPr>
        <p:spPr bwMode="auto">
          <a:xfrm>
            <a:off x="6248400" y="45720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30" name="Oval 224"/>
          <p:cNvSpPr>
            <a:spLocks noChangeArrowheads="1"/>
          </p:cNvSpPr>
          <p:nvPr/>
        </p:nvSpPr>
        <p:spPr bwMode="auto">
          <a:xfrm>
            <a:off x="6477000" y="50292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31" name="Oval 225"/>
          <p:cNvSpPr>
            <a:spLocks noChangeArrowheads="1"/>
          </p:cNvSpPr>
          <p:nvPr/>
        </p:nvSpPr>
        <p:spPr bwMode="auto">
          <a:xfrm>
            <a:off x="6096000" y="4495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32" name="Line 226"/>
          <p:cNvSpPr>
            <a:spLocks noChangeShapeType="1"/>
          </p:cNvSpPr>
          <p:nvPr/>
        </p:nvSpPr>
        <p:spPr bwMode="auto">
          <a:xfrm>
            <a:off x="5181600" y="5257800"/>
            <a:ext cx="152400" cy="0"/>
          </a:xfrm>
          <a:prstGeom prst="line">
            <a:avLst/>
          </a:prstGeom>
          <a:noFill/>
          <a:ln w="76200">
            <a:solidFill>
              <a:srgbClr val="00FFFF"/>
            </a:solidFill>
            <a:round/>
            <a:headEnd/>
            <a:tailEnd/>
          </a:ln>
        </p:spPr>
        <p:txBody>
          <a:bodyPr/>
          <a:lstStyle/>
          <a:p>
            <a:endParaRPr lang="en-US"/>
          </a:p>
        </p:txBody>
      </p:sp>
      <p:sp>
        <p:nvSpPr>
          <p:cNvPr id="7333" name="Line 227"/>
          <p:cNvSpPr>
            <a:spLocks noChangeShapeType="1"/>
          </p:cNvSpPr>
          <p:nvPr/>
        </p:nvSpPr>
        <p:spPr bwMode="auto">
          <a:xfrm>
            <a:off x="5334000" y="5257800"/>
            <a:ext cx="152400" cy="0"/>
          </a:xfrm>
          <a:prstGeom prst="line">
            <a:avLst/>
          </a:prstGeom>
          <a:noFill/>
          <a:ln w="57150">
            <a:solidFill>
              <a:srgbClr val="00FFFF"/>
            </a:solidFill>
            <a:round/>
            <a:headEnd/>
            <a:tailEnd/>
          </a:ln>
        </p:spPr>
        <p:txBody>
          <a:bodyPr/>
          <a:lstStyle/>
          <a:p>
            <a:endParaRPr lang="en-US"/>
          </a:p>
        </p:txBody>
      </p:sp>
      <p:sp>
        <p:nvSpPr>
          <p:cNvPr id="7334" name="Line 228"/>
          <p:cNvSpPr>
            <a:spLocks noChangeShapeType="1"/>
          </p:cNvSpPr>
          <p:nvPr/>
        </p:nvSpPr>
        <p:spPr bwMode="auto">
          <a:xfrm>
            <a:off x="5181600" y="5638800"/>
            <a:ext cx="152400" cy="0"/>
          </a:xfrm>
          <a:prstGeom prst="line">
            <a:avLst/>
          </a:prstGeom>
          <a:noFill/>
          <a:ln w="57150">
            <a:solidFill>
              <a:srgbClr val="00FFFF"/>
            </a:solidFill>
            <a:round/>
            <a:headEnd/>
            <a:tailEnd/>
          </a:ln>
        </p:spPr>
        <p:txBody>
          <a:bodyPr/>
          <a:lstStyle/>
          <a:p>
            <a:endParaRPr lang="en-US"/>
          </a:p>
        </p:txBody>
      </p:sp>
      <p:sp>
        <p:nvSpPr>
          <p:cNvPr id="7335" name="Line 229"/>
          <p:cNvSpPr>
            <a:spLocks noChangeShapeType="1"/>
          </p:cNvSpPr>
          <p:nvPr/>
        </p:nvSpPr>
        <p:spPr bwMode="auto">
          <a:xfrm>
            <a:off x="5181600" y="3810000"/>
            <a:ext cx="457200" cy="0"/>
          </a:xfrm>
          <a:prstGeom prst="line">
            <a:avLst/>
          </a:prstGeom>
          <a:noFill/>
          <a:ln w="57150">
            <a:solidFill>
              <a:srgbClr val="00FFFF"/>
            </a:solidFill>
            <a:round/>
            <a:headEnd/>
            <a:tailEnd/>
          </a:ln>
        </p:spPr>
        <p:txBody>
          <a:bodyPr/>
          <a:lstStyle/>
          <a:p>
            <a:endParaRPr lang="en-US"/>
          </a:p>
        </p:txBody>
      </p:sp>
      <p:sp>
        <p:nvSpPr>
          <p:cNvPr id="7336" name="Line 230"/>
          <p:cNvSpPr>
            <a:spLocks noChangeShapeType="1"/>
          </p:cNvSpPr>
          <p:nvPr/>
        </p:nvSpPr>
        <p:spPr bwMode="auto">
          <a:xfrm>
            <a:off x="6019800" y="3657600"/>
            <a:ext cx="609600" cy="0"/>
          </a:xfrm>
          <a:prstGeom prst="line">
            <a:avLst/>
          </a:prstGeom>
          <a:noFill/>
          <a:ln w="57150">
            <a:solidFill>
              <a:srgbClr val="00FFFF"/>
            </a:solidFill>
            <a:round/>
            <a:headEnd/>
            <a:tailEnd/>
          </a:ln>
        </p:spPr>
        <p:txBody>
          <a:bodyPr/>
          <a:lstStyle/>
          <a:p>
            <a:endParaRPr lang="en-US"/>
          </a:p>
        </p:txBody>
      </p:sp>
      <p:sp>
        <p:nvSpPr>
          <p:cNvPr id="7337" name="Line 231"/>
          <p:cNvSpPr>
            <a:spLocks noChangeShapeType="1"/>
          </p:cNvSpPr>
          <p:nvPr/>
        </p:nvSpPr>
        <p:spPr bwMode="auto">
          <a:xfrm>
            <a:off x="5943600" y="3962400"/>
            <a:ext cx="609600" cy="0"/>
          </a:xfrm>
          <a:prstGeom prst="line">
            <a:avLst/>
          </a:prstGeom>
          <a:noFill/>
          <a:ln w="57150">
            <a:solidFill>
              <a:srgbClr val="00FFFF"/>
            </a:solidFill>
            <a:round/>
            <a:headEnd/>
            <a:tailEnd/>
          </a:ln>
        </p:spPr>
        <p:txBody>
          <a:bodyPr/>
          <a:lstStyle/>
          <a:p>
            <a:endParaRPr lang="en-US"/>
          </a:p>
        </p:txBody>
      </p:sp>
      <p:sp>
        <p:nvSpPr>
          <p:cNvPr id="7338" name="Line 232"/>
          <p:cNvSpPr>
            <a:spLocks noChangeShapeType="1"/>
          </p:cNvSpPr>
          <p:nvPr/>
        </p:nvSpPr>
        <p:spPr bwMode="auto">
          <a:xfrm>
            <a:off x="5943600" y="4419600"/>
            <a:ext cx="609600" cy="0"/>
          </a:xfrm>
          <a:prstGeom prst="line">
            <a:avLst/>
          </a:prstGeom>
          <a:noFill/>
          <a:ln w="57150">
            <a:solidFill>
              <a:srgbClr val="00FFFF"/>
            </a:solidFill>
            <a:round/>
            <a:headEnd/>
            <a:tailEnd/>
          </a:ln>
        </p:spPr>
        <p:txBody>
          <a:bodyPr/>
          <a:lstStyle/>
          <a:p>
            <a:endParaRPr lang="en-US"/>
          </a:p>
        </p:txBody>
      </p:sp>
      <p:sp>
        <p:nvSpPr>
          <p:cNvPr id="7339" name="Line 233"/>
          <p:cNvSpPr>
            <a:spLocks noChangeShapeType="1"/>
          </p:cNvSpPr>
          <p:nvPr/>
        </p:nvSpPr>
        <p:spPr bwMode="auto">
          <a:xfrm>
            <a:off x="5181600" y="4191000"/>
            <a:ext cx="304800" cy="0"/>
          </a:xfrm>
          <a:prstGeom prst="line">
            <a:avLst/>
          </a:prstGeom>
          <a:noFill/>
          <a:ln w="57150">
            <a:solidFill>
              <a:srgbClr val="00FFFF"/>
            </a:solidFill>
            <a:round/>
            <a:headEnd/>
            <a:tailEnd/>
          </a:ln>
        </p:spPr>
        <p:txBody>
          <a:bodyPr/>
          <a:lstStyle/>
          <a:p>
            <a:endParaRPr lang="en-US"/>
          </a:p>
        </p:txBody>
      </p:sp>
      <p:sp>
        <p:nvSpPr>
          <p:cNvPr id="7340" name="Line 234"/>
          <p:cNvSpPr>
            <a:spLocks noChangeShapeType="1"/>
          </p:cNvSpPr>
          <p:nvPr/>
        </p:nvSpPr>
        <p:spPr bwMode="auto">
          <a:xfrm>
            <a:off x="5181600" y="4572000"/>
            <a:ext cx="457200" cy="0"/>
          </a:xfrm>
          <a:prstGeom prst="line">
            <a:avLst/>
          </a:prstGeom>
          <a:noFill/>
          <a:ln w="57150">
            <a:solidFill>
              <a:srgbClr val="00FFFF"/>
            </a:solidFill>
            <a:round/>
            <a:headEnd/>
            <a:tailEnd/>
          </a:ln>
        </p:spPr>
        <p:txBody>
          <a:bodyPr/>
          <a:lstStyle/>
          <a:p>
            <a:endParaRPr lang="en-US"/>
          </a:p>
        </p:txBody>
      </p:sp>
      <p:sp>
        <p:nvSpPr>
          <p:cNvPr id="7341" name="Line 235"/>
          <p:cNvSpPr>
            <a:spLocks noChangeShapeType="1"/>
          </p:cNvSpPr>
          <p:nvPr/>
        </p:nvSpPr>
        <p:spPr bwMode="auto">
          <a:xfrm>
            <a:off x="6096000" y="5562600"/>
            <a:ext cx="609600" cy="0"/>
          </a:xfrm>
          <a:prstGeom prst="line">
            <a:avLst/>
          </a:prstGeom>
          <a:noFill/>
          <a:ln w="57150">
            <a:solidFill>
              <a:srgbClr val="00FFFF"/>
            </a:solidFill>
            <a:round/>
            <a:headEnd/>
            <a:tailEnd/>
          </a:ln>
        </p:spPr>
        <p:txBody>
          <a:bodyPr/>
          <a:lstStyle/>
          <a:p>
            <a:endParaRPr lang="en-US"/>
          </a:p>
        </p:txBody>
      </p:sp>
      <p:sp>
        <p:nvSpPr>
          <p:cNvPr id="7342" name="Line 236"/>
          <p:cNvSpPr>
            <a:spLocks noChangeShapeType="1"/>
          </p:cNvSpPr>
          <p:nvPr/>
        </p:nvSpPr>
        <p:spPr bwMode="auto">
          <a:xfrm>
            <a:off x="6019800" y="4800600"/>
            <a:ext cx="762000" cy="0"/>
          </a:xfrm>
          <a:prstGeom prst="line">
            <a:avLst/>
          </a:prstGeom>
          <a:noFill/>
          <a:ln w="57150">
            <a:solidFill>
              <a:srgbClr val="00FFFF"/>
            </a:solidFill>
            <a:round/>
            <a:headEnd/>
            <a:tailEnd/>
          </a:ln>
        </p:spPr>
        <p:txBody>
          <a:bodyPr/>
          <a:lstStyle/>
          <a:p>
            <a:endParaRPr lang="en-US"/>
          </a:p>
        </p:txBody>
      </p:sp>
      <p:sp>
        <p:nvSpPr>
          <p:cNvPr id="7343" name="Line 237"/>
          <p:cNvSpPr>
            <a:spLocks noChangeShapeType="1"/>
          </p:cNvSpPr>
          <p:nvPr/>
        </p:nvSpPr>
        <p:spPr bwMode="auto">
          <a:xfrm>
            <a:off x="5715000" y="5029200"/>
            <a:ext cx="228600" cy="0"/>
          </a:xfrm>
          <a:prstGeom prst="line">
            <a:avLst/>
          </a:prstGeom>
          <a:noFill/>
          <a:ln w="57150">
            <a:solidFill>
              <a:srgbClr val="00FFFF"/>
            </a:solidFill>
            <a:round/>
            <a:headEnd/>
            <a:tailEnd/>
          </a:ln>
        </p:spPr>
        <p:txBody>
          <a:bodyPr/>
          <a:lstStyle/>
          <a:p>
            <a:endParaRPr lang="en-US"/>
          </a:p>
        </p:txBody>
      </p:sp>
      <p:sp>
        <p:nvSpPr>
          <p:cNvPr id="7344" name="Line 238"/>
          <p:cNvSpPr>
            <a:spLocks noChangeShapeType="1"/>
          </p:cNvSpPr>
          <p:nvPr/>
        </p:nvSpPr>
        <p:spPr bwMode="auto">
          <a:xfrm>
            <a:off x="5486400" y="5105400"/>
            <a:ext cx="0" cy="457200"/>
          </a:xfrm>
          <a:prstGeom prst="line">
            <a:avLst/>
          </a:prstGeom>
          <a:noFill/>
          <a:ln w="57150">
            <a:solidFill>
              <a:srgbClr val="00FFFF"/>
            </a:solidFill>
            <a:round/>
            <a:headEnd/>
            <a:tailEnd/>
          </a:ln>
        </p:spPr>
        <p:txBody>
          <a:bodyPr/>
          <a:lstStyle/>
          <a:p>
            <a:endParaRPr lang="en-US"/>
          </a:p>
        </p:txBody>
      </p:sp>
      <p:sp>
        <p:nvSpPr>
          <p:cNvPr id="7345" name="Line 239"/>
          <p:cNvSpPr>
            <a:spLocks noChangeShapeType="1"/>
          </p:cNvSpPr>
          <p:nvPr/>
        </p:nvSpPr>
        <p:spPr bwMode="auto">
          <a:xfrm>
            <a:off x="6553200" y="5105400"/>
            <a:ext cx="0" cy="457200"/>
          </a:xfrm>
          <a:prstGeom prst="line">
            <a:avLst/>
          </a:prstGeom>
          <a:noFill/>
          <a:ln w="57150">
            <a:solidFill>
              <a:srgbClr val="00FFFF"/>
            </a:solidFill>
            <a:round/>
            <a:headEnd/>
            <a:tailEnd/>
          </a:ln>
        </p:spPr>
        <p:txBody>
          <a:bodyPr/>
          <a:lstStyle/>
          <a:p>
            <a:endParaRPr lang="en-US"/>
          </a:p>
        </p:txBody>
      </p:sp>
      <p:sp>
        <p:nvSpPr>
          <p:cNvPr id="7346" name="Line 240"/>
          <p:cNvSpPr>
            <a:spLocks noChangeShapeType="1"/>
          </p:cNvSpPr>
          <p:nvPr/>
        </p:nvSpPr>
        <p:spPr bwMode="auto">
          <a:xfrm flipH="1">
            <a:off x="5638800" y="5638800"/>
            <a:ext cx="304800" cy="0"/>
          </a:xfrm>
          <a:prstGeom prst="line">
            <a:avLst/>
          </a:prstGeom>
          <a:noFill/>
          <a:ln w="57150">
            <a:solidFill>
              <a:srgbClr val="00FFFF"/>
            </a:solidFill>
            <a:round/>
            <a:headEnd/>
            <a:tailEnd/>
          </a:ln>
        </p:spPr>
        <p:txBody>
          <a:bodyPr/>
          <a:lstStyle/>
          <a:p>
            <a:endParaRPr lang="en-US"/>
          </a:p>
        </p:txBody>
      </p:sp>
      <p:sp>
        <p:nvSpPr>
          <p:cNvPr id="7347" name="Line 241"/>
          <p:cNvSpPr>
            <a:spLocks noChangeShapeType="1"/>
          </p:cNvSpPr>
          <p:nvPr/>
        </p:nvSpPr>
        <p:spPr bwMode="auto">
          <a:xfrm flipH="1">
            <a:off x="5943600" y="5562600"/>
            <a:ext cx="152400" cy="76200"/>
          </a:xfrm>
          <a:prstGeom prst="line">
            <a:avLst/>
          </a:prstGeom>
          <a:noFill/>
          <a:ln w="76200">
            <a:solidFill>
              <a:srgbClr val="00FFFF"/>
            </a:solidFill>
            <a:round/>
            <a:headEnd/>
            <a:tailEnd/>
          </a:ln>
        </p:spPr>
        <p:txBody>
          <a:bodyPr/>
          <a:lstStyle/>
          <a:p>
            <a:endParaRPr lang="en-US"/>
          </a:p>
        </p:txBody>
      </p:sp>
      <p:sp>
        <p:nvSpPr>
          <p:cNvPr id="7348" name="Line 242"/>
          <p:cNvSpPr>
            <a:spLocks noChangeShapeType="1"/>
          </p:cNvSpPr>
          <p:nvPr/>
        </p:nvSpPr>
        <p:spPr bwMode="auto">
          <a:xfrm>
            <a:off x="5486400" y="4191000"/>
            <a:ext cx="304800" cy="152400"/>
          </a:xfrm>
          <a:prstGeom prst="line">
            <a:avLst/>
          </a:prstGeom>
          <a:noFill/>
          <a:ln w="57150">
            <a:solidFill>
              <a:srgbClr val="00FFFF"/>
            </a:solidFill>
            <a:round/>
            <a:headEnd/>
            <a:tailEnd/>
          </a:ln>
        </p:spPr>
        <p:txBody>
          <a:bodyPr/>
          <a:lstStyle/>
          <a:p>
            <a:endParaRPr lang="en-US"/>
          </a:p>
        </p:txBody>
      </p:sp>
      <p:sp>
        <p:nvSpPr>
          <p:cNvPr id="7349" name="Line 243"/>
          <p:cNvSpPr>
            <a:spLocks noChangeShapeType="1"/>
          </p:cNvSpPr>
          <p:nvPr/>
        </p:nvSpPr>
        <p:spPr bwMode="auto">
          <a:xfrm flipV="1">
            <a:off x="5562600" y="4724400"/>
            <a:ext cx="152400" cy="76200"/>
          </a:xfrm>
          <a:prstGeom prst="line">
            <a:avLst/>
          </a:prstGeom>
          <a:noFill/>
          <a:ln w="57150">
            <a:solidFill>
              <a:srgbClr val="00FFFF"/>
            </a:solidFill>
            <a:round/>
            <a:headEnd/>
            <a:tailEnd/>
          </a:ln>
        </p:spPr>
        <p:txBody>
          <a:bodyPr/>
          <a:lstStyle/>
          <a:p>
            <a:endParaRPr lang="en-US"/>
          </a:p>
        </p:txBody>
      </p:sp>
      <p:sp>
        <p:nvSpPr>
          <p:cNvPr id="7350" name="Line 244"/>
          <p:cNvSpPr>
            <a:spLocks noChangeShapeType="1"/>
          </p:cNvSpPr>
          <p:nvPr/>
        </p:nvSpPr>
        <p:spPr bwMode="auto">
          <a:xfrm flipV="1">
            <a:off x="5486400" y="4953000"/>
            <a:ext cx="76200" cy="152400"/>
          </a:xfrm>
          <a:prstGeom prst="line">
            <a:avLst/>
          </a:prstGeom>
          <a:noFill/>
          <a:ln w="57150">
            <a:solidFill>
              <a:srgbClr val="00FFFF"/>
            </a:solidFill>
            <a:round/>
            <a:headEnd/>
            <a:tailEnd/>
          </a:ln>
        </p:spPr>
        <p:txBody>
          <a:bodyPr/>
          <a:lstStyle/>
          <a:p>
            <a:endParaRPr lang="en-US"/>
          </a:p>
        </p:txBody>
      </p:sp>
      <p:sp>
        <p:nvSpPr>
          <p:cNvPr id="7351" name="Line 245"/>
          <p:cNvSpPr>
            <a:spLocks noChangeShapeType="1"/>
          </p:cNvSpPr>
          <p:nvPr/>
        </p:nvSpPr>
        <p:spPr bwMode="auto">
          <a:xfrm>
            <a:off x="5562600" y="4953000"/>
            <a:ext cx="152400" cy="76200"/>
          </a:xfrm>
          <a:prstGeom prst="line">
            <a:avLst/>
          </a:prstGeom>
          <a:noFill/>
          <a:ln w="57150">
            <a:solidFill>
              <a:srgbClr val="00FFFF"/>
            </a:solidFill>
            <a:round/>
            <a:headEnd/>
            <a:tailEnd/>
          </a:ln>
        </p:spPr>
        <p:txBody>
          <a:bodyPr/>
          <a:lstStyle/>
          <a:p>
            <a:endParaRPr lang="en-US"/>
          </a:p>
        </p:txBody>
      </p:sp>
      <p:sp>
        <p:nvSpPr>
          <p:cNvPr id="7352" name="Line 246"/>
          <p:cNvSpPr>
            <a:spLocks noChangeShapeType="1"/>
          </p:cNvSpPr>
          <p:nvPr/>
        </p:nvSpPr>
        <p:spPr bwMode="auto">
          <a:xfrm flipV="1">
            <a:off x="5562600" y="4800600"/>
            <a:ext cx="0" cy="152400"/>
          </a:xfrm>
          <a:prstGeom prst="line">
            <a:avLst/>
          </a:prstGeom>
          <a:noFill/>
          <a:ln w="57150">
            <a:solidFill>
              <a:srgbClr val="00FFFF"/>
            </a:solidFill>
            <a:round/>
            <a:headEnd/>
            <a:tailEnd/>
          </a:ln>
        </p:spPr>
        <p:txBody>
          <a:bodyPr/>
          <a:lstStyle/>
          <a:p>
            <a:endParaRPr lang="en-US"/>
          </a:p>
        </p:txBody>
      </p:sp>
      <p:sp>
        <p:nvSpPr>
          <p:cNvPr id="7353" name="Line 247"/>
          <p:cNvSpPr>
            <a:spLocks noChangeShapeType="1"/>
          </p:cNvSpPr>
          <p:nvPr/>
        </p:nvSpPr>
        <p:spPr bwMode="auto">
          <a:xfrm flipV="1">
            <a:off x="5638800" y="4419600"/>
            <a:ext cx="304800" cy="152400"/>
          </a:xfrm>
          <a:prstGeom prst="line">
            <a:avLst/>
          </a:prstGeom>
          <a:noFill/>
          <a:ln w="57150">
            <a:solidFill>
              <a:srgbClr val="00FFFF"/>
            </a:solidFill>
            <a:round/>
            <a:headEnd/>
            <a:tailEnd/>
          </a:ln>
        </p:spPr>
        <p:txBody>
          <a:bodyPr/>
          <a:lstStyle/>
          <a:p>
            <a:endParaRPr lang="en-US"/>
          </a:p>
        </p:txBody>
      </p:sp>
      <p:sp>
        <p:nvSpPr>
          <p:cNvPr id="7354" name="Line 248"/>
          <p:cNvSpPr>
            <a:spLocks noChangeShapeType="1"/>
          </p:cNvSpPr>
          <p:nvPr/>
        </p:nvSpPr>
        <p:spPr bwMode="auto">
          <a:xfrm>
            <a:off x="5638800" y="4572000"/>
            <a:ext cx="76200" cy="152400"/>
          </a:xfrm>
          <a:prstGeom prst="line">
            <a:avLst/>
          </a:prstGeom>
          <a:noFill/>
          <a:ln w="57150">
            <a:solidFill>
              <a:srgbClr val="00FFFF"/>
            </a:solidFill>
            <a:round/>
            <a:headEnd/>
            <a:tailEnd/>
          </a:ln>
        </p:spPr>
        <p:txBody>
          <a:bodyPr/>
          <a:lstStyle/>
          <a:p>
            <a:endParaRPr lang="en-US"/>
          </a:p>
        </p:txBody>
      </p:sp>
      <p:sp>
        <p:nvSpPr>
          <p:cNvPr id="7355" name="Line 249"/>
          <p:cNvSpPr>
            <a:spLocks noChangeShapeType="1"/>
          </p:cNvSpPr>
          <p:nvPr/>
        </p:nvSpPr>
        <p:spPr bwMode="auto">
          <a:xfrm>
            <a:off x="5791200" y="4343400"/>
            <a:ext cx="152400" cy="76200"/>
          </a:xfrm>
          <a:prstGeom prst="line">
            <a:avLst/>
          </a:prstGeom>
          <a:noFill/>
          <a:ln w="57150">
            <a:solidFill>
              <a:srgbClr val="00FFFF"/>
            </a:solidFill>
            <a:round/>
            <a:headEnd/>
            <a:tailEnd/>
          </a:ln>
        </p:spPr>
        <p:txBody>
          <a:bodyPr/>
          <a:lstStyle/>
          <a:p>
            <a:endParaRPr lang="en-US"/>
          </a:p>
        </p:txBody>
      </p:sp>
      <p:sp>
        <p:nvSpPr>
          <p:cNvPr id="7356" name="Line 250"/>
          <p:cNvSpPr>
            <a:spLocks noChangeShapeType="1"/>
          </p:cNvSpPr>
          <p:nvPr/>
        </p:nvSpPr>
        <p:spPr bwMode="auto">
          <a:xfrm>
            <a:off x="5638800" y="3810000"/>
            <a:ext cx="304800" cy="152400"/>
          </a:xfrm>
          <a:prstGeom prst="line">
            <a:avLst/>
          </a:prstGeom>
          <a:noFill/>
          <a:ln w="57150">
            <a:solidFill>
              <a:srgbClr val="00FFFF"/>
            </a:solidFill>
            <a:round/>
            <a:headEnd/>
            <a:tailEnd/>
          </a:ln>
        </p:spPr>
        <p:txBody>
          <a:bodyPr/>
          <a:lstStyle/>
          <a:p>
            <a:endParaRPr lang="en-US"/>
          </a:p>
        </p:txBody>
      </p:sp>
      <p:sp>
        <p:nvSpPr>
          <p:cNvPr id="7357" name="Line 251"/>
          <p:cNvSpPr>
            <a:spLocks noChangeShapeType="1"/>
          </p:cNvSpPr>
          <p:nvPr/>
        </p:nvSpPr>
        <p:spPr bwMode="auto">
          <a:xfrm>
            <a:off x="5943600" y="3962400"/>
            <a:ext cx="0" cy="152400"/>
          </a:xfrm>
          <a:prstGeom prst="line">
            <a:avLst/>
          </a:prstGeom>
          <a:noFill/>
          <a:ln w="57150">
            <a:solidFill>
              <a:srgbClr val="00FFFF"/>
            </a:solidFill>
            <a:round/>
            <a:headEnd/>
            <a:tailEnd/>
          </a:ln>
        </p:spPr>
        <p:txBody>
          <a:bodyPr/>
          <a:lstStyle/>
          <a:p>
            <a:endParaRPr lang="en-US"/>
          </a:p>
        </p:txBody>
      </p:sp>
      <p:sp>
        <p:nvSpPr>
          <p:cNvPr id="7358" name="Line 252"/>
          <p:cNvSpPr>
            <a:spLocks noChangeShapeType="1"/>
          </p:cNvSpPr>
          <p:nvPr/>
        </p:nvSpPr>
        <p:spPr bwMode="auto">
          <a:xfrm>
            <a:off x="5943600" y="4114800"/>
            <a:ext cx="228600" cy="457200"/>
          </a:xfrm>
          <a:prstGeom prst="line">
            <a:avLst/>
          </a:prstGeom>
          <a:noFill/>
          <a:ln w="57150">
            <a:solidFill>
              <a:srgbClr val="00FFFF"/>
            </a:solidFill>
            <a:round/>
            <a:headEnd/>
            <a:tailEnd/>
          </a:ln>
        </p:spPr>
        <p:txBody>
          <a:bodyPr/>
          <a:lstStyle/>
          <a:p>
            <a:endParaRPr lang="en-US"/>
          </a:p>
        </p:txBody>
      </p:sp>
      <p:sp>
        <p:nvSpPr>
          <p:cNvPr id="7359" name="Line 253"/>
          <p:cNvSpPr>
            <a:spLocks noChangeShapeType="1"/>
          </p:cNvSpPr>
          <p:nvPr/>
        </p:nvSpPr>
        <p:spPr bwMode="auto">
          <a:xfrm flipV="1">
            <a:off x="5791200" y="3733800"/>
            <a:ext cx="76200" cy="152400"/>
          </a:xfrm>
          <a:prstGeom prst="line">
            <a:avLst/>
          </a:prstGeom>
          <a:noFill/>
          <a:ln w="57150">
            <a:solidFill>
              <a:srgbClr val="00FFFF"/>
            </a:solidFill>
            <a:round/>
            <a:headEnd/>
            <a:tailEnd/>
          </a:ln>
        </p:spPr>
        <p:txBody>
          <a:bodyPr/>
          <a:lstStyle/>
          <a:p>
            <a:endParaRPr lang="en-US"/>
          </a:p>
        </p:txBody>
      </p:sp>
      <p:sp>
        <p:nvSpPr>
          <p:cNvPr id="7360" name="Line 254"/>
          <p:cNvSpPr>
            <a:spLocks noChangeShapeType="1"/>
          </p:cNvSpPr>
          <p:nvPr/>
        </p:nvSpPr>
        <p:spPr bwMode="auto">
          <a:xfrm flipV="1">
            <a:off x="5867400" y="3657600"/>
            <a:ext cx="152400" cy="76200"/>
          </a:xfrm>
          <a:prstGeom prst="line">
            <a:avLst/>
          </a:prstGeom>
          <a:noFill/>
          <a:ln w="57150">
            <a:solidFill>
              <a:srgbClr val="00FFFF"/>
            </a:solidFill>
            <a:round/>
            <a:headEnd/>
            <a:tailEnd/>
          </a:ln>
        </p:spPr>
        <p:txBody>
          <a:bodyPr/>
          <a:lstStyle/>
          <a:p>
            <a:endParaRPr lang="en-US"/>
          </a:p>
        </p:txBody>
      </p:sp>
      <p:sp>
        <p:nvSpPr>
          <p:cNvPr id="7361" name="Line 255"/>
          <p:cNvSpPr>
            <a:spLocks noChangeShapeType="1"/>
          </p:cNvSpPr>
          <p:nvPr/>
        </p:nvSpPr>
        <p:spPr bwMode="auto">
          <a:xfrm>
            <a:off x="6019800" y="4953000"/>
            <a:ext cx="76200" cy="152400"/>
          </a:xfrm>
          <a:prstGeom prst="line">
            <a:avLst/>
          </a:prstGeom>
          <a:noFill/>
          <a:ln w="57150">
            <a:solidFill>
              <a:srgbClr val="00FFFF"/>
            </a:solidFill>
            <a:round/>
            <a:headEnd/>
            <a:tailEnd/>
          </a:ln>
        </p:spPr>
        <p:txBody>
          <a:bodyPr/>
          <a:lstStyle/>
          <a:p>
            <a:endParaRPr lang="en-US"/>
          </a:p>
        </p:txBody>
      </p:sp>
      <p:sp>
        <p:nvSpPr>
          <p:cNvPr id="7362" name="Line 256"/>
          <p:cNvSpPr>
            <a:spLocks noChangeShapeType="1"/>
          </p:cNvSpPr>
          <p:nvPr/>
        </p:nvSpPr>
        <p:spPr bwMode="auto">
          <a:xfrm>
            <a:off x="6019800" y="4800600"/>
            <a:ext cx="0" cy="152400"/>
          </a:xfrm>
          <a:prstGeom prst="line">
            <a:avLst/>
          </a:prstGeom>
          <a:noFill/>
          <a:ln w="57150">
            <a:solidFill>
              <a:srgbClr val="00FFFF"/>
            </a:solidFill>
            <a:round/>
            <a:headEnd/>
            <a:tailEnd/>
          </a:ln>
        </p:spPr>
        <p:txBody>
          <a:bodyPr/>
          <a:lstStyle/>
          <a:p>
            <a:endParaRPr lang="en-US"/>
          </a:p>
        </p:txBody>
      </p:sp>
      <p:sp>
        <p:nvSpPr>
          <p:cNvPr id="7363" name="Line 257"/>
          <p:cNvSpPr>
            <a:spLocks noChangeShapeType="1"/>
          </p:cNvSpPr>
          <p:nvPr/>
        </p:nvSpPr>
        <p:spPr bwMode="auto">
          <a:xfrm flipV="1">
            <a:off x="5867400" y="4953000"/>
            <a:ext cx="152400" cy="76200"/>
          </a:xfrm>
          <a:prstGeom prst="line">
            <a:avLst/>
          </a:prstGeom>
          <a:noFill/>
          <a:ln w="57150">
            <a:solidFill>
              <a:srgbClr val="00FFFF"/>
            </a:solidFill>
            <a:round/>
            <a:headEnd/>
            <a:tailEnd/>
          </a:ln>
        </p:spPr>
        <p:txBody>
          <a:bodyPr/>
          <a:lstStyle/>
          <a:p>
            <a:endParaRPr lang="en-US"/>
          </a:p>
        </p:txBody>
      </p:sp>
      <p:sp>
        <p:nvSpPr>
          <p:cNvPr id="7364" name="Line 258"/>
          <p:cNvSpPr>
            <a:spLocks noChangeShapeType="1"/>
          </p:cNvSpPr>
          <p:nvPr/>
        </p:nvSpPr>
        <p:spPr bwMode="auto">
          <a:xfrm>
            <a:off x="5791200" y="5486400"/>
            <a:ext cx="0" cy="152400"/>
          </a:xfrm>
          <a:prstGeom prst="line">
            <a:avLst/>
          </a:prstGeom>
          <a:noFill/>
          <a:ln w="57150">
            <a:solidFill>
              <a:srgbClr val="00FFFF"/>
            </a:solidFill>
            <a:round/>
            <a:headEnd/>
            <a:tailEnd/>
          </a:ln>
        </p:spPr>
        <p:txBody>
          <a:bodyPr/>
          <a:lstStyle/>
          <a:p>
            <a:endParaRPr lang="en-US"/>
          </a:p>
        </p:txBody>
      </p:sp>
      <p:sp>
        <p:nvSpPr>
          <p:cNvPr id="7365" name="Line 259"/>
          <p:cNvSpPr>
            <a:spLocks noChangeShapeType="1"/>
          </p:cNvSpPr>
          <p:nvPr/>
        </p:nvSpPr>
        <p:spPr bwMode="auto">
          <a:xfrm flipH="1">
            <a:off x="5791200" y="5334000"/>
            <a:ext cx="76200" cy="152400"/>
          </a:xfrm>
          <a:prstGeom prst="line">
            <a:avLst/>
          </a:prstGeom>
          <a:noFill/>
          <a:ln w="57150">
            <a:solidFill>
              <a:srgbClr val="00FFFF"/>
            </a:solidFill>
            <a:round/>
            <a:headEnd/>
            <a:tailEnd/>
          </a:ln>
        </p:spPr>
        <p:txBody>
          <a:bodyPr/>
          <a:lstStyle/>
          <a:p>
            <a:endParaRPr lang="en-US"/>
          </a:p>
        </p:txBody>
      </p:sp>
      <p:sp>
        <p:nvSpPr>
          <p:cNvPr id="7366" name="Line 260"/>
          <p:cNvSpPr>
            <a:spLocks noChangeShapeType="1"/>
          </p:cNvSpPr>
          <p:nvPr/>
        </p:nvSpPr>
        <p:spPr bwMode="auto">
          <a:xfrm flipH="1">
            <a:off x="5867400" y="5257800"/>
            <a:ext cx="152400" cy="76200"/>
          </a:xfrm>
          <a:prstGeom prst="line">
            <a:avLst/>
          </a:prstGeom>
          <a:noFill/>
          <a:ln w="57150">
            <a:solidFill>
              <a:srgbClr val="00FFFF"/>
            </a:solidFill>
            <a:round/>
            <a:headEnd/>
            <a:tailEnd/>
          </a:ln>
        </p:spPr>
        <p:txBody>
          <a:bodyPr/>
          <a:lstStyle/>
          <a:p>
            <a:endParaRPr lang="en-US"/>
          </a:p>
        </p:txBody>
      </p:sp>
      <p:sp>
        <p:nvSpPr>
          <p:cNvPr id="7367" name="Line 261"/>
          <p:cNvSpPr>
            <a:spLocks noChangeShapeType="1"/>
          </p:cNvSpPr>
          <p:nvPr/>
        </p:nvSpPr>
        <p:spPr bwMode="auto">
          <a:xfrm flipV="1">
            <a:off x="6019800" y="5105400"/>
            <a:ext cx="76200" cy="152400"/>
          </a:xfrm>
          <a:prstGeom prst="line">
            <a:avLst/>
          </a:prstGeom>
          <a:noFill/>
          <a:ln w="57150">
            <a:solidFill>
              <a:srgbClr val="00FFFF"/>
            </a:solidFill>
            <a:round/>
            <a:headEnd/>
            <a:tailEnd/>
          </a:ln>
        </p:spPr>
        <p:txBody>
          <a:bodyPr/>
          <a:lstStyle/>
          <a:p>
            <a:endParaRPr lang="en-US"/>
          </a:p>
        </p:txBody>
      </p:sp>
      <p:sp>
        <p:nvSpPr>
          <p:cNvPr id="7368" name="Line 262"/>
          <p:cNvSpPr>
            <a:spLocks noChangeShapeType="1"/>
          </p:cNvSpPr>
          <p:nvPr/>
        </p:nvSpPr>
        <p:spPr bwMode="auto">
          <a:xfrm>
            <a:off x="6096000" y="5105400"/>
            <a:ext cx="152400" cy="76200"/>
          </a:xfrm>
          <a:prstGeom prst="line">
            <a:avLst/>
          </a:prstGeom>
          <a:noFill/>
          <a:ln w="57150">
            <a:solidFill>
              <a:srgbClr val="00FFFF"/>
            </a:solidFill>
            <a:round/>
            <a:headEnd/>
            <a:tailEnd/>
          </a:ln>
        </p:spPr>
        <p:txBody>
          <a:bodyPr/>
          <a:lstStyle/>
          <a:p>
            <a:endParaRPr lang="en-US"/>
          </a:p>
        </p:txBody>
      </p:sp>
      <p:sp>
        <p:nvSpPr>
          <p:cNvPr id="7369" name="Line 263"/>
          <p:cNvSpPr>
            <a:spLocks noChangeShapeType="1"/>
          </p:cNvSpPr>
          <p:nvPr/>
        </p:nvSpPr>
        <p:spPr bwMode="auto">
          <a:xfrm flipH="1">
            <a:off x="6248400" y="5181600"/>
            <a:ext cx="152400" cy="0"/>
          </a:xfrm>
          <a:prstGeom prst="line">
            <a:avLst/>
          </a:prstGeom>
          <a:noFill/>
          <a:ln w="57150">
            <a:solidFill>
              <a:srgbClr val="00FFFF"/>
            </a:solidFill>
            <a:round/>
            <a:headEnd/>
            <a:tailEnd/>
          </a:ln>
        </p:spPr>
        <p:txBody>
          <a:bodyPr/>
          <a:lstStyle/>
          <a:p>
            <a:endParaRPr lang="en-US"/>
          </a:p>
        </p:txBody>
      </p:sp>
      <p:sp>
        <p:nvSpPr>
          <p:cNvPr id="7370" name="Line 264"/>
          <p:cNvSpPr>
            <a:spLocks noChangeShapeType="1"/>
          </p:cNvSpPr>
          <p:nvPr/>
        </p:nvSpPr>
        <p:spPr bwMode="auto">
          <a:xfrm flipH="1">
            <a:off x="6400800" y="5105400"/>
            <a:ext cx="152400" cy="76200"/>
          </a:xfrm>
          <a:prstGeom prst="line">
            <a:avLst/>
          </a:prstGeom>
          <a:noFill/>
          <a:ln w="57150">
            <a:solidFill>
              <a:srgbClr val="00FFFF"/>
            </a:solidFill>
            <a:round/>
            <a:headEnd/>
            <a:tailEnd/>
          </a:ln>
        </p:spPr>
        <p:txBody>
          <a:bodyPr/>
          <a:lstStyle/>
          <a:p>
            <a:endParaRPr lang="en-US"/>
          </a:p>
        </p:txBody>
      </p:sp>
      <p:sp>
        <p:nvSpPr>
          <p:cNvPr id="7371" name="Line 265"/>
          <p:cNvSpPr>
            <a:spLocks noChangeShapeType="1"/>
          </p:cNvSpPr>
          <p:nvPr/>
        </p:nvSpPr>
        <p:spPr bwMode="auto">
          <a:xfrm>
            <a:off x="6172200" y="4572000"/>
            <a:ext cx="152400" cy="76200"/>
          </a:xfrm>
          <a:prstGeom prst="line">
            <a:avLst/>
          </a:prstGeom>
          <a:noFill/>
          <a:ln w="57150">
            <a:solidFill>
              <a:srgbClr val="00FFFF"/>
            </a:solidFill>
            <a:round/>
            <a:headEnd/>
            <a:tailEnd/>
          </a:ln>
        </p:spPr>
        <p:txBody>
          <a:bodyPr/>
          <a:lstStyle/>
          <a:p>
            <a:endParaRPr lang="en-US"/>
          </a:p>
        </p:txBody>
      </p:sp>
      <p:sp>
        <p:nvSpPr>
          <p:cNvPr id="7372" name="Line 266"/>
          <p:cNvSpPr>
            <a:spLocks noChangeShapeType="1"/>
          </p:cNvSpPr>
          <p:nvPr/>
        </p:nvSpPr>
        <p:spPr bwMode="auto">
          <a:xfrm>
            <a:off x="6324600" y="4648200"/>
            <a:ext cx="0" cy="152400"/>
          </a:xfrm>
          <a:prstGeom prst="line">
            <a:avLst/>
          </a:prstGeom>
          <a:noFill/>
          <a:ln w="57150">
            <a:solidFill>
              <a:srgbClr val="00FFFF"/>
            </a:solidFill>
            <a:round/>
            <a:headEnd/>
            <a:tailEnd/>
          </a:ln>
        </p:spPr>
        <p:txBody>
          <a:bodyPr/>
          <a:lstStyle/>
          <a:p>
            <a:endParaRPr lang="en-US"/>
          </a:p>
        </p:txBody>
      </p:sp>
      <p:sp>
        <p:nvSpPr>
          <p:cNvPr id="7373" name="Line 267"/>
          <p:cNvSpPr>
            <a:spLocks noChangeShapeType="1"/>
          </p:cNvSpPr>
          <p:nvPr/>
        </p:nvSpPr>
        <p:spPr bwMode="auto">
          <a:xfrm>
            <a:off x="6400800" y="3962400"/>
            <a:ext cx="152400" cy="304800"/>
          </a:xfrm>
          <a:prstGeom prst="line">
            <a:avLst/>
          </a:prstGeom>
          <a:noFill/>
          <a:ln w="57150">
            <a:solidFill>
              <a:srgbClr val="00FFFF"/>
            </a:solidFill>
            <a:round/>
            <a:headEnd/>
            <a:tailEnd/>
          </a:ln>
        </p:spPr>
        <p:txBody>
          <a:bodyPr/>
          <a:lstStyle/>
          <a:p>
            <a:endParaRPr lang="en-US"/>
          </a:p>
        </p:txBody>
      </p:sp>
      <p:sp>
        <p:nvSpPr>
          <p:cNvPr id="7374" name="Line 268"/>
          <p:cNvSpPr>
            <a:spLocks noChangeShapeType="1"/>
          </p:cNvSpPr>
          <p:nvPr/>
        </p:nvSpPr>
        <p:spPr bwMode="auto">
          <a:xfrm>
            <a:off x="6553200" y="4267200"/>
            <a:ext cx="0" cy="152400"/>
          </a:xfrm>
          <a:prstGeom prst="line">
            <a:avLst/>
          </a:prstGeom>
          <a:noFill/>
          <a:ln w="57150">
            <a:solidFill>
              <a:srgbClr val="00FFFF"/>
            </a:solidFill>
            <a:round/>
            <a:headEnd/>
            <a:tailEnd/>
          </a:ln>
        </p:spPr>
        <p:txBody>
          <a:bodyPr/>
          <a:lstStyle/>
          <a:p>
            <a:endParaRPr lang="en-US"/>
          </a:p>
        </p:txBody>
      </p:sp>
      <p:sp>
        <p:nvSpPr>
          <p:cNvPr id="7375" name="Oval 269"/>
          <p:cNvSpPr>
            <a:spLocks noChangeArrowheads="1"/>
          </p:cNvSpPr>
          <p:nvPr/>
        </p:nvSpPr>
        <p:spPr bwMode="auto">
          <a:xfrm>
            <a:off x="6629400" y="4114800"/>
            <a:ext cx="152400" cy="150813"/>
          </a:xfrm>
          <a:prstGeom prst="ellipse">
            <a:avLst/>
          </a:prstGeom>
          <a:solidFill>
            <a:srgbClr val="00FFFF"/>
          </a:solidFill>
          <a:ln w="28575">
            <a:solidFill>
              <a:schemeClr val="bg1"/>
            </a:solidFill>
            <a:round/>
            <a:headEnd/>
            <a:tailEnd/>
          </a:ln>
        </p:spPr>
        <p:txBody>
          <a:bodyPr wrap="none" anchor="ctr"/>
          <a:lstStyle/>
          <a:p>
            <a:pPr eaLnBrk="0" hangingPunct="0"/>
            <a:endParaRPr lang="en-US"/>
          </a:p>
        </p:txBody>
      </p:sp>
      <p:sp>
        <p:nvSpPr>
          <p:cNvPr id="7376" name="Line 270"/>
          <p:cNvSpPr>
            <a:spLocks noChangeShapeType="1"/>
          </p:cNvSpPr>
          <p:nvPr/>
        </p:nvSpPr>
        <p:spPr bwMode="auto">
          <a:xfrm flipH="1">
            <a:off x="6553200" y="4191000"/>
            <a:ext cx="152400" cy="76200"/>
          </a:xfrm>
          <a:prstGeom prst="line">
            <a:avLst/>
          </a:prstGeom>
          <a:noFill/>
          <a:ln w="57150">
            <a:solidFill>
              <a:srgbClr val="00FFFF"/>
            </a:solidFill>
            <a:round/>
            <a:headEnd/>
            <a:tailEnd/>
          </a:ln>
        </p:spPr>
        <p:txBody>
          <a:bodyPr/>
          <a:lstStyle/>
          <a:p>
            <a:endParaRPr lang="en-US"/>
          </a:p>
        </p:txBody>
      </p:sp>
      <p:sp>
        <p:nvSpPr>
          <p:cNvPr id="7377" name="Line 271"/>
          <p:cNvSpPr>
            <a:spLocks noChangeShapeType="1"/>
          </p:cNvSpPr>
          <p:nvPr/>
        </p:nvSpPr>
        <p:spPr bwMode="auto">
          <a:xfrm>
            <a:off x="6629400" y="4800600"/>
            <a:ext cx="0" cy="152400"/>
          </a:xfrm>
          <a:prstGeom prst="line">
            <a:avLst/>
          </a:prstGeom>
          <a:noFill/>
          <a:ln w="57150">
            <a:solidFill>
              <a:srgbClr val="00FFFF"/>
            </a:solidFill>
            <a:round/>
            <a:headEnd/>
            <a:tailEnd/>
          </a:ln>
        </p:spPr>
        <p:txBody>
          <a:bodyPr/>
          <a:lstStyle/>
          <a:p>
            <a:endParaRPr lang="en-US"/>
          </a:p>
        </p:txBody>
      </p:sp>
      <p:sp>
        <p:nvSpPr>
          <p:cNvPr id="7378" name="Line 272"/>
          <p:cNvSpPr>
            <a:spLocks noChangeShapeType="1"/>
          </p:cNvSpPr>
          <p:nvPr/>
        </p:nvSpPr>
        <p:spPr bwMode="auto">
          <a:xfrm flipH="1">
            <a:off x="6553200" y="4953000"/>
            <a:ext cx="76200" cy="152400"/>
          </a:xfrm>
          <a:prstGeom prst="line">
            <a:avLst/>
          </a:prstGeom>
          <a:noFill/>
          <a:ln w="57150">
            <a:solidFill>
              <a:srgbClr val="00FFFF"/>
            </a:solidFill>
            <a:round/>
            <a:headEnd/>
            <a:tailEnd/>
          </a:ln>
        </p:spPr>
        <p:txBody>
          <a:bodyPr/>
          <a:lstStyle/>
          <a:p>
            <a:endParaRPr lang="en-US"/>
          </a:p>
        </p:txBody>
      </p:sp>
      <p:sp>
        <p:nvSpPr>
          <p:cNvPr id="7379" name="Line 273"/>
          <p:cNvSpPr>
            <a:spLocks noChangeShapeType="1"/>
          </p:cNvSpPr>
          <p:nvPr/>
        </p:nvSpPr>
        <p:spPr bwMode="auto">
          <a:xfrm flipH="1">
            <a:off x="5334000" y="5562600"/>
            <a:ext cx="152400" cy="76200"/>
          </a:xfrm>
          <a:prstGeom prst="line">
            <a:avLst/>
          </a:prstGeom>
          <a:noFill/>
          <a:ln w="57150">
            <a:solidFill>
              <a:srgbClr val="00FFFF"/>
            </a:solidFill>
            <a:round/>
            <a:headEnd/>
            <a:tailEnd/>
          </a:ln>
        </p:spPr>
        <p:txBody>
          <a:bodyPr/>
          <a:lstStyle/>
          <a:p>
            <a:endParaRPr lang="en-US"/>
          </a:p>
        </p:txBody>
      </p:sp>
      <p:sp>
        <p:nvSpPr>
          <p:cNvPr id="7380" name="Line 274"/>
          <p:cNvSpPr>
            <a:spLocks noChangeShapeType="1"/>
          </p:cNvSpPr>
          <p:nvPr/>
        </p:nvSpPr>
        <p:spPr bwMode="auto">
          <a:xfrm>
            <a:off x="5486400" y="5562600"/>
            <a:ext cx="152400" cy="76200"/>
          </a:xfrm>
          <a:prstGeom prst="line">
            <a:avLst/>
          </a:prstGeom>
          <a:noFill/>
          <a:ln w="57150">
            <a:solidFill>
              <a:srgbClr val="00FFFF"/>
            </a:solidFill>
            <a:round/>
            <a:headEnd/>
            <a:tailEnd/>
          </a:ln>
        </p:spPr>
        <p:txBody>
          <a:bodyPr/>
          <a:lstStyle/>
          <a:p>
            <a:endParaRPr lang="en-US"/>
          </a:p>
        </p:txBody>
      </p:sp>
      <p:sp>
        <p:nvSpPr>
          <p:cNvPr id="275" name="Title 274"/>
          <p:cNvSpPr>
            <a:spLocks noGrp="1"/>
          </p:cNvSpPr>
          <p:nvPr>
            <p:ph type="title" idx="4294967295"/>
          </p:nvPr>
        </p:nvSpPr>
        <p:spPr/>
        <p:txBody>
          <a:bodyPr/>
          <a:lstStyle/>
          <a:p>
            <a:pPr>
              <a:defRPr/>
            </a:pPr>
            <a:r>
              <a:rPr lang="en-US" sz="2800" kern="1200" dirty="0" smtClean="0">
                <a:solidFill>
                  <a:srgbClr val="5000CC"/>
                </a:solidFill>
                <a:ea typeface="ＭＳ Ｐゴシック"/>
                <a:cs typeface="+mn-cs"/>
              </a:rPr>
              <a:t>Why Aerogels?</a:t>
            </a:r>
            <a:r>
              <a:rPr lang="en-US" sz="2800" kern="1200" dirty="0" smtClean="0">
                <a:solidFill>
                  <a:srgbClr val="5000CC"/>
                </a:solidFill>
                <a:latin typeface="Times New Roman"/>
                <a:ea typeface="ＭＳ Ｐゴシック"/>
                <a:cs typeface="+mn-cs"/>
              </a:rPr>
              <a:t/>
            </a:r>
            <a:br>
              <a:rPr lang="en-US" sz="2800" kern="1200" dirty="0" smtClean="0">
                <a:solidFill>
                  <a:srgbClr val="5000CC"/>
                </a:solidFill>
                <a:latin typeface="Times New Roman"/>
                <a:ea typeface="ＭＳ Ｐゴシック"/>
                <a:cs typeface="+mn-cs"/>
              </a:rPr>
            </a:br>
            <a:endParaRPr lang="en-US" dirty="0"/>
          </a:p>
        </p:txBody>
      </p:sp>
      <p:sp>
        <p:nvSpPr>
          <p:cNvPr id="214" name="TextBox 213"/>
          <p:cNvSpPr txBox="1"/>
          <p:nvPr/>
        </p:nvSpPr>
        <p:spPr>
          <a:xfrm>
            <a:off x="4876800" y="838200"/>
            <a:ext cx="3658374" cy="1200329"/>
          </a:xfrm>
          <a:prstGeom prst="rect">
            <a:avLst/>
          </a:prstGeom>
          <a:noFill/>
        </p:spPr>
        <p:txBody>
          <a:bodyPr wrap="none" rtlCol="0">
            <a:spAutoFit/>
          </a:bodyPr>
          <a:lstStyle/>
          <a:p>
            <a:r>
              <a:rPr lang="en-US" dirty="0" smtClean="0"/>
              <a:t>Dark Current </a:t>
            </a:r>
            <a:r>
              <a:rPr lang="en-US" dirty="0" err="1" smtClean="0"/>
              <a:t>vs</a:t>
            </a:r>
            <a:r>
              <a:rPr lang="en-US" dirty="0" smtClean="0"/>
              <a:t> Signal</a:t>
            </a:r>
          </a:p>
          <a:p>
            <a:r>
              <a:rPr lang="en-US" dirty="0" smtClean="0"/>
              <a:t>-&gt; everywhere the same </a:t>
            </a:r>
          </a:p>
          <a:p>
            <a:r>
              <a:rPr lang="en-US" dirty="0" smtClean="0"/>
              <a:t>	</a:t>
            </a:r>
            <a:r>
              <a:rPr lang="en-US" dirty="0" smtClean="0"/>
              <a:t>radius of curvature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CP_1493"/>
          <p:cNvPicPr>
            <a:picLocks noChangeAspect="1" noChangeArrowheads="1"/>
          </p:cNvPicPr>
          <p:nvPr/>
        </p:nvPicPr>
        <p:blipFill>
          <a:blip r:embed="rId3"/>
          <a:srcRect l="25636" t="30769" r="23093" b="41539"/>
          <a:stretch>
            <a:fillRect/>
          </a:stretch>
        </p:blipFill>
        <p:spPr bwMode="auto">
          <a:xfrm>
            <a:off x="2667000" y="1524000"/>
            <a:ext cx="3810000" cy="1371600"/>
          </a:xfrm>
          <a:prstGeom prst="rect">
            <a:avLst/>
          </a:prstGeom>
          <a:noFill/>
          <a:ln w="9525">
            <a:noFill/>
            <a:miter lim="800000"/>
            <a:headEnd/>
            <a:tailEnd/>
          </a:ln>
        </p:spPr>
      </p:pic>
      <p:sp>
        <p:nvSpPr>
          <p:cNvPr id="8195" name="Text Box 4"/>
          <p:cNvSpPr txBox="1">
            <a:spLocks noChangeArrowheads="1"/>
          </p:cNvSpPr>
          <p:nvPr/>
        </p:nvSpPr>
        <p:spPr bwMode="auto">
          <a:xfrm>
            <a:off x="3662363" y="1066800"/>
            <a:ext cx="2052637" cy="457200"/>
          </a:xfrm>
          <a:prstGeom prst="rect">
            <a:avLst/>
          </a:prstGeom>
          <a:noFill/>
          <a:ln w="9525">
            <a:noFill/>
            <a:miter lim="800000"/>
            <a:headEnd/>
            <a:tailEnd/>
          </a:ln>
        </p:spPr>
        <p:txBody>
          <a:bodyPr wrap="none">
            <a:spAutoFit/>
          </a:bodyPr>
          <a:lstStyle/>
          <a:p>
            <a:r>
              <a:rPr lang="en-US"/>
              <a:t>Before Coating</a:t>
            </a:r>
          </a:p>
        </p:txBody>
      </p:sp>
      <p:sp>
        <p:nvSpPr>
          <p:cNvPr id="8196" name="Text Box 5"/>
          <p:cNvSpPr txBox="1">
            <a:spLocks noChangeArrowheads="1"/>
          </p:cNvSpPr>
          <p:nvPr/>
        </p:nvSpPr>
        <p:spPr bwMode="auto">
          <a:xfrm>
            <a:off x="3886200" y="3581400"/>
            <a:ext cx="1866900" cy="457200"/>
          </a:xfrm>
          <a:prstGeom prst="rect">
            <a:avLst/>
          </a:prstGeom>
          <a:noFill/>
          <a:ln w="9525">
            <a:noFill/>
            <a:miter lim="800000"/>
            <a:headEnd/>
            <a:tailEnd/>
          </a:ln>
        </p:spPr>
        <p:txBody>
          <a:bodyPr wrap="none">
            <a:spAutoFit/>
          </a:bodyPr>
          <a:lstStyle/>
          <a:p>
            <a:r>
              <a:rPr lang="en-US"/>
              <a:t>After Coating</a:t>
            </a:r>
          </a:p>
        </p:txBody>
      </p:sp>
      <p:sp>
        <p:nvSpPr>
          <p:cNvPr id="8197" name="Text Box 7"/>
          <p:cNvSpPr txBox="1">
            <a:spLocks noChangeArrowheads="1"/>
          </p:cNvSpPr>
          <p:nvPr/>
        </p:nvSpPr>
        <p:spPr bwMode="auto">
          <a:xfrm>
            <a:off x="6613525" y="2324100"/>
            <a:ext cx="1900238" cy="366713"/>
          </a:xfrm>
          <a:prstGeom prst="rect">
            <a:avLst/>
          </a:prstGeom>
          <a:noFill/>
          <a:ln w="9525">
            <a:noFill/>
            <a:miter lim="800000"/>
            <a:headEnd/>
            <a:tailEnd/>
          </a:ln>
        </p:spPr>
        <p:txBody>
          <a:bodyPr wrap="none">
            <a:spAutoFit/>
          </a:bodyPr>
          <a:lstStyle/>
          <a:p>
            <a:r>
              <a:rPr lang="en-US" sz="1800"/>
              <a:t>Weight = 0.0176 g</a:t>
            </a:r>
          </a:p>
        </p:txBody>
      </p:sp>
      <p:sp>
        <p:nvSpPr>
          <p:cNvPr id="8198" name="Text Box 8"/>
          <p:cNvSpPr txBox="1">
            <a:spLocks noChangeArrowheads="1"/>
          </p:cNvSpPr>
          <p:nvPr/>
        </p:nvSpPr>
        <p:spPr bwMode="auto">
          <a:xfrm>
            <a:off x="6629400" y="4724400"/>
            <a:ext cx="1900238" cy="366713"/>
          </a:xfrm>
          <a:prstGeom prst="rect">
            <a:avLst/>
          </a:prstGeom>
          <a:noFill/>
          <a:ln w="9525">
            <a:noFill/>
            <a:miter lim="800000"/>
            <a:headEnd/>
            <a:tailEnd/>
          </a:ln>
        </p:spPr>
        <p:txBody>
          <a:bodyPr wrap="none">
            <a:spAutoFit/>
          </a:bodyPr>
          <a:lstStyle/>
          <a:p>
            <a:r>
              <a:rPr lang="en-US" sz="1800"/>
              <a:t>Weight = 0.1122 g</a:t>
            </a:r>
          </a:p>
        </p:txBody>
      </p:sp>
      <p:sp>
        <p:nvSpPr>
          <p:cNvPr id="8199" name="Text Box 9"/>
          <p:cNvSpPr txBox="1">
            <a:spLocks noChangeArrowheads="1"/>
          </p:cNvSpPr>
          <p:nvPr/>
        </p:nvSpPr>
        <p:spPr bwMode="auto">
          <a:xfrm>
            <a:off x="6765925" y="5676900"/>
            <a:ext cx="1847850" cy="646113"/>
          </a:xfrm>
          <a:prstGeom prst="rect">
            <a:avLst/>
          </a:prstGeom>
          <a:noFill/>
          <a:ln w="9525">
            <a:noFill/>
            <a:miter lim="800000"/>
            <a:headEnd/>
            <a:tailEnd/>
          </a:ln>
        </p:spPr>
        <p:txBody>
          <a:bodyPr wrap="none">
            <a:spAutoFit/>
          </a:bodyPr>
          <a:lstStyle/>
          <a:p>
            <a:pPr algn="ctr"/>
            <a:r>
              <a:rPr lang="en-US" sz="1800">
                <a:solidFill>
                  <a:srgbClr val="FF0000"/>
                </a:solidFill>
              </a:rPr>
              <a:t>Weight Increase</a:t>
            </a:r>
          </a:p>
          <a:p>
            <a:pPr algn="ctr"/>
            <a:r>
              <a:rPr lang="en-US" sz="1800">
                <a:solidFill>
                  <a:srgbClr val="FF0000"/>
                </a:solidFill>
              </a:rPr>
              <a:t>=537</a:t>
            </a:r>
            <a:r>
              <a:rPr lang="en-US" sz="1800"/>
              <a:t>%</a:t>
            </a:r>
          </a:p>
        </p:txBody>
      </p:sp>
      <p:pic>
        <p:nvPicPr>
          <p:cNvPr id="8200" name="Picture 10" descr="DCP_1497"/>
          <p:cNvPicPr>
            <a:picLocks noChangeAspect="1" noChangeArrowheads="1"/>
          </p:cNvPicPr>
          <p:nvPr/>
        </p:nvPicPr>
        <p:blipFill>
          <a:blip r:embed="rId4"/>
          <a:srcRect l="28044" t="36807" r="28958" b="32913"/>
          <a:stretch>
            <a:fillRect/>
          </a:stretch>
        </p:blipFill>
        <p:spPr bwMode="auto">
          <a:xfrm>
            <a:off x="2790825" y="3990975"/>
            <a:ext cx="3733800" cy="1752600"/>
          </a:xfrm>
          <a:prstGeom prst="rect">
            <a:avLst/>
          </a:prstGeom>
          <a:noFill/>
          <a:ln w="9525">
            <a:noFill/>
            <a:miter lim="800000"/>
            <a:headEnd/>
            <a:tailEnd/>
          </a:ln>
        </p:spPr>
      </p:pic>
      <p:sp>
        <p:nvSpPr>
          <p:cNvPr id="8201" name="Text Box 11"/>
          <p:cNvSpPr txBox="1">
            <a:spLocks noChangeArrowheads="1"/>
          </p:cNvSpPr>
          <p:nvPr/>
        </p:nvSpPr>
        <p:spPr bwMode="auto">
          <a:xfrm>
            <a:off x="206375" y="4010025"/>
            <a:ext cx="2452688" cy="1323975"/>
          </a:xfrm>
          <a:prstGeom prst="rect">
            <a:avLst/>
          </a:prstGeom>
          <a:noFill/>
          <a:ln w="9525">
            <a:noFill/>
            <a:miter lim="800000"/>
            <a:headEnd/>
            <a:tailEnd/>
          </a:ln>
        </p:spPr>
        <p:txBody>
          <a:bodyPr wrap="none">
            <a:spAutoFit/>
          </a:bodyPr>
          <a:lstStyle/>
          <a:p>
            <a:pPr algn="ctr"/>
            <a:r>
              <a:rPr lang="en-US" sz="1600" u="sng"/>
              <a:t>ALD Coating Conditions:</a:t>
            </a:r>
          </a:p>
          <a:p>
            <a:pPr algn="ctr"/>
            <a:r>
              <a:rPr lang="en-US" sz="1600"/>
              <a:t>19 Cycles DEZ/H</a:t>
            </a:r>
            <a:r>
              <a:rPr lang="en-US" sz="1600" baseline="-25000"/>
              <a:t>2</a:t>
            </a:r>
            <a:r>
              <a:rPr lang="en-US" sz="1600"/>
              <a:t>O</a:t>
            </a:r>
          </a:p>
          <a:p>
            <a:pPr algn="ctr"/>
            <a:r>
              <a:rPr lang="en-US" sz="1600" b="1">
                <a:solidFill>
                  <a:srgbClr val="FF0000"/>
                </a:solidFill>
              </a:rPr>
              <a:t>3 nm ZnO Coating</a:t>
            </a:r>
          </a:p>
          <a:p>
            <a:pPr algn="ctr"/>
            <a:r>
              <a:rPr lang="en-US" sz="1600"/>
              <a:t>10 Torr, 100 s Exposures</a:t>
            </a:r>
          </a:p>
          <a:p>
            <a:pPr algn="ctr"/>
            <a:r>
              <a:rPr lang="en-US" sz="1600"/>
              <a:t>T=177 </a:t>
            </a:r>
            <a:r>
              <a:rPr lang="en-US" sz="1600">
                <a:cs typeface="Times New Roman" pitchFamily="18" charset="0"/>
              </a:rPr>
              <a:t>°</a:t>
            </a:r>
            <a:r>
              <a:rPr lang="en-US" sz="1600"/>
              <a:t>C</a:t>
            </a:r>
          </a:p>
        </p:txBody>
      </p:sp>
      <p:sp>
        <p:nvSpPr>
          <p:cNvPr id="8202" name="Title 10"/>
          <p:cNvSpPr>
            <a:spLocks noGrp="1"/>
          </p:cNvSpPr>
          <p:nvPr>
            <p:ph type="title" idx="4294967295"/>
          </p:nvPr>
        </p:nvSpPr>
        <p:spPr/>
        <p:txBody>
          <a:bodyPr/>
          <a:lstStyle/>
          <a:p>
            <a:r>
              <a:rPr lang="en-US" smtClean="0"/>
              <a:t>Silica Aerogel Coated with ZnO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81000" y="762000"/>
            <a:ext cx="4191000" cy="2738438"/>
          </a:xfrm>
          <a:prstGeom prst="rect">
            <a:avLst/>
          </a:prstGeom>
          <a:noFill/>
          <a:ln w="9525">
            <a:noFill/>
            <a:miter lim="800000"/>
            <a:headEnd/>
            <a:tailEnd/>
          </a:ln>
        </p:spPr>
        <p:txBody>
          <a:bodyPr>
            <a:spAutoFit/>
          </a:bodyPr>
          <a:lstStyle/>
          <a:p>
            <a:pPr eaLnBrk="0" hangingPunct="0"/>
            <a:endParaRPr lang="en-US" sz="2000">
              <a:solidFill>
                <a:srgbClr val="5000CC"/>
              </a:solidFill>
            </a:endParaRPr>
          </a:p>
          <a:p>
            <a:pPr eaLnBrk="0" hangingPunct="0">
              <a:buFontTx/>
              <a:buChar char="•"/>
            </a:pPr>
            <a:r>
              <a:rPr lang="en-US" sz="2000">
                <a:solidFill>
                  <a:srgbClr val="5000CC"/>
                </a:solidFill>
              </a:rPr>
              <a:t>High TCO loading (=conductance)</a:t>
            </a:r>
          </a:p>
          <a:p>
            <a:pPr eaLnBrk="0" hangingPunct="0">
              <a:buFontTx/>
              <a:buChar char="•"/>
            </a:pPr>
            <a:endParaRPr lang="en-US" sz="800">
              <a:solidFill>
                <a:srgbClr val="5000CC"/>
              </a:solidFill>
            </a:endParaRPr>
          </a:p>
          <a:p>
            <a:pPr eaLnBrk="0" hangingPunct="0">
              <a:buFontTx/>
              <a:buChar char="•"/>
            </a:pPr>
            <a:r>
              <a:rPr lang="en-US" sz="2000">
                <a:solidFill>
                  <a:srgbClr val="5000CC"/>
                </a:solidFill>
              </a:rPr>
              <a:t>Continuous coating by ALD (conductivity measurements and SEM)</a:t>
            </a:r>
          </a:p>
          <a:p>
            <a:pPr eaLnBrk="0" hangingPunct="0">
              <a:buFontTx/>
              <a:buChar char="•"/>
            </a:pPr>
            <a:endParaRPr lang="en-US" sz="800">
              <a:solidFill>
                <a:srgbClr val="5000CC"/>
              </a:solidFill>
            </a:endParaRPr>
          </a:p>
          <a:p>
            <a:pPr eaLnBrk="0" hangingPunct="0">
              <a:buFontTx/>
              <a:buChar char="•"/>
            </a:pPr>
            <a:r>
              <a:rPr lang="en-US" sz="2000">
                <a:solidFill>
                  <a:srgbClr val="5000CC"/>
                </a:solidFill>
              </a:rPr>
              <a:t>Growth on TCO platforms</a:t>
            </a:r>
          </a:p>
          <a:p>
            <a:pPr eaLnBrk="0" hangingPunct="0">
              <a:buFontTx/>
              <a:buChar char="•"/>
            </a:pPr>
            <a:endParaRPr lang="en-US" sz="800">
              <a:solidFill>
                <a:srgbClr val="5000CC"/>
              </a:solidFill>
            </a:endParaRPr>
          </a:p>
          <a:p>
            <a:pPr eaLnBrk="0" hangingPunct="0">
              <a:buFontTx/>
              <a:buChar char="•"/>
            </a:pPr>
            <a:r>
              <a:rPr lang="en-US" sz="2000">
                <a:solidFill>
                  <a:srgbClr val="5000CC"/>
                </a:solidFill>
              </a:rPr>
              <a:t>High porosity</a:t>
            </a:r>
          </a:p>
          <a:p>
            <a:pPr eaLnBrk="0" hangingPunct="0">
              <a:buFontTx/>
              <a:buChar char="•"/>
            </a:pPr>
            <a:endParaRPr lang="en-US" sz="800">
              <a:solidFill>
                <a:srgbClr val="5000CC"/>
              </a:solidFill>
            </a:endParaRPr>
          </a:p>
        </p:txBody>
      </p:sp>
      <p:grpSp>
        <p:nvGrpSpPr>
          <p:cNvPr id="2" name="Group 5"/>
          <p:cNvGrpSpPr>
            <a:grpSpLocks/>
          </p:cNvGrpSpPr>
          <p:nvPr/>
        </p:nvGrpSpPr>
        <p:grpSpPr bwMode="auto">
          <a:xfrm>
            <a:off x="6432550" y="1066800"/>
            <a:ext cx="2482850" cy="2054225"/>
            <a:chOff x="3956" y="672"/>
            <a:chExt cx="1564" cy="1294"/>
          </a:xfrm>
        </p:grpSpPr>
        <p:graphicFrame>
          <p:nvGraphicFramePr>
            <p:cNvPr id="1026" name="Object 2"/>
            <p:cNvGraphicFramePr>
              <a:graphicFrameLocks noChangeAspect="1"/>
            </p:cNvGraphicFramePr>
            <p:nvPr/>
          </p:nvGraphicFramePr>
          <p:xfrm>
            <a:off x="4128" y="672"/>
            <a:ext cx="1392" cy="1086"/>
          </p:xfrm>
          <a:graphic>
            <a:graphicData uri="http://schemas.openxmlformats.org/presentationml/2006/ole">
              <p:oleObj spid="_x0000_s44034" name="Image" r:id="rId4" imgW="4990476" imgH="3352381" progId="Photoshop.Image.6">
                <p:embed/>
              </p:oleObj>
            </a:graphicData>
          </a:graphic>
        </p:graphicFrame>
        <p:sp>
          <p:nvSpPr>
            <p:cNvPr id="1034" name="Text Box 7"/>
            <p:cNvSpPr txBox="1">
              <a:spLocks noChangeArrowheads="1"/>
            </p:cNvSpPr>
            <p:nvPr/>
          </p:nvSpPr>
          <p:spPr bwMode="auto">
            <a:xfrm>
              <a:off x="4406" y="1716"/>
              <a:ext cx="1039" cy="250"/>
            </a:xfrm>
            <a:prstGeom prst="rect">
              <a:avLst/>
            </a:prstGeom>
            <a:noFill/>
            <a:ln w="9525">
              <a:noFill/>
              <a:miter lim="800000"/>
              <a:headEnd/>
              <a:tailEnd/>
            </a:ln>
          </p:spPr>
          <p:txBody>
            <a:bodyPr wrap="none">
              <a:spAutoFit/>
            </a:bodyPr>
            <a:lstStyle/>
            <a:p>
              <a:pPr eaLnBrk="0" hangingPunct="0"/>
              <a:r>
                <a:rPr lang="en-US" sz="2000" b="1">
                  <a:solidFill>
                    <a:srgbClr val="5000CC"/>
                  </a:solidFill>
                </a:rPr>
                <a:t>Aerogel film</a:t>
              </a:r>
            </a:p>
          </p:txBody>
        </p:sp>
        <p:sp>
          <p:nvSpPr>
            <p:cNvPr id="1035" name="Text Box 8"/>
            <p:cNvSpPr txBox="1">
              <a:spLocks noChangeArrowheads="1"/>
            </p:cNvSpPr>
            <p:nvPr/>
          </p:nvSpPr>
          <p:spPr bwMode="auto">
            <a:xfrm rot="-5400000">
              <a:off x="3854" y="1040"/>
              <a:ext cx="454" cy="250"/>
            </a:xfrm>
            <a:prstGeom prst="rect">
              <a:avLst/>
            </a:prstGeom>
            <a:noFill/>
            <a:ln w="9525">
              <a:noFill/>
              <a:miter lim="800000"/>
              <a:headEnd/>
              <a:tailEnd/>
            </a:ln>
          </p:spPr>
          <p:txBody>
            <a:bodyPr wrap="none">
              <a:spAutoFit/>
            </a:bodyPr>
            <a:lstStyle/>
            <a:p>
              <a:pPr eaLnBrk="0" hangingPunct="0"/>
              <a:r>
                <a:rPr lang="en-US" sz="2000" b="1">
                  <a:solidFill>
                    <a:srgbClr val="5000CC"/>
                  </a:solidFill>
                </a:rPr>
                <a:t>TCO</a:t>
              </a:r>
            </a:p>
          </p:txBody>
        </p:sp>
      </p:grpSp>
      <p:grpSp>
        <p:nvGrpSpPr>
          <p:cNvPr id="3" name="Group 13"/>
          <p:cNvGrpSpPr>
            <a:grpSpLocks/>
          </p:cNvGrpSpPr>
          <p:nvPr/>
        </p:nvGrpSpPr>
        <p:grpSpPr bwMode="auto">
          <a:xfrm>
            <a:off x="6842125" y="3733800"/>
            <a:ext cx="2209800" cy="2130425"/>
            <a:chOff x="4272" y="2367"/>
            <a:chExt cx="1392" cy="1342"/>
          </a:xfrm>
        </p:grpSpPr>
        <p:pic>
          <p:nvPicPr>
            <p:cNvPr id="1032" name="Picture 14" descr="JE266_04"/>
            <p:cNvPicPr>
              <a:picLocks noChangeAspect="1" noChangeArrowheads="1"/>
            </p:cNvPicPr>
            <p:nvPr/>
          </p:nvPicPr>
          <p:blipFill>
            <a:blip r:embed="rId5"/>
            <a:srcRect l="27499" b="6796"/>
            <a:stretch>
              <a:fillRect/>
            </a:stretch>
          </p:blipFill>
          <p:spPr bwMode="auto">
            <a:xfrm>
              <a:off x="4272" y="2367"/>
              <a:ext cx="1392" cy="1342"/>
            </a:xfrm>
            <a:prstGeom prst="rect">
              <a:avLst/>
            </a:prstGeom>
            <a:noFill/>
            <a:ln w="9525">
              <a:noFill/>
              <a:miter lim="800000"/>
              <a:headEnd/>
              <a:tailEnd/>
            </a:ln>
          </p:spPr>
        </p:pic>
        <p:sp>
          <p:nvSpPr>
            <p:cNvPr id="1033" name="Text Box 15"/>
            <p:cNvSpPr txBox="1">
              <a:spLocks noChangeArrowheads="1"/>
            </p:cNvSpPr>
            <p:nvPr/>
          </p:nvSpPr>
          <p:spPr bwMode="auto">
            <a:xfrm>
              <a:off x="4371" y="2396"/>
              <a:ext cx="1245" cy="192"/>
            </a:xfrm>
            <a:prstGeom prst="rect">
              <a:avLst/>
            </a:prstGeom>
            <a:noFill/>
            <a:ln w="9525">
              <a:noFill/>
              <a:miter lim="800000"/>
              <a:headEnd/>
              <a:tailEnd/>
            </a:ln>
          </p:spPr>
          <p:txBody>
            <a:bodyPr wrap="none">
              <a:spAutoFit/>
            </a:bodyPr>
            <a:lstStyle/>
            <a:p>
              <a:pPr eaLnBrk="0" hangingPunct="0"/>
              <a:r>
                <a:rPr lang="en-US" sz="1400" b="1">
                  <a:solidFill>
                    <a:schemeClr val="bg1"/>
                  </a:solidFill>
                </a:rPr>
                <a:t>8 nm ZnO on Aerogel</a:t>
              </a:r>
            </a:p>
          </p:txBody>
        </p:sp>
      </p:grpSp>
      <p:sp>
        <p:nvSpPr>
          <p:cNvPr id="12" name="Title 11"/>
          <p:cNvSpPr>
            <a:spLocks noGrp="1"/>
          </p:cNvSpPr>
          <p:nvPr>
            <p:ph type="title" idx="4294967295"/>
          </p:nvPr>
        </p:nvSpPr>
        <p:spPr/>
        <p:txBody>
          <a:bodyPr/>
          <a:lstStyle/>
          <a:p>
            <a:pPr>
              <a:defRPr/>
            </a:pPr>
            <a:r>
              <a:rPr lang="en-US" sz="2400" kern="1200" dirty="0" smtClean="0">
                <a:solidFill>
                  <a:srgbClr val="5000CC"/>
                </a:solidFill>
                <a:ea typeface="ＭＳ Ｐゴシック"/>
                <a:cs typeface="+mn-cs"/>
              </a:rPr>
              <a:t>Aerogel Photoelectrodes:</a:t>
            </a:r>
            <a:r>
              <a:rPr lang="en-US" sz="2400" kern="1200" dirty="0" smtClean="0">
                <a:solidFill>
                  <a:srgbClr val="5000CC"/>
                </a:solidFill>
                <a:latin typeface="Times New Roman"/>
                <a:ea typeface="ＭＳ Ｐゴシック"/>
                <a:cs typeface="+mn-cs"/>
              </a:rPr>
              <a:t> </a:t>
            </a:r>
            <a:endParaRPr lang="en-US" dirty="0"/>
          </a:p>
        </p:txBody>
      </p:sp>
      <p:sp>
        <p:nvSpPr>
          <p:cNvPr id="1031" name="Text Placeholder 12"/>
          <p:cNvSpPr>
            <a:spLocks noGrp="1"/>
          </p:cNvSpPr>
          <p:nvPr>
            <p:ph type="body" idx="4294967295"/>
          </p:nvPr>
        </p:nvSpPr>
        <p:spPr>
          <a:xfrm>
            <a:off x="304800" y="3581400"/>
            <a:ext cx="6324600" cy="2286000"/>
          </a:xfrm>
        </p:spPr>
        <p:txBody>
          <a:bodyPr/>
          <a:lstStyle/>
          <a:p>
            <a:r>
              <a:rPr lang="en-US" smtClean="0"/>
              <a:t>Lower manufacturing cost than other PV technologies</a:t>
            </a:r>
          </a:p>
          <a:p>
            <a:r>
              <a:rPr lang="en-US" smtClean="0"/>
              <a:t>Non-vacuum, low temperature fabrication</a:t>
            </a:r>
          </a:p>
          <a:p>
            <a:r>
              <a:rPr lang="en-US" smtClean="0"/>
              <a:t>Very tolerant to impurities (no clean room necessary) – light absorption and charge separation occur close to interface</a:t>
            </a:r>
          </a:p>
          <a:p>
            <a:r>
              <a:rPr lang="en-US" smtClean="0"/>
              <a:t>Inexpensive, abundant, benign materials (e.g. TiO</a:t>
            </a:r>
            <a:r>
              <a:rPr lang="en-US" baseline="-25000" smtClean="0"/>
              <a:t>2</a:t>
            </a:r>
            <a:r>
              <a:rPr lang="en-US" smtClean="0"/>
              <a:t>, ZnO)</a:t>
            </a:r>
          </a:p>
          <a:p>
            <a:r>
              <a:rPr lang="en-US" smtClean="0"/>
              <a:t>Robust nanoscale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IMG_0795"/>
          <p:cNvPicPr>
            <a:picLocks noChangeAspect="1" noChangeArrowheads="1"/>
          </p:cNvPicPr>
          <p:nvPr/>
        </p:nvPicPr>
        <p:blipFill>
          <a:blip r:embed="rId3"/>
          <a:srcRect l="13824" t="25104" r="19017" b="22606"/>
          <a:stretch>
            <a:fillRect/>
          </a:stretch>
        </p:blipFill>
        <p:spPr bwMode="auto">
          <a:xfrm>
            <a:off x="304800" y="1905000"/>
            <a:ext cx="3860800" cy="2254250"/>
          </a:xfrm>
          <a:prstGeom prst="rect">
            <a:avLst/>
          </a:prstGeom>
          <a:noFill/>
          <a:ln w="9525">
            <a:noFill/>
            <a:miter lim="800000"/>
            <a:headEnd/>
            <a:tailEnd/>
          </a:ln>
        </p:spPr>
      </p:pic>
      <p:pic>
        <p:nvPicPr>
          <p:cNvPr id="9219" name="Picture 7" descr="JE633b_grid_02"/>
          <p:cNvPicPr>
            <a:picLocks noChangeAspect="1" noChangeArrowheads="1"/>
          </p:cNvPicPr>
          <p:nvPr/>
        </p:nvPicPr>
        <p:blipFill>
          <a:blip r:embed="rId4"/>
          <a:srcRect l="7367" b="6628"/>
          <a:stretch>
            <a:fillRect/>
          </a:stretch>
        </p:blipFill>
        <p:spPr bwMode="auto">
          <a:xfrm>
            <a:off x="4572000" y="1208088"/>
            <a:ext cx="4437063" cy="3354387"/>
          </a:xfrm>
          <a:prstGeom prst="rect">
            <a:avLst/>
          </a:prstGeom>
          <a:noFill/>
          <a:ln w="9525">
            <a:noFill/>
            <a:miter lim="800000"/>
            <a:headEnd/>
            <a:tailEnd/>
          </a:ln>
        </p:spPr>
      </p:pic>
      <p:sp>
        <p:nvSpPr>
          <p:cNvPr id="9220" name="Text Box 8"/>
          <p:cNvSpPr txBox="1">
            <a:spLocks noChangeArrowheads="1"/>
          </p:cNvSpPr>
          <p:nvPr/>
        </p:nvSpPr>
        <p:spPr bwMode="auto">
          <a:xfrm>
            <a:off x="304800" y="1066800"/>
            <a:ext cx="4300538" cy="825500"/>
          </a:xfrm>
          <a:prstGeom prst="rect">
            <a:avLst/>
          </a:prstGeom>
          <a:noFill/>
          <a:ln w="9525">
            <a:noFill/>
            <a:miter lim="800000"/>
            <a:headEnd/>
            <a:tailEnd/>
          </a:ln>
        </p:spPr>
        <p:txBody>
          <a:bodyPr wrap="none">
            <a:spAutoFit/>
          </a:bodyPr>
          <a:lstStyle/>
          <a:p>
            <a:pPr eaLnBrk="0" hangingPunct="0"/>
            <a:r>
              <a:rPr lang="en-US" sz="1600" b="1">
                <a:solidFill>
                  <a:srgbClr val="003399"/>
                </a:solidFill>
              </a:rPr>
              <a:t>Density = 0.082 g/cc</a:t>
            </a:r>
          </a:p>
          <a:p>
            <a:pPr eaLnBrk="0" hangingPunct="0"/>
            <a:r>
              <a:rPr lang="en-US" sz="1600" b="1">
                <a:solidFill>
                  <a:srgbClr val="003399"/>
                </a:solidFill>
              </a:rPr>
              <a:t>Surface area=214 m</a:t>
            </a:r>
            <a:r>
              <a:rPr lang="en-US" sz="1600" b="1" baseline="30000">
                <a:solidFill>
                  <a:srgbClr val="003399"/>
                </a:solidFill>
              </a:rPr>
              <a:t>2</a:t>
            </a:r>
            <a:r>
              <a:rPr lang="en-US" sz="1600" b="1">
                <a:solidFill>
                  <a:srgbClr val="003399"/>
                </a:solidFill>
              </a:rPr>
              <a:t>/g</a:t>
            </a:r>
          </a:p>
          <a:p>
            <a:pPr eaLnBrk="0" hangingPunct="0"/>
            <a:r>
              <a:rPr lang="en-US" sz="1600" b="1">
                <a:solidFill>
                  <a:srgbClr val="003399"/>
                </a:solidFill>
              </a:rPr>
              <a:t>Manufacturer=Southern Research Institute</a:t>
            </a:r>
          </a:p>
        </p:txBody>
      </p:sp>
      <p:sp>
        <p:nvSpPr>
          <p:cNvPr id="9221" name="Text Box 9"/>
          <p:cNvSpPr txBox="1">
            <a:spLocks noChangeArrowheads="1"/>
          </p:cNvSpPr>
          <p:nvPr/>
        </p:nvSpPr>
        <p:spPr bwMode="auto">
          <a:xfrm>
            <a:off x="7118350" y="1995488"/>
            <a:ext cx="1797050" cy="366712"/>
          </a:xfrm>
          <a:prstGeom prst="rect">
            <a:avLst/>
          </a:prstGeom>
          <a:noFill/>
          <a:ln w="9525">
            <a:noFill/>
            <a:miter lim="800000"/>
            <a:headEnd/>
            <a:tailEnd/>
          </a:ln>
        </p:spPr>
        <p:txBody>
          <a:bodyPr wrap="none">
            <a:spAutoFit/>
          </a:bodyPr>
          <a:lstStyle/>
          <a:p>
            <a:pPr eaLnBrk="0" hangingPunct="0"/>
            <a:r>
              <a:rPr lang="en-US">
                <a:solidFill>
                  <a:schemeClr val="bg1"/>
                </a:solidFill>
              </a:rPr>
              <a:t>10 nm filaments</a:t>
            </a:r>
          </a:p>
        </p:txBody>
      </p:sp>
      <p:sp>
        <p:nvSpPr>
          <p:cNvPr id="9222" name="Line 10"/>
          <p:cNvSpPr>
            <a:spLocks noChangeShapeType="1"/>
          </p:cNvSpPr>
          <p:nvPr/>
        </p:nvSpPr>
        <p:spPr bwMode="auto">
          <a:xfrm flipH="1">
            <a:off x="7297738" y="2319338"/>
            <a:ext cx="500062" cy="627062"/>
          </a:xfrm>
          <a:prstGeom prst="line">
            <a:avLst/>
          </a:prstGeom>
          <a:noFill/>
          <a:ln w="25400">
            <a:solidFill>
              <a:schemeClr val="bg1"/>
            </a:solidFill>
            <a:round/>
            <a:headEnd/>
            <a:tailEnd type="triangle" w="med" len="med"/>
          </a:ln>
        </p:spPr>
        <p:txBody>
          <a:bodyPr/>
          <a:lstStyle/>
          <a:p>
            <a:endParaRPr lang="en-US"/>
          </a:p>
        </p:txBody>
      </p:sp>
      <p:grpSp>
        <p:nvGrpSpPr>
          <p:cNvPr id="2" name="Group 15"/>
          <p:cNvGrpSpPr>
            <a:grpSpLocks/>
          </p:cNvGrpSpPr>
          <p:nvPr/>
        </p:nvGrpSpPr>
        <p:grpSpPr bwMode="auto">
          <a:xfrm>
            <a:off x="4648200" y="4114800"/>
            <a:ext cx="800100" cy="368300"/>
            <a:chOff x="4411" y="2936"/>
            <a:chExt cx="504" cy="232"/>
          </a:xfrm>
        </p:grpSpPr>
        <p:sp>
          <p:nvSpPr>
            <p:cNvPr id="9227" name="Rectangle 12"/>
            <p:cNvSpPr>
              <a:spLocks noChangeArrowheads="1"/>
            </p:cNvSpPr>
            <p:nvPr/>
          </p:nvSpPr>
          <p:spPr bwMode="auto">
            <a:xfrm>
              <a:off x="4411" y="2940"/>
              <a:ext cx="500" cy="228"/>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t>                         </a:t>
              </a:r>
            </a:p>
          </p:txBody>
        </p:sp>
        <p:sp>
          <p:nvSpPr>
            <p:cNvPr id="9228" name="Line 13"/>
            <p:cNvSpPr>
              <a:spLocks noChangeShapeType="1"/>
            </p:cNvSpPr>
            <p:nvPr/>
          </p:nvSpPr>
          <p:spPr bwMode="auto">
            <a:xfrm>
              <a:off x="4493" y="3120"/>
              <a:ext cx="355" cy="0"/>
            </a:xfrm>
            <a:prstGeom prst="line">
              <a:avLst/>
            </a:prstGeom>
            <a:noFill/>
            <a:ln w="38100">
              <a:solidFill>
                <a:schemeClr val="tx1"/>
              </a:solidFill>
              <a:round/>
              <a:headEnd/>
              <a:tailEnd/>
            </a:ln>
          </p:spPr>
          <p:txBody>
            <a:bodyPr/>
            <a:lstStyle/>
            <a:p>
              <a:endParaRPr lang="en-US"/>
            </a:p>
          </p:txBody>
        </p:sp>
        <p:sp>
          <p:nvSpPr>
            <p:cNvPr id="9229" name="Text Box 14"/>
            <p:cNvSpPr txBox="1">
              <a:spLocks noChangeArrowheads="1"/>
            </p:cNvSpPr>
            <p:nvPr/>
          </p:nvSpPr>
          <p:spPr bwMode="auto">
            <a:xfrm>
              <a:off x="4427" y="2936"/>
              <a:ext cx="488" cy="192"/>
            </a:xfrm>
            <a:prstGeom prst="rect">
              <a:avLst/>
            </a:prstGeom>
            <a:noFill/>
            <a:ln w="9525">
              <a:noFill/>
              <a:miter lim="800000"/>
              <a:headEnd/>
              <a:tailEnd/>
            </a:ln>
          </p:spPr>
          <p:txBody>
            <a:bodyPr wrap="none">
              <a:spAutoFit/>
            </a:bodyPr>
            <a:lstStyle/>
            <a:p>
              <a:pPr eaLnBrk="0" hangingPunct="0"/>
              <a:r>
                <a:rPr lang="en-US" sz="1400"/>
                <a:t>150 nm</a:t>
              </a:r>
            </a:p>
          </p:txBody>
        </p:sp>
      </p:grpSp>
      <p:sp>
        <p:nvSpPr>
          <p:cNvPr id="9224" name="Text Box 16"/>
          <p:cNvSpPr txBox="1">
            <a:spLocks noChangeArrowheads="1"/>
          </p:cNvSpPr>
          <p:nvPr/>
        </p:nvSpPr>
        <p:spPr bwMode="auto">
          <a:xfrm>
            <a:off x="304800" y="4648200"/>
            <a:ext cx="3679825" cy="1465263"/>
          </a:xfrm>
          <a:prstGeom prst="rect">
            <a:avLst/>
          </a:prstGeom>
          <a:noFill/>
          <a:ln w="9525">
            <a:noFill/>
            <a:miter lim="800000"/>
            <a:headEnd/>
            <a:tailEnd/>
          </a:ln>
        </p:spPr>
        <p:txBody>
          <a:bodyPr wrap="none">
            <a:spAutoFit/>
          </a:bodyPr>
          <a:lstStyle/>
          <a:p>
            <a:pPr marL="342900" indent="-342900" eaLnBrk="0" hangingPunct="0"/>
            <a:r>
              <a:rPr lang="en-US" sz="1800" u="sng"/>
              <a:t>Aerogel Coating Conditions:</a:t>
            </a:r>
          </a:p>
          <a:p>
            <a:pPr marL="342900" indent="-342900" eaLnBrk="0" hangingPunct="0">
              <a:buFontTx/>
              <a:buAutoNum type="arabicParenR"/>
            </a:pPr>
            <a:r>
              <a:rPr lang="en-US" sz="1800"/>
              <a:t>Nucleation Layer: 0.2 nm Al</a:t>
            </a:r>
            <a:r>
              <a:rPr lang="en-US" sz="1800" baseline="-25000"/>
              <a:t>2</a:t>
            </a:r>
            <a:r>
              <a:rPr lang="en-US" sz="1800"/>
              <a:t>O</a:t>
            </a:r>
            <a:r>
              <a:rPr lang="en-US" sz="1800" baseline="-25000"/>
              <a:t>3</a:t>
            </a:r>
          </a:p>
          <a:p>
            <a:pPr marL="342900" indent="-342900" eaLnBrk="0" hangingPunct="0"/>
            <a:r>
              <a:rPr lang="en-US" sz="1800"/>
              <a:t>	2 Cycles TMA/H</a:t>
            </a:r>
            <a:r>
              <a:rPr lang="en-US" sz="1800" baseline="-25000"/>
              <a:t>2</a:t>
            </a:r>
            <a:r>
              <a:rPr lang="en-US" sz="1800"/>
              <a:t>O 5 Torr</a:t>
            </a:r>
            <a:endParaRPr lang="en-US" sz="1800" baseline="-25000"/>
          </a:p>
          <a:p>
            <a:pPr marL="342900" indent="-342900" eaLnBrk="0" hangingPunct="0"/>
            <a:r>
              <a:rPr lang="en-US" sz="1800"/>
              <a:t>	600-300-600-300 s</a:t>
            </a:r>
          </a:p>
          <a:p>
            <a:pPr marL="342900" indent="-342900" eaLnBrk="0" hangingPunct="0"/>
            <a:r>
              <a:rPr lang="en-US" sz="1800"/>
              <a:t>	T=200 °C</a:t>
            </a:r>
          </a:p>
        </p:txBody>
      </p:sp>
      <p:sp>
        <p:nvSpPr>
          <p:cNvPr id="9225" name="Rectangle 18"/>
          <p:cNvSpPr>
            <a:spLocks noGrp="1" noChangeArrowheads="1"/>
          </p:cNvSpPr>
          <p:nvPr>
            <p:ph type="title"/>
          </p:nvPr>
        </p:nvSpPr>
        <p:spPr/>
        <p:txBody>
          <a:bodyPr/>
          <a:lstStyle/>
          <a:p>
            <a:r>
              <a:rPr lang="en-US" smtClean="0"/>
              <a:t>Carbon Aerogels</a:t>
            </a:r>
          </a:p>
        </p:txBody>
      </p:sp>
      <p:sp>
        <p:nvSpPr>
          <p:cNvPr id="9226" name="Text Box 19"/>
          <p:cNvSpPr txBox="1">
            <a:spLocks noChangeArrowheads="1"/>
          </p:cNvSpPr>
          <p:nvPr/>
        </p:nvSpPr>
        <p:spPr bwMode="auto">
          <a:xfrm>
            <a:off x="3962400" y="4953000"/>
            <a:ext cx="5111750" cy="1190625"/>
          </a:xfrm>
          <a:prstGeom prst="rect">
            <a:avLst/>
          </a:prstGeom>
          <a:noFill/>
          <a:ln w="9525">
            <a:noFill/>
            <a:miter lim="800000"/>
            <a:headEnd/>
            <a:tailEnd/>
          </a:ln>
        </p:spPr>
        <p:txBody>
          <a:bodyPr wrap="none">
            <a:spAutoFit/>
          </a:bodyPr>
          <a:lstStyle/>
          <a:p>
            <a:pPr eaLnBrk="0" hangingPunct="0"/>
            <a:r>
              <a:rPr lang="en-US" sz="1800"/>
              <a:t>2)  Metal Layer: 4 nm W</a:t>
            </a:r>
          </a:p>
          <a:p>
            <a:pPr eaLnBrk="0" hangingPunct="0"/>
            <a:r>
              <a:rPr lang="en-US" sz="1800"/>
              <a:t>	15 Cycles Si2H6 (5 Torr)/WF6 (10 Torr)</a:t>
            </a:r>
          </a:p>
          <a:p>
            <a:pPr eaLnBrk="0" hangingPunct="0"/>
            <a:r>
              <a:rPr lang="en-US" sz="1800"/>
              <a:t>	600-300-600-300 s</a:t>
            </a:r>
          </a:p>
          <a:p>
            <a:pPr eaLnBrk="0" hangingPunct="0"/>
            <a:r>
              <a:rPr lang="en-US" sz="1800"/>
              <a:t>	T=200 °C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EDAX Maps of 10 nm ALD C-Aerogel</a:t>
            </a:r>
          </a:p>
        </p:txBody>
      </p:sp>
      <p:sp>
        <p:nvSpPr>
          <p:cNvPr id="10243" name="Rectangle 3"/>
          <p:cNvSpPr>
            <a:spLocks noGrp="1" noChangeArrowheads="1"/>
          </p:cNvSpPr>
          <p:nvPr>
            <p:ph type="body" idx="1"/>
          </p:nvPr>
        </p:nvSpPr>
        <p:spPr>
          <a:xfrm>
            <a:off x="6045200" y="1066800"/>
            <a:ext cx="3098800" cy="1006475"/>
          </a:xfrm>
        </p:spPr>
        <p:txBody>
          <a:bodyPr/>
          <a:lstStyle/>
          <a:p>
            <a:r>
              <a:rPr lang="en-US" smtClean="0"/>
              <a:t>ALD W extends to middle of 1 mm thick carbon aerogel</a:t>
            </a:r>
          </a:p>
        </p:txBody>
      </p:sp>
      <p:pic>
        <p:nvPicPr>
          <p:cNvPr id="10244" name="Picture 5" descr="JE630map_WM"/>
          <p:cNvPicPr>
            <a:picLocks noChangeAspect="1" noChangeArrowheads="1"/>
          </p:cNvPicPr>
          <p:nvPr/>
        </p:nvPicPr>
        <p:blipFill>
          <a:blip r:embed="rId3">
            <a:lum bright="20000"/>
          </a:blip>
          <a:srcRect/>
          <a:stretch>
            <a:fillRect/>
          </a:stretch>
        </p:blipFill>
        <p:spPr bwMode="auto">
          <a:xfrm>
            <a:off x="228600" y="3662363"/>
            <a:ext cx="3656013" cy="2576512"/>
          </a:xfrm>
          <a:prstGeom prst="rect">
            <a:avLst/>
          </a:prstGeom>
          <a:noFill/>
          <a:ln w="9525">
            <a:noFill/>
            <a:miter lim="800000"/>
            <a:headEnd/>
            <a:tailEnd/>
          </a:ln>
        </p:spPr>
      </p:pic>
      <p:pic>
        <p:nvPicPr>
          <p:cNvPr id="10245" name="Picture 6" descr="JE630map_OK"/>
          <p:cNvPicPr>
            <a:picLocks noChangeAspect="1" noChangeArrowheads="1"/>
          </p:cNvPicPr>
          <p:nvPr/>
        </p:nvPicPr>
        <p:blipFill>
          <a:blip r:embed="rId4">
            <a:lum bright="20000"/>
          </a:blip>
          <a:srcRect/>
          <a:stretch>
            <a:fillRect/>
          </a:stretch>
        </p:blipFill>
        <p:spPr bwMode="auto">
          <a:xfrm>
            <a:off x="3960813" y="3657600"/>
            <a:ext cx="3656012" cy="2560638"/>
          </a:xfrm>
          <a:prstGeom prst="rect">
            <a:avLst/>
          </a:prstGeom>
          <a:noFill/>
          <a:ln w="9525">
            <a:noFill/>
            <a:miter lim="800000"/>
            <a:headEnd/>
            <a:tailEnd/>
          </a:ln>
        </p:spPr>
      </p:pic>
      <p:pic>
        <p:nvPicPr>
          <p:cNvPr id="10246" name="Picture 7" descr="JE630_map1"/>
          <p:cNvPicPr>
            <a:picLocks noChangeAspect="1" noChangeArrowheads="1"/>
          </p:cNvPicPr>
          <p:nvPr/>
        </p:nvPicPr>
        <p:blipFill>
          <a:blip r:embed="rId5">
            <a:lum bright="12000" contrast="30000"/>
          </a:blip>
          <a:srcRect b="6891"/>
          <a:stretch>
            <a:fillRect/>
          </a:stretch>
        </p:blipFill>
        <p:spPr bwMode="auto">
          <a:xfrm>
            <a:off x="2209800" y="1066800"/>
            <a:ext cx="3656013" cy="2552700"/>
          </a:xfrm>
          <a:prstGeom prst="rect">
            <a:avLst/>
          </a:prstGeom>
          <a:noFill/>
          <a:ln w="9525">
            <a:noFill/>
            <a:miter lim="800000"/>
            <a:headEnd/>
            <a:tailEnd/>
          </a:ln>
        </p:spPr>
      </p:pic>
      <p:sp>
        <p:nvSpPr>
          <p:cNvPr id="10247" name="Text Box 8"/>
          <p:cNvSpPr txBox="1">
            <a:spLocks noChangeArrowheads="1"/>
          </p:cNvSpPr>
          <p:nvPr/>
        </p:nvSpPr>
        <p:spPr bwMode="auto">
          <a:xfrm>
            <a:off x="6018213" y="2370138"/>
            <a:ext cx="692150" cy="366712"/>
          </a:xfrm>
          <a:prstGeom prst="rect">
            <a:avLst/>
          </a:prstGeom>
          <a:noFill/>
          <a:ln w="9525">
            <a:noFill/>
            <a:miter lim="800000"/>
            <a:headEnd/>
            <a:tailEnd/>
          </a:ln>
        </p:spPr>
        <p:txBody>
          <a:bodyPr wrap="none">
            <a:spAutoFit/>
          </a:bodyPr>
          <a:lstStyle/>
          <a:p>
            <a:pPr eaLnBrk="0" hangingPunct="0"/>
            <a:r>
              <a:rPr lang="en-US"/>
              <a:t>edge</a:t>
            </a:r>
          </a:p>
        </p:txBody>
      </p:sp>
      <p:sp>
        <p:nvSpPr>
          <p:cNvPr id="10248" name="Line 9"/>
          <p:cNvSpPr>
            <a:spLocks noChangeShapeType="1"/>
          </p:cNvSpPr>
          <p:nvPr/>
        </p:nvSpPr>
        <p:spPr bwMode="auto">
          <a:xfrm flipH="1">
            <a:off x="5654675" y="2601913"/>
            <a:ext cx="441325" cy="211137"/>
          </a:xfrm>
          <a:prstGeom prst="line">
            <a:avLst/>
          </a:prstGeom>
          <a:noFill/>
          <a:ln w="19050">
            <a:solidFill>
              <a:srgbClr val="FF0000"/>
            </a:solidFill>
            <a:round/>
            <a:headEnd/>
            <a:tailEnd type="triangle" w="med" len="med"/>
          </a:ln>
        </p:spPr>
        <p:txBody>
          <a:bodyPr/>
          <a:lstStyle/>
          <a:p>
            <a:endParaRPr lang="en-US"/>
          </a:p>
        </p:txBody>
      </p:sp>
      <p:sp>
        <p:nvSpPr>
          <p:cNvPr id="10249" name="Text Box 10"/>
          <p:cNvSpPr txBox="1">
            <a:spLocks noChangeArrowheads="1"/>
          </p:cNvSpPr>
          <p:nvPr/>
        </p:nvSpPr>
        <p:spPr bwMode="auto">
          <a:xfrm>
            <a:off x="1079500" y="2451100"/>
            <a:ext cx="857250" cy="366713"/>
          </a:xfrm>
          <a:prstGeom prst="rect">
            <a:avLst/>
          </a:prstGeom>
          <a:noFill/>
          <a:ln w="9525">
            <a:noFill/>
            <a:miter lim="800000"/>
            <a:headEnd/>
            <a:tailEnd/>
          </a:ln>
        </p:spPr>
        <p:txBody>
          <a:bodyPr wrap="none">
            <a:spAutoFit/>
          </a:bodyPr>
          <a:lstStyle/>
          <a:p>
            <a:pPr eaLnBrk="0" hangingPunct="0"/>
            <a:r>
              <a:rPr lang="en-US"/>
              <a:t>middle</a:t>
            </a:r>
          </a:p>
        </p:txBody>
      </p:sp>
      <p:sp>
        <p:nvSpPr>
          <p:cNvPr id="10250" name="Line 11"/>
          <p:cNvSpPr>
            <a:spLocks noChangeShapeType="1"/>
          </p:cNvSpPr>
          <p:nvPr/>
        </p:nvSpPr>
        <p:spPr bwMode="auto">
          <a:xfrm>
            <a:off x="1911350" y="2663825"/>
            <a:ext cx="312738" cy="101600"/>
          </a:xfrm>
          <a:prstGeom prst="line">
            <a:avLst/>
          </a:prstGeom>
          <a:noFill/>
          <a:ln w="19050">
            <a:solidFill>
              <a:srgbClr val="FF0000"/>
            </a:solidFill>
            <a:round/>
            <a:headEnd/>
            <a:tailEnd type="triangle" w="med" len="med"/>
          </a:ln>
        </p:spPr>
        <p:txBody>
          <a:bodyPr/>
          <a:lstStyle/>
          <a:p>
            <a:endParaRPr lang="en-US"/>
          </a:p>
        </p:txBody>
      </p:sp>
      <p:sp>
        <p:nvSpPr>
          <p:cNvPr id="10251" name="Text Box 12"/>
          <p:cNvSpPr txBox="1">
            <a:spLocks noChangeArrowheads="1"/>
          </p:cNvSpPr>
          <p:nvPr/>
        </p:nvSpPr>
        <p:spPr bwMode="auto">
          <a:xfrm>
            <a:off x="304800" y="3733800"/>
            <a:ext cx="471488" cy="457200"/>
          </a:xfrm>
          <a:prstGeom prst="rect">
            <a:avLst/>
          </a:prstGeom>
          <a:noFill/>
          <a:ln w="9525">
            <a:noFill/>
            <a:miter lim="800000"/>
            <a:headEnd/>
            <a:tailEnd/>
          </a:ln>
        </p:spPr>
        <p:txBody>
          <a:bodyPr wrap="none">
            <a:spAutoFit/>
          </a:bodyPr>
          <a:lstStyle/>
          <a:p>
            <a:pPr eaLnBrk="0" hangingPunct="0"/>
            <a:r>
              <a:rPr lang="en-US" b="1">
                <a:solidFill>
                  <a:schemeClr val="bg1"/>
                </a:solidFill>
              </a:rPr>
              <a:t>W</a:t>
            </a:r>
          </a:p>
        </p:txBody>
      </p:sp>
      <p:sp>
        <p:nvSpPr>
          <p:cNvPr id="10252" name="Text Box 13"/>
          <p:cNvSpPr txBox="1">
            <a:spLocks noChangeArrowheads="1"/>
          </p:cNvSpPr>
          <p:nvPr/>
        </p:nvSpPr>
        <p:spPr bwMode="auto">
          <a:xfrm>
            <a:off x="4014788" y="3733800"/>
            <a:ext cx="404812" cy="457200"/>
          </a:xfrm>
          <a:prstGeom prst="rect">
            <a:avLst/>
          </a:prstGeom>
          <a:noFill/>
          <a:ln w="9525">
            <a:noFill/>
            <a:miter lim="800000"/>
            <a:headEnd/>
            <a:tailEnd/>
          </a:ln>
        </p:spPr>
        <p:txBody>
          <a:bodyPr wrap="none">
            <a:spAutoFit/>
          </a:bodyPr>
          <a:lstStyle/>
          <a:p>
            <a:pPr eaLnBrk="0" hangingPunct="0"/>
            <a:r>
              <a:rPr lang="en-US" b="1">
                <a:solidFill>
                  <a:schemeClr val="bg1"/>
                </a:solidFill>
              </a:rPr>
              <a:t>C</a:t>
            </a:r>
          </a:p>
        </p:txBody>
      </p:sp>
      <p:sp>
        <p:nvSpPr>
          <p:cNvPr id="10253" name="Rectangle 14"/>
          <p:cNvSpPr>
            <a:spLocks noChangeArrowheads="1"/>
          </p:cNvSpPr>
          <p:nvPr/>
        </p:nvSpPr>
        <p:spPr bwMode="auto">
          <a:xfrm>
            <a:off x="0" y="990600"/>
            <a:ext cx="2286000" cy="2282825"/>
          </a:xfrm>
          <a:prstGeom prst="rect">
            <a:avLst/>
          </a:prstGeom>
          <a:noFill/>
          <a:ln w="9525">
            <a:noFill/>
            <a:miter lim="800000"/>
            <a:headEnd/>
            <a:tailEnd/>
          </a:ln>
        </p:spPr>
        <p:txBody>
          <a:bodyPr>
            <a:spAutoFit/>
          </a:bodyPr>
          <a:lstStyle/>
          <a:p>
            <a:pPr eaLnBrk="0" hangingPunct="0"/>
            <a:r>
              <a:rPr lang="en-US" b="1"/>
              <a:t>Cross section </a:t>
            </a:r>
          </a:p>
          <a:p>
            <a:pPr eaLnBrk="0" hangingPunct="0"/>
            <a:r>
              <a:rPr lang="en-US" b="1"/>
              <a:t>Of ALD Coated and  cleaved 1 mm thick</a:t>
            </a:r>
          </a:p>
          <a:p>
            <a:pPr eaLnBrk="0" hangingPunct="0"/>
            <a:r>
              <a:rPr lang="en-US" b="1"/>
              <a:t>C-Aerogel: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L-1">
  <a:themeElements>
    <a:clrScheme name="">
      <a:dk1>
        <a:srgbClr val="131313"/>
      </a:dk1>
      <a:lt1>
        <a:srgbClr val="FFFFFF"/>
      </a:lt1>
      <a:dk2>
        <a:srgbClr val="0071BC"/>
      </a:dk2>
      <a:lt2>
        <a:srgbClr val="808080"/>
      </a:lt2>
      <a:accent1>
        <a:srgbClr val="00A650"/>
      </a:accent1>
      <a:accent2>
        <a:srgbClr val="B02A30"/>
      </a:accent2>
      <a:accent3>
        <a:srgbClr val="FFFFFF"/>
      </a:accent3>
      <a:accent4>
        <a:srgbClr val="0E0E0E"/>
      </a:accent4>
      <a:accent5>
        <a:srgbClr val="AAD0B3"/>
      </a:accent5>
      <a:accent6>
        <a:srgbClr val="9F252A"/>
      </a:accent6>
      <a:hlink>
        <a:srgbClr val="00ADEF"/>
      </a:hlink>
      <a:folHlink>
        <a:srgbClr val="693163"/>
      </a:folHlink>
    </a:clrScheme>
    <a:fontScheme name="AN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NL-1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ANL 8-16-06</Template>
  <TotalTime>6808</TotalTime>
  <Words>1110</Words>
  <Application>Microsoft PowerPoint</Application>
  <PresentationFormat>On-screen Show (4:3)</PresentationFormat>
  <Paragraphs>168</Paragraphs>
  <Slides>13</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ANL-1</vt:lpstr>
      <vt:lpstr>Adobe Photoshop Image</vt:lpstr>
      <vt:lpstr>Aerogel Structures for Photocathodes</vt:lpstr>
      <vt:lpstr>Atomic Layer Deposition (ALD)</vt:lpstr>
      <vt:lpstr>ALD Reaction Scheme</vt:lpstr>
      <vt:lpstr>ALD Thin Film Materials</vt:lpstr>
      <vt:lpstr>Why Aerogels? </vt:lpstr>
      <vt:lpstr>Silica Aerogel Coated with ZnO</vt:lpstr>
      <vt:lpstr>Aerogel Photoelectrodes: </vt:lpstr>
      <vt:lpstr>Carbon Aerogels</vt:lpstr>
      <vt:lpstr>EDAX Maps of 10 nm ALD C-Aerogel</vt:lpstr>
      <vt:lpstr>W Growth on C Aerogel</vt:lpstr>
      <vt:lpstr>Microscopy of W-Coated Carbon Aerogels</vt:lpstr>
      <vt:lpstr>Metal-coated aerogels are pyrophoric!</vt:lpstr>
      <vt:lpstr>Conclusions: Aerogels</vt:lpstr>
    </vt:vector>
  </TitlesOfParts>
  <Company>adminccs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adminccs</dc:creator>
  <cp:lastModifiedBy>Michael J. Pellin</cp:lastModifiedBy>
  <cp:revision>121</cp:revision>
  <dcterms:created xsi:type="dcterms:W3CDTF">2006-03-07T19:24:44Z</dcterms:created>
  <dcterms:modified xsi:type="dcterms:W3CDTF">2009-07-21T15:01:27Z</dcterms:modified>
</cp:coreProperties>
</file>