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57" r:id="rId3"/>
    <p:sldId id="265" r:id="rId4"/>
    <p:sldId id="260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1" r:id="rId15"/>
    <p:sldId id="274" r:id="rId16"/>
    <p:sldId id="275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63" d="100"/>
          <a:sy n="63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8306A-BE21-4498-9D32-A32F0FFDFFC2}" type="datetimeFigureOut">
              <a:rPr lang="en-US" smtClean="0"/>
              <a:t>6/24/2012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3C203-7FF3-4DB0-AC93-E679CE1CD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3A5D-0A9D-412E-8FBA-7D581126220D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469-5154-4FEA-B0DF-FF7BF0E882CA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7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71E7-F557-4FBF-8459-72D51DC0C61C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DBD1-C873-4900-99C9-03484F76517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1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FF90-F0A4-4A74-8F8E-BB6348B4839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0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FC4E-8A90-4CC0-A152-539AFA540FF1}" type="datetime1">
              <a:rPr lang="en-US" smtClean="0"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7A2F-603C-446D-A072-C5598BB80037}" type="datetime1">
              <a:rPr lang="en-US" smtClean="0"/>
              <a:t>6/24/2012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0199-013B-48BB-8214-CE9EB35E1C24}" type="datetime1">
              <a:rPr lang="en-US" smtClean="0"/>
              <a:t>6/24/2012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4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CA07-5C5F-4094-B1DF-CF68D4C5FEC9}" type="datetime1">
              <a:rPr lang="en-US" smtClean="0"/>
              <a:t>6/24/2012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4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9957-512C-4D84-BB7B-4F4D55D86B75}" type="datetime1">
              <a:rPr lang="en-US" smtClean="0"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9CD9-1EAE-4C9F-A5E8-9F6A6D409706}" type="datetime1">
              <a:rPr lang="en-US" smtClean="0"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3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2FCF-1541-4B0C-827A-C32E4FCEE3B0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7C16A-35CE-45E1-B91F-523115F3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2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76201"/>
            <a:ext cx="8534400" cy="38099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Alkali Metal Sources for Photocathodes and their Quantification –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Getter Sources vs. Metallic Evaporation Sources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Charlie Sinclair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Cornell University (ret.)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DBD1-C873-4900-99C9-03484F76517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4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Langmuir-Taylor hot wire detector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 one dimensional beam profile with 50-100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 precision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ratio of ions/neutrals leaving a surface at temperature T is: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(e(I-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>
                <a:latin typeface="Arial" pitchFamily="34" charset="0"/>
                <a:cs typeface="Arial" pitchFamily="34" charset="0"/>
              </a:rPr>
              <a:t>)/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kT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ts val="1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Suitable wires are W (4.55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(5.27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(5.65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Alkali ionization potentials are: Na (5.139), K (4.341),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(4.177), and Cs (3.894)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eV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DBD1-C873-4900-99C9-03484F76517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0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Hot Wire Signal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cesium source delivering 1 monolayer per minute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provides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about 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atoms  per cm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second to the delivery area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Cs detection efficiency with a W wire at 1000K is &gt;99.9%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1 cm length of 100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 diameter wire will intercept ~ 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e/sec, or 16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DBD1-C873-4900-99C9-03484F76517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2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SAES Cs Yield vs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Time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0199-013B-48BB-8214-CE9EB35E1C24}" type="datetime1">
              <a:rPr lang="en-US" smtClean="0"/>
              <a:t>6/24/2012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88158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79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Experience with SAES Cs Sources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for more than ten years for making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photocathodes (which require ~ 1 monolayer of Cs per cathode)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only short length strips – 25 mm or less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Consistent Cs delivery performance, typically “yo-yo-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between 3.00 and 3.25 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Zero evidence of any harmful contaminants – cathodes had 1/e dark lifetimes &gt; 22,000 hours in actively pumped electron guns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0199-013B-48BB-8214-CE9EB35E1C24}" type="datetime1">
              <a:rPr lang="en-US" smtClean="0"/>
              <a:t>6/24/2012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8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SAES Temperature vs.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urrent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0199-013B-48BB-8214-CE9EB35E1C24}" type="datetime1">
              <a:rPr lang="en-US" smtClean="0"/>
              <a:t>6/24/2012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93150"/>
            <a:ext cx="7343774" cy="515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886200" y="2133600"/>
            <a:ext cx="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14800" y="1752600"/>
            <a:ext cx="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2164080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“No” Cs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2440" y="1457385"/>
            <a:ext cx="3357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~ 1 </a:t>
            </a:r>
            <a:r>
              <a:rPr lang="en-US" sz="3200" dirty="0" err="1" smtClean="0">
                <a:solidFill>
                  <a:srgbClr val="FF0000"/>
                </a:solidFill>
              </a:rPr>
              <a:t>m.l</a:t>
            </a:r>
            <a:r>
              <a:rPr lang="en-US" sz="3200" dirty="0" smtClean="0">
                <a:solidFill>
                  <a:srgbClr val="FF0000"/>
                </a:solidFill>
              </a:rPr>
              <a:t>. per minute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1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SAES Cs Source Experience, cont’d.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Two strips mounted parallel to each other, in series electrically, gave good QE uniformity on larger area cathodes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Strips can be exposed to atmospheric pressure backfills multiple times, and still be used to deliver clean Cs to cathodes.  Venting was to liquid nitrogen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boiloff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gas, but air (O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O, CO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etc.) clearly was present.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DBD1-C873-4900-99C9-03484F76517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4DD7C16A-35CE-45E1-B91F-523115F37F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4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Transverse Diffusion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Cs 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shows NO surface mobility (Mainz,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Cornell)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 on Cu shows NO surface mobility (SLAC)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DBD1-C873-4900-99C9-03484F76517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5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Valuable References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u="sng" dirty="0" err="1" smtClean="0">
                <a:latin typeface="Arial" pitchFamily="34" charset="0"/>
                <a:cs typeface="Arial" pitchFamily="34" charset="0"/>
              </a:rPr>
              <a:t>Photoemissive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Materials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by A. H.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Sommer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Robert E.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Kreiger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Publishing Company, 1980</a:t>
            </a: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Experimental Innovations in Surface Science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by John T. Yates, Springer-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Verlag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1998</a:t>
            </a: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The Physical Basis of Ultrahigh Vacuum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by P. A. Redhead et al.,  AIP, 1993</a:t>
            </a: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Handbook of Materials and Techniques for Vacuum Devices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by Walter H. Kohl, AIP, 1995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DBD1-C873-4900-99C9-03484F76517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Alkali (Na, K,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Cs) Characteristics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Low melting temperature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vapor pressure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Very high reactivity with most substances, </a:t>
            </a:r>
            <a:r>
              <a:rPr lang="en-US" dirty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etals and oxides in particular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Most compounds are hydroscopic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Form alloys with one another that are liquid at room temperature over a broad composition range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056B-D0FA-45ED-8F2B-6BA59F17ABD8}" type="datetime1">
              <a:rPr lang="en-US" smtClean="0"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Alkali Metal Vapor Pressure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DBD1-C873-4900-99C9-03484F76517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1" y="990600"/>
            <a:ext cx="8534400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vapor pressure of all liquid alkali metals is given by:</a:t>
            </a:r>
          </a:p>
          <a:p>
            <a:pPr>
              <a:lnSpc>
                <a:spcPts val="2500"/>
              </a:lnSpc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Log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Torr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 = A + B/(273 + T(</a:t>
            </a:r>
            <a:r>
              <a:rPr lang="en-US" sz="3200" baseline="30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00424"/>
              </p:ext>
            </p:extLst>
          </p:nvPr>
        </p:nvGraphicFramePr>
        <p:xfrm>
          <a:off x="1295400" y="3048000"/>
          <a:ext cx="5486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034"/>
                <a:gridCol w="548640"/>
                <a:gridCol w="1567543"/>
                <a:gridCol w="548640"/>
                <a:gridCol w="1567543"/>
              </a:tblGrid>
              <a:tr h="3554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MEMTAL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2883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2883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Sodium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7.585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-5377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8309"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83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Potassium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7.283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-4453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8309"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83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Rubidium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7.193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-4040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8309"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883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Cesium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7.046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-3830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86204" y="3096445"/>
            <a:ext cx="1037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Metal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616641" y="309644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831242" y="3096445"/>
            <a:ext cx="1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24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Metallic Cesium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ource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onstruction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DBD1-C873-4900-99C9-03484F76517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86675" cy="510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9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Cesium source on electron gun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0199-013B-48BB-8214-CE9EB35E1C24}" type="datetime1">
              <a:rPr lang="en-US" smtClean="0"/>
              <a:t>6/24/2012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36320"/>
            <a:ext cx="6644640" cy="53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3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Operation of Metallic Cs Source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Maintain delivery tube and nozzle at ~ 250 C, valve at about 230 C, and Cs tube to give desired vapor pressure.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Temperature maintained continuously, resulting in fairly quick response (seconds) to opening the valve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Delivered ~ 1 monolayer (for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cathode) in ~ 1 minute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to make uniform QE on 35 mm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by bouncing Cs off heated plate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0199-013B-48BB-8214-CE9EB35E1C24}" type="datetime1">
              <a:rPr lang="en-US" smtClean="0"/>
              <a:t>6/24/2012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Quartz Crystal Microbalance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Resonant frequency shifts downward as mass is added.  For our 6 MHz crystal, 10 Hz is ~ 100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 1 monolayer of Cs.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Uncertainties are the number of atoms per monolayer, and the sticking coefficient (~1 for alkalis)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Measured at ~ 290 K and 77K, getting same result, implying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sticking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coefficient ~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DBD1-C873-4900-99C9-03484F76517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6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Temperatures for other alkalis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Cs vapor pressure of 3 to 6 x 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Torr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delivered ~ 1 monolayer/minute, with the Cs reservoir between 90 and 100 </a:t>
            </a:r>
            <a:r>
              <a:rPr lang="en-US" baseline="30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Similar vapor pressures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would require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reservoir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temperatures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 100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111 </a:t>
            </a:r>
            <a:r>
              <a:rPr lang="en-US" baseline="300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 139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151 </a:t>
            </a:r>
            <a:r>
              <a:rPr lang="en-US" baseline="30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K,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 211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224 </a:t>
            </a:r>
            <a:r>
              <a:rPr lang="en-US" baseline="30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Na, with correspondingly higher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valve and delivery tube temperatures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DBD1-C873-4900-99C9-03484F76517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5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Checking purity and contamination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quadrupole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residual gas analyzer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SRS 200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amu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electron multiplier is the best instrument on the market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 see alkalis and impurities easily to very low partial pressures (&lt;10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-13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Torr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Calibrate with Xenon, which has nine stable isotopes with an abundance ratio of about 300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DBD1-C873-4900-99C9-03484F765172}" type="datetime1">
              <a:rPr lang="en-US" smtClean="0"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UChicago Photocathode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C16A-35CE-45E1-B91F-523115F37F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4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4115</TotalTime>
  <Words>812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Alkali Metal Sources for Photocathodes and their Quantification –  Getter Sources vs. Metallic Evaporation Sources</vt:lpstr>
      <vt:lpstr>Alkali (Na, K, Rb, Cs) Characteristics</vt:lpstr>
      <vt:lpstr>Alkali Metal Vapor Pressure</vt:lpstr>
      <vt:lpstr>Metallic Cesium Source Construction</vt:lpstr>
      <vt:lpstr>Cesium source on electron gun</vt:lpstr>
      <vt:lpstr>Operation of Metallic Cs Source</vt:lpstr>
      <vt:lpstr>Quartz Crystal Microbalance</vt:lpstr>
      <vt:lpstr>Temperatures for other alkalis</vt:lpstr>
      <vt:lpstr>Checking purity and contamination</vt:lpstr>
      <vt:lpstr>Langmuir-Taylor hot wire detector</vt:lpstr>
      <vt:lpstr>Hot Wire Signal</vt:lpstr>
      <vt:lpstr>SAES Cs Yield vs. Time</vt:lpstr>
      <vt:lpstr>Experience with SAES Cs Sources</vt:lpstr>
      <vt:lpstr>SAES Temperature vs. Current</vt:lpstr>
      <vt:lpstr>SAES Cs Source Experience, cont’d.</vt:lpstr>
      <vt:lpstr>Transverse Diffusion</vt:lpstr>
      <vt:lpstr>Valuable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cksinclair</dc:creator>
  <cp:lastModifiedBy>cksinclair</cp:lastModifiedBy>
  <cp:revision>30</cp:revision>
  <dcterms:created xsi:type="dcterms:W3CDTF">2012-06-16T23:44:38Z</dcterms:created>
  <dcterms:modified xsi:type="dcterms:W3CDTF">2012-06-25T00:07:56Z</dcterms:modified>
</cp:coreProperties>
</file>