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74" r:id="rId3"/>
    <p:sldId id="275" r:id="rId4"/>
    <p:sldId id="277" r:id="rId5"/>
    <p:sldId id="276" r:id="rId6"/>
    <p:sldId id="278" r:id="rId7"/>
    <p:sldId id="280" r:id="rId8"/>
    <p:sldId id="291" r:id="rId9"/>
    <p:sldId id="292" r:id="rId10"/>
    <p:sldId id="279" r:id="rId11"/>
    <p:sldId id="289" r:id="rId12"/>
    <p:sldId id="286" r:id="rId13"/>
    <p:sldId id="287" r:id="rId14"/>
    <p:sldId id="290" r:id="rId15"/>
    <p:sldId id="28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17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55A7F1-B6FD-4DE6-BA1F-4C7F56E93343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8CD994-FC93-40E9-AB98-761678ECAA5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1FDFCF-DFE5-41BF-A1B0-41217DCE6C5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4D77E-D06F-4284-9A86-D829B650E02A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0963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8AB436-1C3F-49B9-98BB-9C59411BE913}" type="slidenum">
              <a:rPr lang="fr-FR" sz="1200">
                <a:latin typeface="Calibri" pitchFamily="34" charset="0"/>
              </a:rPr>
              <a:pPr algn="r"/>
              <a:t>11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5059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0468E4-91E9-4A34-8E6A-985B2392D6DA}" type="slidenum">
              <a:rPr lang="fr-FR" sz="1200">
                <a:latin typeface="Calibri" pitchFamily="34" charset="0"/>
              </a:rPr>
              <a:pPr algn="r"/>
              <a:t>13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7107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234C97-168F-415F-90BF-8FD7F9324587}" type="slidenum">
              <a:rPr lang="fr-FR" sz="1200">
                <a:latin typeface="Calibri" pitchFamily="34" charset="0"/>
              </a:rPr>
              <a:pPr algn="r"/>
              <a:t>14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9155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AABB38-36F0-40C3-86D4-9D5F5D676B34}" type="slidenum">
              <a:rPr lang="fr-FR" sz="1200">
                <a:latin typeface="Calibri" pitchFamily="34" charset="0"/>
              </a:rPr>
              <a:pPr algn="r"/>
              <a:t>15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D2E31-67C4-4E7B-B881-F0694AF02308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D079E-97B7-4D5F-929D-D0782C61CD4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9C8F27-BA48-4061-8DCA-E05DF7CCCFAB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584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B2D541-1E20-4627-B2F5-350E4378A35C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1204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69AFBC-D8D1-4E7A-BB7A-841ED864E0C0}" type="slidenum">
              <a:rPr lang="fr-FR" sz="1200">
                <a:latin typeface="Calibri" pitchFamily="34" charset="0"/>
              </a:rPr>
              <a:pPr algn="r"/>
              <a:t>8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3252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CC3A06-714D-431E-9762-CB177914D6DB}" type="slidenum">
              <a:rPr lang="fr-FR" sz="1200">
                <a:latin typeface="Calibri" pitchFamily="34" charset="0"/>
              </a:rPr>
              <a:pPr algn="r"/>
              <a:t>9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0BF4-13F3-4831-A4B7-F1EA74648E52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8B1E-8230-4798-A20C-188BC0F5BA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980C-47FC-4268-A69A-3CACD7B7FBF0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70F02-DD24-434C-8B11-7084816B25F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E242-5941-4F11-B0CD-9EC316D964DA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073C-9097-4471-B285-15582A37CBA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873D-F83B-4082-955F-D4CE0A2FE333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D54A-D0B1-495C-A491-E908E59691D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99B6B-4F11-4855-B334-65EC53078419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680F-54A4-45A8-802A-B259E5D150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8A13-944E-4322-8DEC-94C0BB93E3C1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3EE6-1A18-41F3-9989-5F47043BBEF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4197-019E-4676-A26F-6C1AF2D78479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096A-2E08-4DD2-90AB-F4375F1AA41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EC10D-4EDE-4667-8B76-084D67149C6A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5F2E-C073-4D40-B5F5-BDF363C2263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CCEB-D07A-4204-9D7B-C9FA997D5EA7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EE2D-8884-4CFE-8F30-7046F6C7DCA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803D-4277-4489-BEC9-2BE1A9A555AA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3D732-5F0F-4A51-A53C-FC11B1CC0BD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3FB4C-D4F5-4912-94DD-F7ACD83D4B2F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C620-5425-420D-B4F6-B892379FECC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90B87F-D0F6-4AB3-861B-A34033442BE9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E0A3CF-E583-4EB0-A805-0B933B15B4D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>
            <a:off x="0" y="765175"/>
            <a:ext cx="9144000" cy="1008063"/>
          </a:xfrm>
        </p:spPr>
        <p:txBody>
          <a:bodyPr/>
          <a:lstStyle/>
          <a:p>
            <a:pPr eaLnBrk="1" hangingPunct="1"/>
            <a:r>
              <a:rPr lang="en-US" sz="3600" smtClean="0"/>
              <a:t>Bandwidths of Transmission Line Anodes</a:t>
            </a:r>
          </a:p>
        </p:txBody>
      </p:sp>
      <p:sp>
        <p:nvSpPr>
          <p:cNvPr id="14338" name="Sous-titre 2"/>
          <p:cNvSpPr>
            <a:spLocks noGrp="1"/>
          </p:cNvSpPr>
          <p:nvPr>
            <p:ph type="subTitle" idx="1"/>
          </p:nvPr>
        </p:nvSpPr>
        <p:spPr>
          <a:xfrm>
            <a:off x="1258888" y="2205038"/>
            <a:ext cx="6400800" cy="1752600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558ED5"/>
                </a:solidFill>
              </a:rPr>
              <a:t>Jean-Francois GENAT</a:t>
            </a:r>
            <a:endParaRPr lang="en-US" sz="240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1800" b="1" i="1" smtClean="0">
                <a:solidFill>
                  <a:srgbClr val="953735"/>
                </a:solidFill>
              </a:rPr>
              <a:t> LPNHE Paris</a:t>
            </a:r>
          </a:p>
          <a:p>
            <a:pPr eaLnBrk="1" hangingPunct="1"/>
            <a:endParaRPr lang="en-US" sz="2000" smtClean="0">
              <a:solidFill>
                <a:srgbClr val="898989"/>
              </a:solidFill>
            </a:endParaRPr>
          </a:p>
          <a:p>
            <a:pPr eaLnBrk="1" hangingPunct="1"/>
            <a:endParaRPr lang="en-US" sz="2000" smtClean="0">
              <a:solidFill>
                <a:srgbClr val="898989"/>
              </a:solidFill>
            </a:endParaRPr>
          </a:p>
          <a:p>
            <a:pPr eaLnBrk="1" hangingPunct="1"/>
            <a:endParaRPr lang="en-US" sz="2000" smtClean="0">
              <a:solidFill>
                <a:srgbClr val="898989"/>
              </a:solidFill>
            </a:endParaRPr>
          </a:p>
          <a:p>
            <a:pPr eaLnBrk="1" hangingPunct="1"/>
            <a:endParaRPr lang="en-US" sz="2000" smtClean="0">
              <a:solidFill>
                <a:srgbClr val="898989"/>
              </a:solidFill>
            </a:endParaRPr>
          </a:p>
          <a:p>
            <a:pPr eaLnBrk="1" hangingPunct="1"/>
            <a:endParaRPr lang="en-US" sz="2000" smtClean="0">
              <a:solidFill>
                <a:srgbClr val="898989"/>
              </a:solidFill>
            </a:endParaRPr>
          </a:p>
        </p:txBody>
      </p:sp>
      <p:pic>
        <p:nvPicPr>
          <p:cNvPr id="14339" name="Picture 6" descr="uof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213100"/>
            <a:ext cx="10556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214563" y="4857750"/>
            <a:ext cx="6461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LAPPD  Workshop,  Chicago,  April 26th 2011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4341" name="Image 7" descr="logo-lpnh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500438"/>
            <a:ext cx="13462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 eaLnBrk="1" hangingPunct="1"/>
            <a:r>
              <a:rPr lang="fr-FR" smtClean="0"/>
              <a:t>Transmission Lines Bandwidths</a:t>
            </a:r>
          </a:p>
        </p:txBody>
      </p:sp>
      <p:sp>
        <p:nvSpPr>
          <p:cNvPr id="9303" name="Rectangle 9"/>
          <p:cNvSpPr>
            <a:spLocks noChangeArrowheads="1"/>
          </p:cNvSpPr>
          <p:nvPr/>
        </p:nvSpPr>
        <p:spPr bwMode="auto">
          <a:xfrm>
            <a:off x="0" y="6581775"/>
            <a:ext cx="4214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LAPPD Workshop, Chicago, April 28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2011              </a:t>
            </a:r>
          </a:p>
        </p:txBody>
      </p:sp>
      <p:sp>
        <p:nvSpPr>
          <p:cNvPr id="9304" name="ZoneTexte 7"/>
          <p:cNvSpPr txBox="1">
            <a:spLocks noChangeArrowheads="1"/>
          </p:cNvSpPr>
          <p:nvPr/>
        </p:nvSpPr>
        <p:spPr bwMode="auto">
          <a:xfrm>
            <a:off x="179388" y="1203325"/>
            <a:ext cx="8964612" cy="778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Two main factors for losses: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     - </a:t>
            </a:r>
            <a:r>
              <a:rPr lang="fr-FR">
                <a:solidFill>
                  <a:srgbClr val="FF0000"/>
                </a:solidFill>
                <a:latin typeface="Calibri" pitchFamily="34" charset="0"/>
              </a:rPr>
              <a:t>Resistance </a:t>
            </a:r>
            <a:r>
              <a:rPr lang="fr-FR">
                <a:latin typeface="Calibri" pitchFamily="34" charset="0"/>
              </a:rPr>
              <a:t>of the metal traces vs 50 </a:t>
            </a:r>
            <a:r>
              <a:rPr lang="fr-FR">
                <a:latin typeface="Symbol" pitchFamily="18" charset="2"/>
              </a:rPr>
              <a:t>W</a:t>
            </a:r>
            <a:r>
              <a:rPr lang="fr-FR">
                <a:latin typeface="Calibri" pitchFamily="34" charset="0"/>
              </a:rPr>
              <a:t>:  metal conductivity, skin effect, as  </a:t>
            </a: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				</a:t>
            </a:r>
          </a:p>
          <a:p>
            <a:r>
              <a:rPr lang="fr-FR">
                <a:latin typeface="Calibri" pitchFamily="34" charset="0"/>
              </a:rPr>
              <a:t>	</a:t>
            </a:r>
          </a:p>
          <a:p>
            <a:r>
              <a:rPr lang="fr-FR">
                <a:latin typeface="Calibri" pitchFamily="34" charset="0"/>
              </a:rPr>
              <a:t>			</a:t>
            </a:r>
          </a:p>
          <a:p>
            <a:r>
              <a:rPr lang="fr-FR">
                <a:latin typeface="Calibri" pitchFamily="34" charset="0"/>
              </a:rPr>
              <a:t>	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    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   -  Dielectric</a:t>
            </a:r>
            <a:r>
              <a:rPr lang="fr-FR">
                <a:latin typeface="Calibri" pitchFamily="34" charset="0"/>
              </a:rPr>
              <a:t> losses:    complex dielectric constant</a:t>
            </a: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				</a:t>
            </a:r>
          </a:p>
          <a:p>
            <a:r>
              <a:rPr lang="fr-FR">
                <a:latin typeface="Calibri" pitchFamily="34" charset="0"/>
              </a:rPr>
              <a:t>The Borofloat glass loss tangent is unknown at 10 GHz, but we measured it at 3.77 GHz for</a:t>
            </a:r>
          </a:p>
          <a:p>
            <a:r>
              <a:rPr lang="fr-FR">
                <a:latin typeface="Calibri" pitchFamily="34" charset="0"/>
              </a:rPr>
              <a:t>a 8 ’’ long microstrip line.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The loss tangent at 10 GHz can be deduced from this measurement to     	</a:t>
            </a:r>
          </a:p>
          <a:p>
            <a:r>
              <a:rPr lang="fr-FR">
                <a:latin typeface="Calibri" pitchFamily="34" charset="0"/>
              </a:rPr>
              <a:t>     				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		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 b="1" i="1">
                <a:latin typeface="Calibri" pitchFamily="34" charset="0"/>
              </a:rPr>
              <a:t>						</a:t>
            </a:r>
            <a:r>
              <a:rPr lang="fr-FR">
                <a:latin typeface="Calibri" pitchFamily="34" charset="0"/>
              </a:rPr>
              <a:t>				</a:t>
            </a: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	</a:t>
            </a:r>
          </a:p>
        </p:txBody>
      </p:sp>
      <p:graphicFrame>
        <p:nvGraphicFramePr>
          <p:cNvPr id="9294" name="Object 78"/>
          <p:cNvGraphicFramePr>
            <a:graphicFrameLocks noChangeAspect="1"/>
          </p:cNvGraphicFramePr>
          <p:nvPr/>
        </p:nvGraphicFramePr>
        <p:xfrm>
          <a:off x="1187450" y="2349500"/>
          <a:ext cx="1428750" cy="1311275"/>
        </p:xfrm>
        <a:graphic>
          <a:graphicData uri="http://schemas.openxmlformats.org/presentationml/2006/ole">
            <p:oleObj spid="_x0000_s9294" name="Équation" r:id="rId4" imgW="749300" imgH="685800" progId="Equation.3">
              <p:embed/>
            </p:oleObj>
          </a:graphicData>
        </a:graphic>
      </p:graphicFrame>
      <p:graphicFrame>
        <p:nvGraphicFramePr>
          <p:cNvPr id="9295" name="Object 79"/>
          <p:cNvGraphicFramePr>
            <a:graphicFrameLocks noChangeAspect="1"/>
          </p:cNvGraphicFramePr>
          <p:nvPr/>
        </p:nvGraphicFramePr>
        <p:xfrm>
          <a:off x="5757863" y="4157663"/>
          <a:ext cx="1566862" cy="923925"/>
        </p:xfrm>
        <a:graphic>
          <a:graphicData uri="http://schemas.openxmlformats.org/presentationml/2006/ole">
            <p:oleObj spid="_x0000_s9295" name="Equation" r:id="rId5" imgW="736560" imgH="457200" progId="Equation.3">
              <p:embed/>
            </p:oleObj>
          </a:graphicData>
        </a:graphic>
      </p:graphicFrame>
      <p:graphicFrame>
        <p:nvGraphicFramePr>
          <p:cNvPr id="9296" name="Object 80"/>
          <p:cNvGraphicFramePr>
            <a:graphicFrameLocks noChangeAspect="1"/>
          </p:cNvGraphicFramePr>
          <p:nvPr/>
        </p:nvGraphicFramePr>
        <p:xfrm>
          <a:off x="7543800" y="1676400"/>
          <a:ext cx="423863" cy="403225"/>
        </p:xfrm>
        <a:graphic>
          <a:graphicData uri="http://schemas.openxmlformats.org/presentationml/2006/ole">
            <p:oleObj spid="_x0000_s9296" name="Equation" r:id="rId6" imgW="266469" imgH="253780" progId="Equation.3">
              <p:embed/>
            </p:oleObj>
          </a:graphicData>
        </a:graphic>
      </p:graphicFrame>
      <p:graphicFrame>
        <p:nvGraphicFramePr>
          <p:cNvPr id="9297" name="Object 81"/>
          <p:cNvGraphicFramePr>
            <a:graphicFrameLocks noChangeAspect="1"/>
          </p:cNvGraphicFramePr>
          <p:nvPr/>
        </p:nvGraphicFramePr>
        <p:xfrm>
          <a:off x="7543800" y="4008438"/>
          <a:ext cx="1382713" cy="1216025"/>
        </p:xfrm>
        <a:graphic>
          <a:graphicData uri="http://schemas.openxmlformats.org/presentationml/2006/ole">
            <p:oleObj spid="_x0000_s9297" name="Equation" r:id="rId7" imgW="685800" imgH="634680" progId="Equation.3">
              <p:embed/>
            </p:oleObj>
          </a:graphicData>
        </a:graphic>
      </p:graphicFrame>
      <p:sp>
        <p:nvSpPr>
          <p:cNvPr id="9305" name="TextBox 4"/>
          <p:cNvSpPr txBox="1">
            <a:spLocks noChangeArrowheads="1"/>
          </p:cNvSpPr>
          <p:nvPr/>
        </p:nvSpPr>
        <p:spPr bwMode="auto">
          <a:xfrm>
            <a:off x="323850" y="3228975"/>
            <a:ext cx="2087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Copper </a:t>
            </a:r>
          </a:p>
          <a:p>
            <a:r>
              <a:rPr lang="en-US">
                <a:latin typeface="Calibri" pitchFamily="34" charset="0"/>
              </a:rPr>
              <a:t>10 GHz</a:t>
            </a:r>
          </a:p>
        </p:txBody>
      </p:sp>
      <p:sp>
        <p:nvSpPr>
          <p:cNvPr id="9306" name="TextBox 5"/>
          <p:cNvSpPr txBox="1">
            <a:spLocks noChangeArrowheads="1"/>
          </p:cNvSpPr>
          <p:nvPr/>
        </p:nvSpPr>
        <p:spPr bwMode="auto">
          <a:xfrm>
            <a:off x="1368425" y="3690938"/>
            <a:ext cx="6297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Calibri" pitchFamily="34" charset="0"/>
              </a:rPr>
              <a:t>A 5m copper line has a metal induced  3dB bandwidth of </a:t>
            </a:r>
            <a:r>
              <a:rPr lang="en-US" b="1" i="1">
                <a:solidFill>
                  <a:srgbClr val="FF0000"/>
                </a:solidFill>
                <a:latin typeface="Calibri" pitchFamily="34" charset="0"/>
              </a:rPr>
              <a:t>10 GHz</a:t>
            </a:r>
          </a:p>
        </p:txBody>
      </p:sp>
      <p:graphicFrame>
        <p:nvGraphicFramePr>
          <p:cNvPr id="9298" name="Object 82"/>
          <p:cNvGraphicFramePr>
            <a:graphicFrameLocks noChangeAspect="1"/>
          </p:cNvGraphicFramePr>
          <p:nvPr/>
        </p:nvGraphicFramePr>
        <p:xfrm>
          <a:off x="1368425" y="4797425"/>
          <a:ext cx="2919413" cy="431800"/>
        </p:xfrm>
        <a:graphic>
          <a:graphicData uri="http://schemas.openxmlformats.org/presentationml/2006/ole">
            <p:oleObj spid="_x0000_s9298" name="Equation" r:id="rId8" imgW="1549080" imgH="228600" progId="Equation.3">
              <p:embed/>
            </p:oleObj>
          </a:graphicData>
        </a:graphic>
      </p:graphicFrame>
      <p:graphicFrame>
        <p:nvGraphicFramePr>
          <p:cNvPr id="9299" name="Object 83"/>
          <p:cNvGraphicFramePr>
            <a:graphicFrameLocks noChangeAspect="1"/>
          </p:cNvGraphicFramePr>
          <p:nvPr/>
        </p:nvGraphicFramePr>
        <p:xfrm>
          <a:off x="4356100" y="2420938"/>
          <a:ext cx="1270000" cy="1336675"/>
        </p:xfrm>
        <a:graphic>
          <a:graphicData uri="http://schemas.openxmlformats.org/presentationml/2006/ole">
            <p:oleObj spid="_x0000_s9299" name="Equation" r:id="rId9" imgW="596880" imgH="660240" progId="Equation.3">
              <p:embed/>
            </p:oleObj>
          </a:graphicData>
        </a:graphic>
      </p:graphicFrame>
      <p:graphicFrame>
        <p:nvGraphicFramePr>
          <p:cNvPr id="9300" name="Object 84"/>
          <p:cNvGraphicFramePr>
            <a:graphicFrameLocks noChangeAspect="1"/>
          </p:cNvGraphicFramePr>
          <p:nvPr/>
        </p:nvGraphicFramePr>
        <p:xfrm>
          <a:off x="1458913" y="3208338"/>
          <a:ext cx="1296987" cy="925512"/>
        </p:xfrm>
        <a:graphic>
          <a:graphicData uri="http://schemas.openxmlformats.org/presentationml/2006/ole">
            <p:oleObj spid="_x0000_s9300" name="Equation" r:id="rId10" imgW="609480" imgH="457200" progId="Equation.3">
              <p:embed/>
            </p:oleObj>
          </a:graphicData>
        </a:graphic>
      </p:graphicFrame>
      <p:graphicFrame>
        <p:nvGraphicFramePr>
          <p:cNvPr id="9301" name="Object 85"/>
          <p:cNvGraphicFramePr>
            <a:graphicFrameLocks noChangeAspect="1"/>
          </p:cNvGraphicFramePr>
          <p:nvPr/>
        </p:nvGraphicFramePr>
        <p:xfrm>
          <a:off x="7239000" y="6103938"/>
          <a:ext cx="1433513" cy="754062"/>
        </p:xfrm>
        <a:graphic>
          <a:graphicData uri="http://schemas.openxmlformats.org/presentationml/2006/ole">
            <p:oleObj spid="_x0000_s9301" name="Equation" r:id="rId11" imgW="711000" imgH="393480" progId="Equation.3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7010400" y="5791200"/>
            <a:ext cx="1905000" cy="776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988" y="0"/>
            <a:ext cx="9144000" cy="908050"/>
          </a:xfrm>
        </p:spPr>
        <p:txBody>
          <a:bodyPr/>
          <a:lstStyle/>
          <a:p>
            <a:pPr eaLnBrk="1" hangingPunct="1"/>
            <a:r>
              <a:rPr lang="fr-FR" smtClean="0"/>
              <a:t>Examples with Quartz and Alumina</a:t>
            </a:r>
          </a:p>
        </p:txBody>
      </p:sp>
      <p:sp>
        <p:nvSpPr>
          <p:cNvPr id="11319" name="Rectangle 9"/>
          <p:cNvSpPr>
            <a:spLocks noChangeArrowheads="1"/>
          </p:cNvSpPr>
          <p:nvPr/>
        </p:nvSpPr>
        <p:spPr bwMode="auto">
          <a:xfrm>
            <a:off x="0" y="6581775"/>
            <a:ext cx="4214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LAPPD Workshop, Chicago, April 28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2011              </a:t>
            </a:r>
          </a:p>
        </p:txBody>
      </p:sp>
      <p:sp>
        <p:nvSpPr>
          <p:cNvPr id="11320" name="TextBox 9"/>
          <p:cNvSpPr txBox="1">
            <a:spLocks noChangeArrowheads="1"/>
          </p:cNvSpPr>
          <p:nvPr/>
        </p:nvSpPr>
        <p:spPr bwMode="auto">
          <a:xfrm>
            <a:off x="395288" y="1052513"/>
            <a:ext cx="1852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Dielectric losses</a:t>
            </a:r>
            <a:endParaRPr lang="en-US">
              <a:latin typeface="Calibri" pitchFamily="34" charset="0"/>
            </a:endParaRPr>
          </a:p>
        </p:txBody>
      </p:sp>
      <p:sp>
        <p:nvSpPr>
          <p:cNvPr id="11321" name="TextBox 12"/>
          <p:cNvSpPr txBox="1">
            <a:spLocks noChangeArrowheads="1"/>
          </p:cNvSpPr>
          <p:nvPr/>
        </p:nvSpPr>
        <p:spPr bwMode="auto">
          <a:xfrm>
            <a:off x="827088" y="1449388"/>
            <a:ext cx="6084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Example:  f=10GHz,  tan(</a:t>
            </a:r>
            <a:r>
              <a:rPr lang="en-US">
                <a:latin typeface="Symbol" pitchFamily="18" charset="2"/>
              </a:rPr>
              <a:t>d</a:t>
            </a:r>
            <a:r>
              <a:rPr lang="en-US">
                <a:latin typeface="Calibri" pitchFamily="34" charset="0"/>
              </a:rPr>
              <a:t>)= 6 10</a:t>
            </a:r>
            <a:r>
              <a:rPr lang="en-US" baseline="30000">
                <a:latin typeface="Calibri" pitchFamily="34" charset="0"/>
              </a:rPr>
              <a:t>-5</a:t>
            </a:r>
            <a:r>
              <a:rPr lang="en-US">
                <a:latin typeface="Calibri" pitchFamily="34" charset="0"/>
              </a:rPr>
              <a:t> , C=60pF/m,   Z</a:t>
            </a:r>
            <a:r>
              <a:rPr lang="en-US" baseline="-25000">
                <a:latin typeface="Calibri" pitchFamily="34" charset="0"/>
              </a:rPr>
              <a:t>0</a:t>
            </a:r>
            <a:r>
              <a:rPr lang="en-US">
                <a:latin typeface="Calibri" pitchFamily="34" charset="0"/>
              </a:rPr>
              <a:t>=50</a:t>
            </a:r>
            <a:r>
              <a:rPr lang="en-US">
                <a:latin typeface="Symbol" pitchFamily="18" charset="2"/>
              </a:rPr>
              <a:t>W</a:t>
            </a:r>
          </a:p>
          <a:p>
            <a:endParaRPr lang="en-US">
              <a:latin typeface="Symbol" pitchFamily="18" charset="2"/>
            </a:endParaRPr>
          </a:p>
          <a:p>
            <a:endParaRPr lang="en-US">
              <a:latin typeface="Symbol" pitchFamily="18" charset="2"/>
            </a:endParaRPr>
          </a:p>
        </p:txBody>
      </p:sp>
      <p:graphicFrame>
        <p:nvGraphicFramePr>
          <p:cNvPr id="11314" name="Object 50"/>
          <p:cNvGraphicFramePr>
            <a:graphicFrameLocks noChangeAspect="1"/>
          </p:cNvGraphicFramePr>
          <p:nvPr/>
        </p:nvGraphicFramePr>
        <p:xfrm>
          <a:off x="179388" y="2341563"/>
          <a:ext cx="3525837" cy="441325"/>
        </p:xfrm>
        <a:graphic>
          <a:graphicData uri="http://schemas.openxmlformats.org/presentationml/2006/ole">
            <p:oleObj spid="_x0000_s11314" name="Equation" r:id="rId4" imgW="1828800" imgH="228600" progId="Equation.3">
              <p:embed/>
            </p:oleObj>
          </a:graphicData>
        </a:graphic>
      </p:graphicFrame>
      <p:graphicFrame>
        <p:nvGraphicFramePr>
          <p:cNvPr id="11315" name="Object 51"/>
          <p:cNvGraphicFramePr>
            <a:graphicFrameLocks noChangeAspect="1"/>
          </p:cNvGraphicFramePr>
          <p:nvPr/>
        </p:nvGraphicFramePr>
        <p:xfrm>
          <a:off x="5784850" y="1936750"/>
          <a:ext cx="1987550" cy="479425"/>
        </p:xfrm>
        <a:graphic>
          <a:graphicData uri="http://schemas.openxmlformats.org/presentationml/2006/ole">
            <p:oleObj spid="_x0000_s11315" name="Equation" r:id="rId5" imgW="901440" imgH="228600" progId="Equation.3">
              <p:embed/>
            </p:oleObj>
          </a:graphicData>
        </a:graphic>
      </p:graphicFrame>
      <p:graphicFrame>
        <p:nvGraphicFramePr>
          <p:cNvPr id="11316" name="Object 52"/>
          <p:cNvGraphicFramePr>
            <a:graphicFrameLocks noChangeAspect="1"/>
          </p:cNvGraphicFramePr>
          <p:nvPr/>
        </p:nvGraphicFramePr>
        <p:xfrm>
          <a:off x="5795963" y="2565400"/>
          <a:ext cx="1774825" cy="474663"/>
        </p:xfrm>
        <a:graphic>
          <a:graphicData uri="http://schemas.openxmlformats.org/presentationml/2006/ole">
            <p:oleObj spid="_x0000_s11316" name="Equation" r:id="rId6" imgW="812520" imgH="228600" progId="Equation.3">
              <p:embed/>
            </p:oleObj>
          </a:graphicData>
        </a:graphic>
      </p:graphicFrame>
      <p:sp>
        <p:nvSpPr>
          <p:cNvPr id="11322" name="TextBox 13"/>
          <p:cNvSpPr txBox="1">
            <a:spLocks noChangeArrowheads="1"/>
          </p:cNvSpPr>
          <p:nvPr/>
        </p:nvSpPr>
        <p:spPr bwMode="auto">
          <a:xfrm>
            <a:off x="4214813" y="2060575"/>
            <a:ext cx="9620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Quartz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Alumina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1323" name="TextBox 20"/>
          <p:cNvSpPr txBox="1">
            <a:spLocks noChangeArrowheads="1"/>
          </p:cNvSpPr>
          <p:nvPr/>
        </p:nvSpPr>
        <p:spPr bwMode="auto">
          <a:xfrm>
            <a:off x="247650" y="4149725"/>
            <a:ext cx="4184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The strip length for a 3dB bandwidth is: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At 10 GHz:</a:t>
            </a:r>
          </a:p>
        </p:txBody>
      </p:sp>
      <p:graphicFrame>
        <p:nvGraphicFramePr>
          <p:cNvPr id="11317" name="Object 53"/>
          <p:cNvGraphicFramePr>
            <a:graphicFrameLocks noChangeAspect="1"/>
          </p:cNvGraphicFramePr>
          <p:nvPr/>
        </p:nvGraphicFramePr>
        <p:xfrm>
          <a:off x="4768850" y="3957638"/>
          <a:ext cx="1538288" cy="719137"/>
        </p:xfrm>
        <a:graphic>
          <a:graphicData uri="http://schemas.openxmlformats.org/presentationml/2006/ole">
            <p:oleObj spid="_x0000_s11317" name="Equation" r:id="rId7" imgW="609336" imgH="431613" progId="Equation.3">
              <p:embed/>
            </p:oleObj>
          </a:graphicData>
        </a:graphic>
      </p:graphicFrame>
      <p:sp>
        <p:nvSpPr>
          <p:cNvPr id="11324" name="TextBox 22"/>
          <p:cNvSpPr txBox="1">
            <a:spLocks noChangeArrowheads="1"/>
          </p:cNvSpPr>
          <p:nvPr/>
        </p:nvSpPr>
        <p:spPr bwMode="auto">
          <a:xfrm>
            <a:off x="3032125" y="4941888"/>
            <a:ext cx="2130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Quartz:            58m</a:t>
            </a:r>
          </a:p>
          <a:p>
            <a:r>
              <a:rPr lang="en-US">
                <a:latin typeface="Calibri" pitchFamily="34" charset="0"/>
              </a:rPr>
              <a:t>Alumina:          35m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2916238" y="2468563"/>
            <a:ext cx="3724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latin typeface="Calibri" pitchFamily="34" charset="0"/>
              </a:rPr>
              <a:t>Thanks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988" y="0"/>
            <a:ext cx="9144000" cy="908050"/>
          </a:xfrm>
        </p:spPr>
        <p:txBody>
          <a:bodyPr/>
          <a:lstStyle/>
          <a:p>
            <a:pPr eaLnBrk="1" hangingPunct="1"/>
            <a:r>
              <a:rPr lang="fr-FR" smtClean="0"/>
              <a:t>Borofloat 33 properties</a:t>
            </a:r>
          </a:p>
        </p:txBody>
      </p:sp>
      <p:sp>
        <p:nvSpPr>
          <p:cNvPr id="44034" name="Rectangle 9"/>
          <p:cNvSpPr>
            <a:spLocks noChangeArrowheads="1"/>
          </p:cNvSpPr>
          <p:nvPr/>
        </p:nvSpPr>
        <p:spPr bwMode="auto">
          <a:xfrm>
            <a:off x="0" y="6581775"/>
            <a:ext cx="4214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LAPPD Workshop, Chicago, April 28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2011              </a:t>
            </a:r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1196975"/>
            <a:ext cx="86201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1052513"/>
            <a:ext cx="86201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988" y="0"/>
            <a:ext cx="9144000" cy="908050"/>
          </a:xfrm>
        </p:spPr>
        <p:txBody>
          <a:bodyPr/>
          <a:lstStyle/>
          <a:p>
            <a:pPr eaLnBrk="1" hangingPunct="1"/>
            <a:r>
              <a:rPr lang="fr-FR" smtClean="0"/>
              <a:t>Dielectric constants</a:t>
            </a:r>
          </a:p>
        </p:txBody>
      </p:sp>
      <p:sp>
        <p:nvSpPr>
          <p:cNvPr id="46082" name="Rectangle 9"/>
          <p:cNvSpPr>
            <a:spLocks noChangeArrowheads="1"/>
          </p:cNvSpPr>
          <p:nvPr/>
        </p:nvSpPr>
        <p:spPr bwMode="auto">
          <a:xfrm>
            <a:off x="0" y="6581775"/>
            <a:ext cx="4214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LAPPD Workshop, Chicago, April 28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2011              </a:t>
            </a:r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533400" y="2212975"/>
            <a:ext cx="79835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Quartz                     3.8                                      1.15  10</a:t>
            </a:r>
            <a:r>
              <a:rPr lang="en-US" baseline="30000">
                <a:latin typeface="Calibri" pitchFamily="34" charset="0"/>
              </a:rPr>
              <a:t>-5</a:t>
            </a:r>
            <a:r>
              <a:rPr lang="en-US">
                <a:latin typeface="Calibri" pitchFamily="34" charset="0"/>
              </a:rPr>
              <a:t> </a:t>
            </a:r>
          </a:p>
          <a:p>
            <a:r>
              <a:rPr lang="en-US">
                <a:latin typeface="Calibri" pitchFamily="34" charset="0"/>
              </a:rPr>
              <a:t>Beryllia	                6.7                                       1.4   10</a:t>
            </a:r>
            <a:r>
              <a:rPr lang="en-US" baseline="30000">
                <a:latin typeface="Calibri" pitchFamily="34" charset="0"/>
              </a:rPr>
              <a:t>-5       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Fused Quartz         3.8                                          5   10</a:t>
            </a:r>
            <a:r>
              <a:rPr lang="en-US" baseline="30000">
                <a:latin typeface="Calibri" pitchFamily="34" charset="0"/>
              </a:rPr>
              <a:t>-5</a:t>
            </a:r>
            <a:r>
              <a:rPr lang="en-US">
                <a:latin typeface="Calibri" pitchFamily="34" charset="0"/>
              </a:rPr>
              <a:t>    </a:t>
            </a:r>
          </a:p>
          <a:p>
            <a:r>
              <a:rPr lang="en-US">
                <a:latin typeface="Calibri" pitchFamily="34" charset="0"/>
              </a:rPr>
              <a:t>Alumina   96%        10                                        2.0   10</a:t>
            </a:r>
            <a:r>
              <a:rPr lang="en-US" baseline="30000">
                <a:latin typeface="Calibri" pitchFamily="34" charset="0"/>
              </a:rPr>
              <a:t>-4</a:t>
            </a:r>
            <a:r>
              <a:rPr lang="en-US">
                <a:latin typeface="Calibri" pitchFamily="34" charset="0"/>
              </a:rPr>
              <a:t>  </a:t>
            </a:r>
          </a:p>
          <a:p>
            <a:r>
              <a:rPr lang="en-US">
                <a:latin typeface="Calibri" pitchFamily="34" charset="0"/>
              </a:rPr>
              <a:t>Alumina   99.5%     9.6                                       3.0   10</a:t>
            </a:r>
            <a:r>
              <a:rPr lang="en-US" baseline="30000">
                <a:latin typeface="Calibri" pitchFamily="34" charset="0"/>
              </a:rPr>
              <a:t>-4    </a:t>
            </a:r>
            <a:r>
              <a:rPr lang="en-US">
                <a:latin typeface="Calibri" pitchFamily="34" charset="0"/>
              </a:rPr>
              <a:t>10 GHz</a:t>
            </a:r>
          </a:p>
          <a:p>
            <a:r>
              <a:rPr lang="en-US">
                <a:latin typeface="Calibri" pitchFamily="34" charset="0"/>
              </a:rPr>
              <a:t>Glass (Borofloat)    4.6                                       3.7   10</a:t>
            </a:r>
            <a:r>
              <a:rPr lang="en-US" baseline="30000">
                <a:latin typeface="Calibri" pitchFamily="34" charset="0"/>
              </a:rPr>
              <a:t>-3    </a:t>
            </a:r>
            <a:r>
              <a:rPr lang="en-US">
                <a:latin typeface="Calibri" pitchFamily="34" charset="0"/>
              </a:rPr>
              <a:t>1 MHz          </a:t>
            </a:r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5.0 10</a:t>
            </a:r>
            <a:r>
              <a:rPr lang="en-US" i="1" baseline="30000">
                <a:solidFill>
                  <a:srgbClr val="FF3300"/>
                </a:solidFill>
                <a:latin typeface="Calibri" pitchFamily="34" charset="0"/>
              </a:rPr>
              <a:t>-3</a:t>
            </a:r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  3.7GHz </a:t>
            </a:r>
          </a:p>
          <a:p>
            <a:r>
              <a:rPr lang="en-US">
                <a:latin typeface="Calibri" pitchFamily="34" charset="0"/>
              </a:rPr>
              <a:t>RF ceramic              6.1                                        3      10</a:t>
            </a:r>
            <a:r>
              <a:rPr lang="en-US" baseline="30000">
                <a:latin typeface="Calibri" pitchFamily="34" charset="0"/>
              </a:rPr>
              <a:t>-3  </a:t>
            </a:r>
          </a:p>
          <a:p>
            <a:r>
              <a:rPr lang="en-US" baseline="30000">
                <a:latin typeface="Calibri" pitchFamily="34" charset="0"/>
              </a:rPr>
              <a:t>  </a:t>
            </a: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1676400" y="1524000"/>
            <a:ext cx="4632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Dielectric constant      Loss tangent        @ 1 GHz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988" y="0"/>
            <a:ext cx="9144000" cy="908050"/>
          </a:xfrm>
        </p:spPr>
        <p:txBody>
          <a:bodyPr/>
          <a:lstStyle/>
          <a:p>
            <a:pPr eaLnBrk="1" hangingPunct="1"/>
            <a:r>
              <a:rPr lang="fr-FR" smtClean="0"/>
              <a:t>Example:  FR4  Microstrip line Losses</a:t>
            </a:r>
          </a:p>
        </p:txBody>
      </p:sp>
      <p:sp>
        <p:nvSpPr>
          <p:cNvPr id="48130" name="Rectangle 9"/>
          <p:cNvSpPr>
            <a:spLocks noChangeArrowheads="1"/>
          </p:cNvSpPr>
          <p:nvPr/>
        </p:nvSpPr>
        <p:spPr bwMode="auto">
          <a:xfrm>
            <a:off x="0" y="6581775"/>
            <a:ext cx="4214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LAPPD Workshop, Chicago, April 28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2011              </a:t>
            </a:r>
          </a:p>
        </p:txBody>
      </p:sp>
      <p:pic>
        <p:nvPicPr>
          <p:cNvPr id="4813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650" y="1196975"/>
            <a:ext cx="48672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2"/>
          <p:cNvSpPr txBox="1">
            <a:spLocks noChangeArrowheads="1"/>
          </p:cNvSpPr>
          <p:nvPr/>
        </p:nvSpPr>
        <p:spPr bwMode="auto">
          <a:xfrm>
            <a:off x="2411413" y="5300663"/>
            <a:ext cx="6519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Dielectric FR4 losses dominate &gt; 200 MHz</a:t>
            </a:r>
          </a:p>
          <a:p>
            <a:r>
              <a:rPr lang="en-US">
                <a:latin typeface="Calibri" pitchFamily="34" charset="0"/>
              </a:rPr>
              <a:t>Conductor losses contribute &gt; 5 GHz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				Andrew Byers (Tektronix)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642938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LAPPD 8” x  8” Micro-channel Plates</a:t>
            </a:r>
            <a:endParaRPr lang="en-US" dirty="0"/>
          </a:p>
        </p:txBody>
      </p:sp>
      <p:pic>
        <p:nvPicPr>
          <p:cNvPr id="16386" name="Picture 2" descr="C:\Hervé\Stage Chicago\Travail\Images\En-tête Hawai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0" y="6581775"/>
            <a:ext cx="4214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LAPPD Workshop, Chicago, April 28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2011              </a:t>
            </a: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484313"/>
            <a:ext cx="6049963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6643688" y="1916113"/>
            <a:ext cx="2176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Micro-strip Lines </a:t>
            </a:r>
          </a:p>
        </p:txBody>
      </p:sp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4763" y="2513013"/>
            <a:ext cx="2790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6496050" y="4005263"/>
            <a:ext cx="24717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Parameters: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- Strip width W</a:t>
            </a:r>
          </a:p>
          <a:p>
            <a:r>
              <a:rPr lang="en-US">
                <a:latin typeface="Calibri" pitchFamily="34" charset="0"/>
              </a:rPr>
              <a:t>- Inter-strip distance d</a:t>
            </a:r>
          </a:p>
          <a:p>
            <a:r>
              <a:rPr lang="en-US">
                <a:latin typeface="Calibri" pitchFamily="34" charset="0"/>
              </a:rPr>
              <a:t>- Metal conductivity </a:t>
            </a:r>
            <a:r>
              <a:rPr lang="en-US">
                <a:latin typeface="Symbol" pitchFamily="18" charset="2"/>
              </a:rPr>
              <a:t>s</a:t>
            </a:r>
          </a:p>
          <a:p>
            <a:r>
              <a:rPr lang="en-US">
                <a:latin typeface="Calibri" pitchFamily="34" charset="0"/>
              </a:rPr>
              <a:t>- Dielectric constant </a:t>
            </a:r>
            <a:r>
              <a:rPr lang="en-US">
                <a:latin typeface="Symbol" pitchFamily="18" charset="2"/>
              </a:rPr>
              <a:t>e</a:t>
            </a:r>
            <a:r>
              <a:rPr lang="en-US" baseline="-25000"/>
              <a:t> 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6613" y="1557338"/>
            <a:ext cx="4337050" cy="1584325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r>
              <a:rPr lang="fr-FR" smtClean="0"/>
              <a:t>Timing resolution</a:t>
            </a:r>
          </a:p>
        </p:txBody>
      </p:sp>
      <p:graphicFrame>
        <p:nvGraphicFramePr>
          <p:cNvPr id="7220" name="Object 52"/>
          <p:cNvGraphicFramePr>
            <a:graphicFrameLocks noChangeAspect="1"/>
          </p:cNvGraphicFramePr>
          <p:nvPr/>
        </p:nvGraphicFramePr>
        <p:xfrm>
          <a:off x="2116138" y="1717675"/>
          <a:ext cx="4040187" cy="1176338"/>
        </p:xfrm>
        <a:graphic>
          <a:graphicData uri="http://schemas.openxmlformats.org/presentationml/2006/ole">
            <p:oleObj spid="_x0000_s7220" name="Equation" r:id="rId4" imgW="1574800" imgH="457200" progId="Equation.3">
              <p:embed/>
            </p:oleObj>
          </a:graphicData>
        </a:graphic>
      </p:graphicFrame>
      <p:sp>
        <p:nvSpPr>
          <p:cNvPr id="7227" name="Text Box 7"/>
          <p:cNvSpPr txBox="1">
            <a:spLocks noChangeArrowheads="1"/>
          </p:cNvSpPr>
          <p:nvPr/>
        </p:nvSpPr>
        <p:spPr bwMode="auto">
          <a:xfrm>
            <a:off x="6715125" y="5661025"/>
            <a:ext cx="14589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>
                <a:latin typeface="Calibri" pitchFamily="34" charset="0"/>
              </a:rPr>
              <a:t>(Stefan Ritt)</a:t>
            </a:r>
            <a:endParaRPr lang="fr-FR" i="1" baseline="30000">
              <a:latin typeface="Calibri" pitchFamily="34" charset="0"/>
            </a:endParaRPr>
          </a:p>
          <a:p>
            <a:endParaRPr lang="fr-FR" baseline="30000">
              <a:latin typeface="Calibri" pitchFamily="34" charset="0"/>
            </a:endParaRPr>
          </a:p>
        </p:txBody>
      </p:sp>
      <p:sp>
        <p:nvSpPr>
          <p:cNvPr id="7228" name="Rectangle 9"/>
          <p:cNvSpPr>
            <a:spLocks noChangeArrowheads="1"/>
          </p:cNvSpPr>
          <p:nvPr/>
        </p:nvSpPr>
        <p:spPr bwMode="auto">
          <a:xfrm>
            <a:off x="0" y="6581775"/>
            <a:ext cx="4214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LAPPD Workshop, Chicago, April 28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2011              </a:t>
            </a:r>
          </a:p>
        </p:txBody>
      </p:sp>
      <p:graphicFrame>
        <p:nvGraphicFramePr>
          <p:cNvPr id="7221" name="Object 53"/>
          <p:cNvGraphicFramePr>
            <a:graphicFrameLocks noChangeAspect="1"/>
          </p:cNvGraphicFramePr>
          <p:nvPr/>
        </p:nvGraphicFramePr>
        <p:xfrm>
          <a:off x="2603500" y="5032375"/>
          <a:ext cx="2457450" cy="671513"/>
        </p:xfrm>
        <a:graphic>
          <a:graphicData uri="http://schemas.openxmlformats.org/presentationml/2006/ole">
            <p:oleObj spid="_x0000_s7221" name="Equation" r:id="rId5" imgW="977476" imgH="266584" progId="Equation.3">
              <p:embed/>
            </p:oleObj>
          </a:graphicData>
        </a:graphic>
      </p:graphicFrame>
      <p:sp>
        <p:nvSpPr>
          <p:cNvPr id="7229" name="TextBox 2"/>
          <p:cNvSpPr txBox="1">
            <a:spLocks noChangeArrowheads="1"/>
          </p:cNvSpPr>
          <p:nvPr/>
        </p:nvSpPr>
        <p:spPr bwMode="auto">
          <a:xfrm>
            <a:off x="804863" y="4221163"/>
            <a:ext cx="82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Since </a:t>
            </a:r>
          </a:p>
        </p:txBody>
      </p:sp>
      <p:sp>
        <p:nvSpPr>
          <p:cNvPr id="7230" name="TextBox 7"/>
          <p:cNvSpPr txBox="1">
            <a:spLocks noChangeArrowheads="1"/>
          </p:cNvSpPr>
          <p:nvPr/>
        </p:nvSpPr>
        <p:spPr bwMode="auto">
          <a:xfrm>
            <a:off x="901700" y="5192713"/>
            <a:ext cx="63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and </a:t>
            </a:r>
          </a:p>
        </p:txBody>
      </p:sp>
      <p:graphicFrame>
        <p:nvGraphicFramePr>
          <p:cNvPr id="7222" name="Object 54"/>
          <p:cNvGraphicFramePr>
            <a:graphicFrameLocks noChangeAspect="1"/>
          </p:cNvGraphicFramePr>
          <p:nvPr/>
        </p:nvGraphicFramePr>
        <p:xfrm>
          <a:off x="2106613" y="3989388"/>
          <a:ext cx="1584325" cy="833437"/>
        </p:xfrm>
        <a:graphic>
          <a:graphicData uri="http://schemas.openxmlformats.org/presentationml/2006/ole">
            <p:oleObj spid="_x0000_s7222" name="Equation" r:id="rId6" imgW="748975" imgH="393529" progId="Equation.3">
              <p:embed/>
            </p:oleObj>
          </a:graphicData>
        </a:graphic>
      </p:graphicFrame>
      <p:graphicFrame>
        <p:nvGraphicFramePr>
          <p:cNvPr id="7223" name="Object 55"/>
          <p:cNvGraphicFramePr>
            <a:graphicFrameLocks noChangeAspect="1"/>
          </p:cNvGraphicFramePr>
          <p:nvPr/>
        </p:nvGraphicFramePr>
        <p:xfrm>
          <a:off x="5148263" y="3989388"/>
          <a:ext cx="1504950" cy="833437"/>
        </p:xfrm>
        <a:graphic>
          <a:graphicData uri="http://schemas.openxmlformats.org/presentationml/2006/ole">
            <p:oleObj spid="_x0000_s7223" name="Equation" r:id="rId7" imgW="710891" imgH="393529" progId="Equation.3">
              <p:embed/>
            </p:oleObj>
          </a:graphicData>
        </a:graphic>
      </p:graphicFrame>
      <p:graphicFrame>
        <p:nvGraphicFramePr>
          <p:cNvPr id="7224" name="Object 56"/>
          <p:cNvGraphicFramePr>
            <a:graphicFrameLocks noChangeAspect="1"/>
          </p:cNvGraphicFramePr>
          <p:nvPr/>
        </p:nvGraphicFramePr>
        <p:xfrm>
          <a:off x="7596188" y="1989138"/>
          <a:ext cx="1235075" cy="914400"/>
        </p:xfrm>
        <a:graphic>
          <a:graphicData uri="http://schemas.openxmlformats.org/presentationml/2006/ole">
            <p:oleObj spid="_x0000_s7224" name="Equation" r:id="rId8" imgW="583947" imgH="431613" progId="Equation.3">
              <p:embed/>
            </p:oleObj>
          </a:graphicData>
        </a:graphic>
      </p:graphicFrame>
      <p:sp>
        <p:nvSpPr>
          <p:cNvPr id="7231" name="TextBox 6"/>
          <p:cNvSpPr txBox="1">
            <a:spLocks noChangeArrowheads="1"/>
          </p:cNvSpPr>
          <p:nvPr/>
        </p:nvSpPr>
        <p:spPr bwMode="auto">
          <a:xfrm>
            <a:off x="6715125" y="2205038"/>
            <a:ext cx="81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where</a:t>
            </a:r>
          </a:p>
        </p:txBody>
      </p:sp>
      <p:sp>
        <p:nvSpPr>
          <p:cNvPr id="7232" name="TextBox 12"/>
          <p:cNvSpPr txBox="1">
            <a:spLocks noChangeArrowheads="1"/>
          </p:cNvSpPr>
          <p:nvPr/>
        </p:nvSpPr>
        <p:spPr bwMode="auto">
          <a:xfrm>
            <a:off x="4067175" y="4232275"/>
            <a:ext cx="723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whith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05800" cy="838200"/>
          </a:xfrm>
        </p:spPr>
        <p:txBody>
          <a:bodyPr/>
          <a:lstStyle/>
          <a:p>
            <a:pPr eaLnBrk="1" hangingPunct="1"/>
            <a:r>
              <a:rPr lang="en-US" sz="3200" smtClean="0"/>
              <a:t>MCP signals</a:t>
            </a:r>
          </a:p>
        </p:txBody>
      </p:sp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21508" name="Picture 9" descr="amplitudes_2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228600" y="3581400"/>
            <a:ext cx="891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Segmented anodes, Burle-Photonis                     Glass + ALD MCPs    (from Matt Wetstein, ANL) </a:t>
            </a:r>
          </a:p>
        </p:txBody>
      </p:sp>
      <p:pic>
        <p:nvPicPr>
          <p:cNvPr id="21510" name="Picture 13" descr="3kV_Matt_1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4463" y="762000"/>
            <a:ext cx="4808537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3962400"/>
            <a:ext cx="3733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0" y="6581775"/>
            <a:ext cx="4214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LAPPD Workshop, Chicago, April 28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2011              </a:t>
            </a:r>
          </a:p>
        </p:txBody>
      </p:sp>
      <p:sp>
        <p:nvSpPr>
          <p:cNvPr id="21513" name="TextBox 1"/>
          <p:cNvSpPr txBox="1">
            <a:spLocks noChangeArrowheads="1"/>
          </p:cNvSpPr>
          <p:nvPr/>
        </p:nvSpPr>
        <p:spPr bwMode="auto">
          <a:xfrm>
            <a:off x="381000" y="5567363"/>
            <a:ext cx="1851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Rise-time 66ps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abw=5.3 GHz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MCP ‘nominal’ signals spectra</a:t>
            </a:r>
          </a:p>
        </p:txBody>
      </p:sp>
      <p:sp>
        <p:nvSpPr>
          <p:cNvPr id="23554" name="Rectangle 10"/>
          <p:cNvSpPr>
            <a:spLocks noChangeArrowheads="1"/>
          </p:cNvSpPr>
          <p:nvPr/>
        </p:nvSpPr>
        <p:spPr bwMode="auto">
          <a:xfrm>
            <a:off x="1981200" y="4800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70C0"/>
                </a:solidFill>
                <a:latin typeface="Calibri" pitchFamily="34" charset="0"/>
              </a:rPr>
              <a:t>25 microns at  2 kV,           50 Photo-electrons</a:t>
            </a:r>
          </a:p>
          <a:p>
            <a:r>
              <a:rPr lang="en-US" b="1" i="1">
                <a:solidFill>
                  <a:srgbClr val="0070C0"/>
                </a:solidFill>
                <a:latin typeface="Calibri" pitchFamily="34" charset="0"/>
              </a:rPr>
              <a:t>10 microns at  2.5 kV         “</a:t>
            </a:r>
          </a:p>
        </p:txBody>
      </p:sp>
      <p:pic>
        <p:nvPicPr>
          <p:cNvPr id="23555" name="Picture 6" descr="25um_2p0_50_spectru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 descr="10um_2p5_50_spectru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8800" y="6858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468313" y="5661025"/>
            <a:ext cx="2093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Data taken at Argonne</a:t>
            </a:r>
          </a:p>
          <a:p>
            <a:r>
              <a:rPr lang="en-US" sz="1400">
                <a:latin typeface="Calibri" pitchFamily="34" charset="0"/>
              </a:rPr>
              <a:t>(Ed May’s laser test stand)</a:t>
            </a: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0" y="6581775"/>
            <a:ext cx="4214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LAPPD Workshop, Chicago, April 28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2011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fr-FR" sz="4000" smtClean="0"/>
              <a:t>‘Nominal’ Timing resolution</a:t>
            </a:r>
            <a:br>
              <a:rPr lang="fr-FR" sz="4000" smtClean="0"/>
            </a:br>
            <a:r>
              <a:rPr lang="fr-FR" sz="4000" smtClean="0"/>
              <a:t>(model)</a:t>
            </a:r>
          </a:p>
        </p:txBody>
      </p:sp>
      <p:sp>
        <p:nvSpPr>
          <p:cNvPr id="8206" name="Text Box 5"/>
          <p:cNvSpPr txBox="1">
            <a:spLocks noChangeArrowheads="1"/>
          </p:cNvSpPr>
          <p:nvPr/>
        </p:nvSpPr>
        <p:spPr bwMode="auto">
          <a:xfrm>
            <a:off x="2103438" y="1484313"/>
            <a:ext cx="400685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Calibri" pitchFamily="34" charset="0"/>
              </a:rPr>
              <a:t>Assume:</a:t>
            </a:r>
          </a:p>
          <a:p>
            <a:endParaRPr lang="fr-FR" sz="2400">
              <a:latin typeface="Calibri" pitchFamily="34" charset="0"/>
            </a:endParaRPr>
          </a:p>
          <a:p>
            <a:r>
              <a:rPr lang="fr-FR" sz="2400">
                <a:latin typeface="Calibri" pitchFamily="34" charset="0"/>
              </a:rPr>
              <a:t>	SN  = 50</a:t>
            </a:r>
          </a:p>
          <a:p>
            <a:r>
              <a:rPr lang="fr-FR" sz="2400">
                <a:latin typeface="Calibri" pitchFamily="34" charset="0"/>
              </a:rPr>
              <a:t>	f</a:t>
            </a:r>
            <a:r>
              <a:rPr lang="fr-FR" sz="2400" baseline="-25000">
                <a:latin typeface="Calibri" pitchFamily="34" charset="0"/>
              </a:rPr>
              <a:t>s</a:t>
            </a:r>
            <a:r>
              <a:rPr lang="fr-FR" sz="2400">
                <a:latin typeface="Calibri" pitchFamily="34" charset="0"/>
              </a:rPr>
              <a:t>= 10 GS/s</a:t>
            </a:r>
          </a:p>
          <a:p>
            <a:r>
              <a:rPr lang="fr-FR" sz="2400">
                <a:solidFill>
                  <a:srgbClr val="FF0000"/>
                </a:solidFill>
                <a:latin typeface="Calibri" pitchFamily="34" charset="0"/>
              </a:rPr>
              <a:t>	abw </a:t>
            </a:r>
            <a:r>
              <a:rPr lang="fr-FR" sz="2400">
                <a:latin typeface="Calibri" pitchFamily="34" charset="0"/>
              </a:rPr>
              <a:t>= 1 GHz </a:t>
            </a:r>
          </a:p>
          <a:p>
            <a:endParaRPr lang="fr-FR" sz="24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fr-FR" sz="240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fr-FR" sz="2400">
                <a:latin typeface="Calibri" pitchFamily="34" charset="0"/>
              </a:rPr>
              <a:t>T</a:t>
            </a:r>
            <a:r>
              <a:rPr lang="fr-FR" sz="2400" baseline="-25000">
                <a:latin typeface="Calibri" pitchFamily="34" charset="0"/>
              </a:rPr>
              <a:t>r </a:t>
            </a:r>
            <a:r>
              <a:rPr lang="fr-FR">
                <a:latin typeface="Calibri" pitchFamily="34" charset="0"/>
              </a:rPr>
              <a:t> </a:t>
            </a:r>
            <a:r>
              <a:rPr lang="fr-FR" sz="2400">
                <a:latin typeface="Calibri" pitchFamily="34" charset="0"/>
              </a:rPr>
              <a:t>= .35/abw = </a:t>
            </a:r>
            <a:r>
              <a:rPr lang="fr-FR" sz="2400">
                <a:solidFill>
                  <a:srgbClr val="FF0000"/>
                </a:solidFill>
                <a:latin typeface="Calibri" pitchFamily="34" charset="0"/>
              </a:rPr>
              <a:t>350ps</a:t>
            </a:r>
          </a:p>
          <a:p>
            <a:r>
              <a:rPr lang="fr-FR" sz="240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fr-FR" sz="2400">
                <a:latin typeface="Calibri" pitchFamily="34" charset="0"/>
              </a:rPr>
              <a:t>T</a:t>
            </a:r>
            <a:r>
              <a:rPr lang="fr-FR" sz="2400" baseline="-25000">
                <a:latin typeface="Calibri" pitchFamily="34" charset="0"/>
              </a:rPr>
              <a:t>s </a:t>
            </a:r>
            <a:r>
              <a:rPr lang="fr-FR" sz="2400">
                <a:latin typeface="Calibri" pitchFamily="34" charset="0"/>
              </a:rPr>
              <a:t>= 1/ f</a:t>
            </a:r>
            <a:r>
              <a:rPr lang="fr-FR" sz="2400" baseline="-25000">
                <a:latin typeface="Calibri" pitchFamily="34" charset="0"/>
              </a:rPr>
              <a:t>s</a:t>
            </a:r>
            <a:r>
              <a:rPr lang="fr-FR">
                <a:latin typeface="Calibri" pitchFamily="34" charset="0"/>
              </a:rPr>
              <a:t> </a:t>
            </a:r>
            <a:r>
              <a:rPr lang="fr-FR" sz="2400">
                <a:latin typeface="Calibri" pitchFamily="34" charset="0"/>
              </a:rPr>
              <a:t>= 100ps</a:t>
            </a:r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3635375" y="5181600"/>
          <a:ext cx="1892300" cy="1676400"/>
        </p:xfrm>
        <a:graphic>
          <a:graphicData uri="http://schemas.openxmlformats.org/presentationml/2006/ole">
            <p:oleObj spid="_x0000_s8204" name="Equation" r:id="rId4" imgW="761760" imgH="672840" progId="Equation.3">
              <p:embed/>
            </p:oleObj>
          </a:graphicData>
        </a:graphic>
      </p:graphicFrame>
      <p:sp>
        <p:nvSpPr>
          <p:cNvPr id="8207" name="Rectangle 9"/>
          <p:cNvSpPr>
            <a:spLocks noChangeArrowheads="1"/>
          </p:cNvSpPr>
          <p:nvPr/>
        </p:nvSpPr>
        <p:spPr bwMode="auto">
          <a:xfrm>
            <a:off x="0" y="6581775"/>
            <a:ext cx="4214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LAPPD Workshop, Chicago, April 28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2011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9663" y="4997450"/>
            <a:ext cx="21463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8" y="0"/>
            <a:ext cx="9144000" cy="908050"/>
          </a:xfrm>
        </p:spPr>
        <p:txBody>
          <a:bodyPr/>
          <a:lstStyle/>
          <a:p>
            <a:pPr eaLnBrk="1" hangingPunct="1"/>
            <a:r>
              <a:rPr lang="fr-FR" smtClean="0"/>
              <a:t>Skin effect</a:t>
            </a:r>
          </a:p>
        </p:txBody>
      </p:sp>
      <p:sp>
        <p:nvSpPr>
          <p:cNvPr id="10254" name="Rectangle 9"/>
          <p:cNvSpPr>
            <a:spLocks noChangeArrowheads="1"/>
          </p:cNvSpPr>
          <p:nvPr/>
        </p:nvSpPr>
        <p:spPr bwMode="auto">
          <a:xfrm>
            <a:off x="0" y="6581775"/>
            <a:ext cx="4214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LAPPD Workshop, Chicago, April 28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2011              </a:t>
            </a:r>
          </a:p>
        </p:txBody>
      </p:sp>
      <p:pic>
        <p:nvPicPr>
          <p:cNvPr id="1025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765175"/>
            <a:ext cx="6335713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TextBox 3"/>
          <p:cNvSpPr txBox="1">
            <a:spLocks noChangeArrowheads="1"/>
          </p:cNvSpPr>
          <p:nvPr/>
        </p:nvSpPr>
        <p:spPr bwMode="auto">
          <a:xfrm>
            <a:off x="900113" y="5629275"/>
            <a:ext cx="6542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>
                <a:latin typeface="Calibri" pitchFamily="34" charset="0"/>
              </a:rPr>
              <a:t>No need to have more than 10</a:t>
            </a:r>
            <a:r>
              <a:rPr lang="en-US">
                <a:latin typeface="Symbol" pitchFamily="18" charset="2"/>
              </a:rPr>
              <a:t>m</a:t>
            </a:r>
            <a:r>
              <a:rPr lang="en-US">
                <a:latin typeface="Calibri" pitchFamily="34" charset="0"/>
              </a:rPr>
              <a:t>m metal  (~5 x </a:t>
            </a:r>
            <a:r>
              <a:rPr lang="en-US">
                <a:latin typeface="Symbol" pitchFamily="18" charset="2"/>
              </a:rPr>
              <a:t>d </a:t>
            </a:r>
            <a:r>
              <a:rPr lang="en-US">
                <a:latin typeface="Calibri" pitchFamily="34" charset="0"/>
              </a:rPr>
              <a:t>at 1 GHz)</a:t>
            </a:r>
          </a:p>
        </p:txBody>
      </p:sp>
      <p:sp>
        <p:nvSpPr>
          <p:cNvPr id="10257" name="TextBox 1"/>
          <p:cNvSpPr txBox="1">
            <a:spLocks noChangeArrowheads="1"/>
          </p:cNvSpPr>
          <p:nvPr/>
        </p:nvSpPr>
        <p:spPr bwMode="auto">
          <a:xfrm>
            <a:off x="6372225" y="1989138"/>
            <a:ext cx="2771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Resistivity and</a:t>
            </a:r>
          </a:p>
          <a:p>
            <a:r>
              <a:rPr lang="en-US">
                <a:latin typeface="Calibri" pitchFamily="34" charset="0"/>
              </a:rPr>
              <a:t>Skin Depth at 1 GHz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Al    2.8 n</a:t>
            </a:r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Calibri" pitchFamily="34" charset="0"/>
              </a:rPr>
              <a:t>.m     2.4 </a:t>
            </a:r>
            <a:r>
              <a:rPr lang="en-US">
                <a:latin typeface="Symbol" pitchFamily="18" charset="2"/>
              </a:rPr>
              <a:t>m</a:t>
            </a:r>
            <a:r>
              <a:rPr lang="en-US">
                <a:latin typeface="Calibri" pitchFamily="34" charset="0"/>
              </a:rPr>
              <a:t>m </a:t>
            </a:r>
          </a:p>
          <a:p>
            <a:r>
              <a:rPr lang="en-US">
                <a:latin typeface="Calibri" pitchFamily="34" charset="0"/>
              </a:rPr>
              <a:t>Au   2.4               2.4</a:t>
            </a:r>
          </a:p>
          <a:p>
            <a:r>
              <a:rPr lang="en-US">
                <a:latin typeface="Calibri" pitchFamily="34" charset="0"/>
              </a:rPr>
              <a:t>Cu   1.7               2.0</a:t>
            </a:r>
          </a:p>
          <a:p>
            <a:r>
              <a:rPr lang="en-US">
                <a:latin typeface="Calibri" pitchFamily="34" charset="0"/>
              </a:rPr>
              <a:t>Ag   1.6               1.9</a:t>
            </a:r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6683375" y="765175"/>
          <a:ext cx="1428750" cy="1311275"/>
        </p:xfrm>
        <a:graphic>
          <a:graphicData uri="http://schemas.openxmlformats.org/presentationml/2006/ole">
            <p:oleObj spid="_x0000_s10252" name="Équation" r:id="rId5" imgW="749300" imgH="68580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988" y="0"/>
            <a:ext cx="9144000" cy="908050"/>
          </a:xfrm>
        </p:spPr>
        <p:txBody>
          <a:bodyPr/>
          <a:lstStyle/>
          <a:p>
            <a:pPr eaLnBrk="1" hangingPunct="1"/>
            <a:r>
              <a:rPr lang="fr-FR" smtClean="0"/>
              <a:t>Test plate</a:t>
            </a:r>
          </a:p>
        </p:txBody>
      </p:sp>
      <p:sp>
        <p:nvSpPr>
          <p:cNvPr id="50179" name="Rectangle 9"/>
          <p:cNvSpPr>
            <a:spLocks noChangeArrowheads="1"/>
          </p:cNvSpPr>
          <p:nvPr/>
        </p:nvSpPr>
        <p:spPr bwMode="auto">
          <a:xfrm>
            <a:off x="0" y="6581775"/>
            <a:ext cx="4214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LAPPD Workshop, Chicago, April 28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2011              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908050"/>
            <a:ext cx="798353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988" y="0"/>
            <a:ext cx="9144000" cy="908050"/>
          </a:xfrm>
        </p:spPr>
        <p:txBody>
          <a:bodyPr/>
          <a:lstStyle/>
          <a:p>
            <a:pPr eaLnBrk="1" hangingPunct="1"/>
            <a:r>
              <a:rPr lang="fr-FR" smtClean="0"/>
              <a:t>Measured Microstrip Bandwidth</a:t>
            </a:r>
          </a:p>
        </p:txBody>
      </p:sp>
      <p:sp>
        <p:nvSpPr>
          <p:cNvPr id="52227" name="Rectangle 9"/>
          <p:cNvSpPr>
            <a:spLocks noChangeArrowheads="1"/>
          </p:cNvSpPr>
          <p:nvPr/>
        </p:nvSpPr>
        <p:spPr bwMode="auto">
          <a:xfrm>
            <a:off x="0" y="6581775"/>
            <a:ext cx="4214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Jean-Francois Genat,  LAPPD Workshop, Chicago, April 28</a:t>
            </a:r>
            <a:r>
              <a:rPr lang="en-US" sz="1200" i="1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1200" i="1">
                <a:solidFill>
                  <a:srgbClr val="00B0F0"/>
                </a:solidFill>
                <a:latin typeface="Calibri" pitchFamily="34" charset="0"/>
              </a:rPr>
              <a:t> 2011              </a:t>
            </a:r>
          </a:p>
        </p:txBody>
      </p:sp>
      <p:pic>
        <p:nvPicPr>
          <p:cNvPr id="5222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0" y="1196975"/>
            <a:ext cx="442912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Box 3"/>
          <p:cNvSpPr txBox="1">
            <a:spLocks noChangeArrowheads="1"/>
          </p:cNvSpPr>
          <p:nvPr/>
        </p:nvSpPr>
        <p:spPr bwMode="auto">
          <a:xfrm>
            <a:off x="457200" y="577215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3dB bandwidth is 3.77GHz for a 8” trace</a:t>
            </a:r>
          </a:p>
          <a:p>
            <a:r>
              <a:rPr lang="en-US">
                <a:latin typeface="Calibri" pitchFamily="34" charset="0"/>
              </a:rPr>
              <a:t>This measured bandwidth agrees with the simulations using HFSS  (Mentor-Graphics)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462</Words>
  <Application>Microsoft Office PowerPoint</Application>
  <PresentationFormat>Affichage à l'écran (4:3)</PresentationFormat>
  <Paragraphs>138</Paragraphs>
  <Slides>15</Slides>
  <Notes>15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Office Theme</vt:lpstr>
      <vt:lpstr>Equation</vt:lpstr>
      <vt:lpstr>Équation</vt:lpstr>
      <vt:lpstr>Bandwidths of Transmission Line Anodes</vt:lpstr>
      <vt:lpstr>LAPPD 8” x  8” Micro-channel Plates</vt:lpstr>
      <vt:lpstr>Timing resolution</vt:lpstr>
      <vt:lpstr>MCP signals</vt:lpstr>
      <vt:lpstr>MCP ‘nominal’ signals spectra</vt:lpstr>
      <vt:lpstr>‘Nominal’ Timing resolution (model)</vt:lpstr>
      <vt:lpstr>Skin effect</vt:lpstr>
      <vt:lpstr>Test plate</vt:lpstr>
      <vt:lpstr>Measured Microstrip Bandwidth</vt:lpstr>
      <vt:lpstr>Transmission Lines Bandwidths</vt:lpstr>
      <vt:lpstr>Examples with Quartz and Alumina</vt:lpstr>
      <vt:lpstr>Diapositive 12</vt:lpstr>
      <vt:lpstr>Borofloat 33 properties</vt:lpstr>
      <vt:lpstr>Dielectric constants</vt:lpstr>
      <vt:lpstr>Example:  FR4  Microstrip line Losses</vt:lpstr>
    </vt:vector>
  </TitlesOfParts>
  <Company>The University of Chicago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Bandwidths of Transmission Line Anodes</dc:title>
  <dc:creator>genat</dc:creator>
  <cp:lastModifiedBy>enidal</cp:lastModifiedBy>
  <cp:revision>19</cp:revision>
  <dcterms:created xsi:type="dcterms:W3CDTF">2011-04-28T11:53:19Z</dcterms:created>
  <dcterms:modified xsi:type="dcterms:W3CDTF">2011-04-28T12:02:28Z</dcterms:modified>
</cp:coreProperties>
</file>