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659" r:id="rId2"/>
  </p:sldMasterIdLst>
  <p:notesMasterIdLst>
    <p:notesMasterId r:id="rId28"/>
  </p:notesMasterIdLst>
  <p:handoutMasterIdLst>
    <p:handoutMasterId r:id="rId29"/>
  </p:handoutMasterIdLst>
  <p:sldIdLst>
    <p:sldId id="275" r:id="rId3"/>
    <p:sldId id="291" r:id="rId4"/>
    <p:sldId id="353" r:id="rId5"/>
    <p:sldId id="354" r:id="rId6"/>
    <p:sldId id="355" r:id="rId7"/>
    <p:sldId id="356" r:id="rId8"/>
    <p:sldId id="339" r:id="rId9"/>
    <p:sldId id="340" r:id="rId10"/>
    <p:sldId id="341" r:id="rId11"/>
    <p:sldId id="342" r:id="rId12"/>
    <p:sldId id="343" r:id="rId13"/>
    <p:sldId id="344" r:id="rId14"/>
    <p:sldId id="351" r:id="rId15"/>
    <p:sldId id="345" r:id="rId16"/>
    <p:sldId id="352" r:id="rId17"/>
    <p:sldId id="348" r:id="rId18"/>
    <p:sldId id="363" r:id="rId19"/>
    <p:sldId id="364" r:id="rId20"/>
    <p:sldId id="358" r:id="rId21"/>
    <p:sldId id="359" r:id="rId22"/>
    <p:sldId id="360" r:id="rId23"/>
    <p:sldId id="361" r:id="rId24"/>
    <p:sldId id="362" r:id="rId25"/>
    <p:sldId id="335" r:id="rId26"/>
    <p:sldId id="336" r:id="rId27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7C80"/>
    <a:srgbClr val="00CC99"/>
    <a:srgbClr val="800000"/>
    <a:srgbClr val="990000"/>
    <a:srgbClr val="FF0000"/>
    <a:srgbClr val="FFCCCC"/>
    <a:srgbClr val="DDDDC8"/>
    <a:srgbClr val="DDDDCD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41" autoAdjust="0"/>
  </p:normalViewPr>
  <p:slideViewPr>
    <p:cSldViewPr>
      <p:cViewPr varScale="1">
        <p:scale>
          <a:sx n="49" d="100"/>
          <a:sy n="49" d="100"/>
        </p:scale>
        <p:origin x="-11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77" tIns="46540" rIns="93077" bIns="46540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77" tIns="46540" rIns="93077" bIns="46540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77" tIns="46540" rIns="93077" bIns="46540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77" tIns="46540" rIns="93077" bIns="4654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956287A8-E94C-4ED2-BE14-2D1CA34BE5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77" tIns="46540" rIns="93077" bIns="46540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77" tIns="46540" rIns="93077" bIns="46540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77" tIns="46540" rIns="93077" bIns="46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77" tIns="46540" rIns="93077" bIns="46540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77" tIns="46540" rIns="93077" bIns="4654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B43484F2-F31A-430A-8417-A90BE6C68F1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484F2-F31A-430A-8417-A90BE6C68F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484F2-F31A-430A-8417-A90BE6C68F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484F2-F31A-430A-8417-A90BE6C68F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484F2-F31A-430A-8417-A90BE6C68F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484F2-F31A-430A-8417-A90BE6C68F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484F2-F31A-430A-8417-A90BE6C68F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484F2-F31A-430A-8417-A90BE6C68F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484F2-F31A-430A-8417-A90BE6C68F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484F2-F31A-430A-8417-A90BE6C68F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484F2-F31A-430A-8417-A90BE6C68F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2" name="Picture 18" descr="Red 36in 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04863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143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22860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B4002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" name="Picture 18" descr="Red 36in Header"/>
          <p:cNvPicPr>
            <a:picLocks noChangeAspect="1" noChangeArrowheads="1"/>
          </p:cNvPicPr>
          <p:nvPr userDrawn="1"/>
        </p:nvPicPr>
        <p:blipFill>
          <a:blip r:embed="rId2" cstate="print"/>
          <a:srcRect l="65833" t="56805" r="5000" b="14793"/>
          <a:stretch>
            <a:fillRect/>
          </a:stretch>
        </p:blipFill>
        <p:spPr bwMode="auto">
          <a:xfrm>
            <a:off x="914400" y="381000"/>
            <a:ext cx="2667000" cy="2286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64C7F1-AB67-4A65-A6ED-7A05B2A135E5}" type="datetime1">
              <a:rPr lang="en-US" smtClean="0"/>
              <a:pPr/>
              <a:t>7/20/2009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I.V. Bazarov, III-V Photocathodes, ERL09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00687-84FB-439B-A67F-7656363EC4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3BC3374-821D-4DC8-9E64-96F3D2B158E1}" type="datetime1">
              <a:rPr lang="en-US" smtClean="0"/>
              <a:pPr/>
              <a:t>7/20/2009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E00687-84FB-439B-A67F-7656363EC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3" name="Picture 23" descr="Red 36in Hea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04863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629400"/>
            <a:ext cx="137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/>
            </a:lvl1pPr>
          </a:lstStyle>
          <a:p>
            <a:fld id="{7B6D6105-1B07-4165-A009-F58F4BC90A81}" type="datetime1">
              <a:rPr lang="en-US" smtClean="0"/>
              <a:pPr/>
              <a:t>7/20/2009</a:t>
            </a:fld>
            <a:endParaRPr lang="en-US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59075" y="6626225"/>
            <a:ext cx="3473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/>
            </a:lvl1pPr>
          </a:lstStyle>
          <a:p>
            <a:r>
              <a:rPr lang="en-US" smtClean="0"/>
              <a:t>I.V. Bazarov, III-V Photocathodes, ERL09</a:t>
            </a:r>
            <a:endParaRPr lang="en-US" dirty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685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/>
            </a:lvl1pPr>
          </a:lstStyle>
          <a:p>
            <a:fld id="{774536C7-7811-4267-BFB0-7CB87A9E195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3541713" y="2063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0" y="152400"/>
            <a:ext cx="5259388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" name="Picture 18" descr="Red 36in Header"/>
          <p:cNvPicPr>
            <a:picLocks noChangeAspect="1" noChangeArrowheads="1"/>
          </p:cNvPicPr>
          <p:nvPr/>
        </p:nvPicPr>
        <p:blipFill>
          <a:blip r:embed="rId4" cstate="print"/>
          <a:srcRect l="65833" t="56805" r="5000" b="14793"/>
          <a:stretch>
            <a:fillRect/>
          </a:stretch>
        </p:blipFill>
        <p:spPr bwMode="auto">
          <a:xfrm>
            <a:off x="914400" y="381000"/>
            <a:ext cx="2667000" cy="228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B31B1B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66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22396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2013" y="2527300"/>
            <a:ext cx="77724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09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fld id="{B0C90967-F2F4-4912-AB83-D3A37E00D6C3}" type="datetime1">
              <a:rPr lang="en-US" smtClean="0"/>
              <a:pPr/>
              <a:t>7/20/2009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2"/>
                </a:solidFill>
                <a:latin typeface="+mn-lt"/>
              </a:defRPr>
            </a:lvl1pPr>
          </a:lstStyle>
          <a:p>
            <a:fld id="{774536C7-7811-4267-BFB0-7CB87A9E19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2" name="Text Box 48"/>
          <p:cNvSpPr txBox="1">
            <a:spLocks noChangeArrowheads="1"/>
          </p:cNvSpPr>
          <p:nvPr/>
        </p:nvSpPr>
        <p:spPr bwMode="auto">
          <a:xfrm>
            <a:off x="8753475" y="6553200"/>
            <a:ext cx="39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34BC5B8-0002-4E24-9B16-D15749594F43}" type="slidenum">
              <a:rPr lang="en-US" sz="1400">
                <a:solidFill>
                  <a:schemeClr val="bg2"/>
                </a:solidFill>
                <a:latin typeface="+mn-lt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74" name="Text Box 50"/>
          <p:cNvSpPr txBox="1">
            <a:spLocks noChangeArrowheads="1"/>
          </p:cNvSpPr>
          <p:nvPr/>
        </p:nvSpPr>
        <p:spPr bwMode="auto">
          <a:xfrm>
            <a:off x="381000" y="6553200"/>
            <a:ext cx="822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NEA </a:t>
            </a:r>
            <a:r>
              <a:rPr lang="en-US" sz="1400" dirty="0" err="1">
                <a:solidFill>
                  <a:schemeClr val="bg2"/>
                </a:solidFill>
                <a:latin typeface="+mn-lt"/>
              </a:rPr>
              <a:t>photocathodes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 meas.	        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	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		ivan.bazarov@cornell.edu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1143000"/>
          </a:xfrm>
        </p:spPr>
        <p:txBody>
          <a:bodyPr/>
          <a:lstStyle/>
          <a:p>
            <a:r>
              <a:rPr lang="en-US" i="1" dirty="0" smtClean="0"/>
              <a:t>Ivan </a:t>
            </a:r>
            <a:r>
              <a:rPr lang="en-US" i="1" dirty="0" err="1" smtClean="0"/>
              <a:t>Bazarov</a:t>
            </a:r>
            <a:endParaRPr lang="en-US" i="1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467600" cy="2286000"/>
          </a:xfrm>
        </p:spPr>
        <p:txBody>
          <a:bodyPr/>
          <a:lstStyle/>
          <a:p>
            <a:r>
              <a:rPr lang="en-US" sz="4000" dirty="0" smtClean="0"/>
              <a:t>Fundamental processes in III-V </a:t>
            </a:r>
            <a:r>
              <a:rPr lang="en-US" sz="4000" dirty="0" err="1" smtClean="0"/>
              <a:t>photocathodes</a:t>
            </a:r>
            <a:r>
              <a:rPr lang="en-US" sz="4000" dirty="0" smtClean="0"/>
              <a:t>; application for high-brightness </a:t>
            </a:r>
            <a:r>
              <a:rPr lang="en-US" sz="4000" dirty="0" err="1" smtClean="0"/>
              <a:t>photoinjectors</a:t>
            </a:r>
            <a:endParaRPr lang="en-US" sz="4000" dirty="0"/>
          </a:p>
        </p:txBody>
      </p:sp>
      <p:sp>
        <p:nvSpPr>
          <p:cNvPr id="4" name="Subtitle 7"/>
          <p:cNvSpPr txBox="1">
            <a:spLocks/>
          </p:cNvSpPr>
          <p:nvPr/>
        </p:nvSpPr>
        <p:spPr bwMode="auto">
          <a:xfrm>
            <a:off x="990600" y="2133600"/>
            <a:ext cx="716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B400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Physics Department, Cornell</a:t>
            </a:r>
            <a:r>
              <a:rPr kumimoji="0" lang="en-US" sz="3200" b="0" i="1" u="none" strike="noStrike" kern="0" cap="none" spc="0" normalizeH="0" noProof="0" dirty="0" smtClean="0">
                <a:ln>
                  <a:noFill/>
                </a:ln>
                <a:solidFill>
                  <a:srgbClr val="B400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University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rgbClr val="B4002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NEA: ~Cs monolayer (contd.)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1E8E-7AFF-4172-924F-B36203289F36}" type="datetime1">
              <a:rPr lang="en-US" smtClean="0"/>
              <a:pPr/>
              <a:t>7/20/2009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III-V Photocathodes, ERL09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6172200"/>
          </a:xfrm>
        </p:spPr>
        <p:txBody>
          <a:bodyPr/>
          <a:lstStyle/>
          <a:p>
            <a:r>
              <a:rPr lang="en-US" dirty="0" smtClean="0"/>
              <a:t>Majority of Cs atoms become only polarized (not ionized), forming a dipole layer (e- Cs+)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467600" y="2057400"/>
            <a:ext cx="100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/>
              <a:t>GaAs</a:t>
            </a:r>
            <a:endParaRPr lang="en-US" sz="2800" b="1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7021189" y="2524780"/>
            <a:ext cx="197041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-25000" dirty="0" smtClean="0"/>
              <a:t>gap</a:t>
            </a:r>
            <a:r>
              <a:rPr lang="en-US" sz="2400" dirty="0" smtClean="0"/>
              <a:t> = 1.42 </a:t>
            </a:r>
            <a:r>
              <a:rPr lang="en-US" sz="2400" dirty="0" err="1" smtClean="0"/>
              <a:t>eV</a:t>
            </a:r>
            <a:endParaRPr lang="en-US" sz="2400" dirty="0" smtClean="0"/>
          </a:p>
          <a:p>
            <a:endParaRPr lang="en-US" sz="1200" dirty="0" smtClean="0"/>
          </a:p>
          <a:p>
            <a:r>
              <a:rPr lang="en-US" sz="2400" dirty="0" smtClean="0"/>
              <a:t>Before Cs</a:t>
            </a:r>
          </a:p>
          <a:p>
            <a:r>
              <a:rPr lang="en-US" sz="2400" dirty="0" smtClean="0">
                <a:latin typeface="Symbol" pitchFamily="18" charset="2"/>
              </a:rPr>
              <a:t>c</a:t>
            </a:r>
            <a:r>
              <a:rPr lang="en-US" sz="2400" dirty="0" smtClean="0"/>
              <a:t> = 4 </a:t>
            </a:r>
            <a:r>
              <a:rPr lang="en-US" sz="2400" dirty="0" err="1" smtClean="0"/>
              <a:t>eV</a:t>
            </a:r>
            <a:endParaRPr lang="en-US" sz="2400" dirty="0" smtClean="0"/>
          </a:p>
          <a:p>
            <a:endParaRPr lang="en-US" sz="1200" dirty="0" smtClean="0"/>
          </a:p>
          <a:p>
            <a:r>
              <a:rPr lang="en-US" sz="2400" dirty="0" smtClean="0"/>
              <a:t>After Cs</a:t>
            </a:r>
          </a:p>
          <a:p>
            <a:r>
              <a:rPr lang="en-US" sz="2400" dirty="0" smtClean="0">
                <a:latin typeface="Symbol" pitchFamily="18" charset="2"/>
              </a:rPr>
              <a:t>c</a:t>
            </a:r>
            <a:r>
              <a:rPr lang="en-US" sz="2400" baseline="-25000" dirty="0" smtClean="0">
                <a:latin typeface="+mj-lt"/>
              </a:rPr>
              <a:t>eff</a:t>
            </a:r>
            <a:r>
              <a:rPr lang="en-US" sz="2400" dirty="0" smtClean="0"/>
              <a:t> ~ -0.1 </a:t>
            </a:r>
            <a:r>
              <a:rPr lang="en-US" sz="2400" dirty="0" err="1" smtClean="0"/>
              <a:t>eV</a:t>
            </a:r>
            <a:endParaRPr lang="en-US" sz="2400" dirty="0" smtClean="0"/>
          </a:p>
          <a:p>
            <a:r>
              <a:rPr lang="en-US" sz="2400" dirty="0" smtClean="0"/>
              <a:t>V</a:t>
            </a:r>
            <a:r>
              <a:rPr lang="en-US" sz="2400" baseline="-25000" dirty="0" smtClean="0"/>
              <a:t>bb</a:t>
            </a:r>
            <a:r>
              <a:rPr lang="en-US" sz="2400" dirty="0" smtClean="0"/>
              <a:t> ~ 0.4 </a:t>
            </a:r>
            <a:r>
              <a:rPr lang="en-US" sz="2400" dirty="0" err="1" smtClean="0"/>
              <a:t>eV</a:t>
            </a:r>
            <a:endParaRPr lang="en-US" sz="2400" dirty="0" smtClean="0"/>
          </a:p>
          <a:p>
            <a:r>
              <a:rPr lang="en-US" sz="2400" dirty="0" smtClean="0"/>
              <a:t>d</a:t>
            </a:r>
            <a:r>
              <a:rPr lang="en-US" sz="2400" baseline="-25000" dirty="0" smtClean="0"/>
              <a:t>bb</a:t>
            </a:r>
            <a:r>
              <a:rPr lang="en-US" sz="2400" dirty="0" smtClean="0"/>
              <a:t> ~ 10 nm</a:t>
            </a:r>
            <a:endParaRPr lang="en-US" sz="2400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4675" y="5715000"/>
            <a:ext cx="10763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057400"/>
            <a:ext cx="5721350" cy="386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Spicer’s magic window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58D7-2758-404A-BFBF-4A9E52A4F2CC}" type="datetime1">
              <a:rPr lang="en-US" smtClean="0"/>
              <a:pPr/>
              <a:t>7/20/2009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III-V Photocathodes, ERL09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6172200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(1)  </a:t>
            </a:r>
            <a:r>
              <a:rPr lang="en-US" sz="2800" i="1" dirty="0" smtClean="0">
                <a:solidFill>
                  <a:schemeClr val="tx1"/>
                </a:solidFill>
              </a:rPr>
              <a:t>electron-electron</a:t>
            </a:r>
            <a:r>
              <a:rPr lang="en-US" sz="2800" dirty="0" smtClean="0">
                <a:solidFill>
                  <a:schemeClr val="tx1"/>
                </a:solidFill>
              </a:rPr>
              <a:t> scattering: typical of metals, large energy loss per collision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(2)  </a:t>
            </a:r>
            <a:r>
              <a:rPr lang="en-US" sz="2800" i="1" dirty="0" smtClean="0">
                <a:solidFill>
                  <a:schemeClr val="tx1"/>
                </a:solidFill>
              </a:rPr>
              <a:t>electron-phonon</a:t>
            </a:r>
            <a:r>
              <a:rPr lang="en-US" sz="2800" dirty="0" smtClean="0">
                <a:solidFill>
                  <a:schemeClr val="tx1"/>
                </a:solidFill>
              </a:rPr>
              <a:t> scattering: slowly depletes excessive energy of excited electron (LO phonons in </a:t>
            </a:r>
            <a:r>
              <a:rPr lang="en-US" sz="2800" dirty="0" err="1" smtClean="0">
                <a:solidFill>
                  <a:schemeClr val="tx1"/>
                </a:solidFill>
              </a:rPr>
              <a:t>GaAs</a:t>
            </a:r>
            <a:r>
              <a:rPr lang="en-US" sz="2800" dirty="0" smtClean="0">
                <a:solidFill>
                  <a:schemeClr val="tx1"/>
                </a:solidFill>
              </a:rPr>
              <a:t> ~ 35 </a:t>
            </a:r>
            <a:r>
              <a:rPr lang="en-US" sz="2800" dirty="0" err="1" smtClean="0">
                <a:solidFill>
                  <a:schemeClr val="tx1"/>
                </a:solidFill>
              </a:rPr>
              <a:t>meV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“</a:t>
            </a:r>
            <a:r>
              <a:rPr lang="en-US" sz="2800" i="1" dirty="0" smtClean="0">
                <a:solidFill>
                  <a:schemeClr val="tx1"/>
                </a:solidFill>
              </a:rPr>
              <a:t>Magic window”</a:t>
            </a:r>
            <a:r>
              <a:rPr lang="en-US" sz="2800" dirty="0" smtClean="0">
                <a:solidFill>
                  <a:schemeClr val="tx1"/>
                </a:solidFill>
              </a:rPr>
              <a:t>: in semiconductors, one needs excess        KE &gt; E</a:t>
            </a:r>
            <a:r>
              <a:rPr lang="en-US" sz="2800" baseline="-25000" dirty="0" smtClean="0">
                <a:solidFill>
                  <a:schemeClr val="tx1"/>
                </a:solidFill>
              </a:rPr>
              <a:t>gap</a:t>
            </a:r>
            <a:r>
              <a:rPr lang="en-US" sz="2800" dirty="0" smtClean="0">
                <a:solidFill>
                  <a:schemeClr val="tx1"/>
                </a:solidFill>
              </a:rPr>
              <a:t> for e–/e– scattering. Thus, electrons excited with E</a:t>
            </a:r>
            <a:r>
              <a:rPr lang="en-US" sz="2800" baseline="-25000" dirty="0" smtClean="0">
                <a:solidFill>
                  <a:schemeClr val="tx1"/>
                </a:solidFill>
              </a:rPr>
              <a:t>vac</a:t>
            </a:r>
            <a:r>
              <a:rPr lang="en-US" sz="2800" dirty="0" smtClean="0">
                <a:solidFill>
                  <a:schemeClr val="tx1"/>
                </a:solidFill>
              </a:rPr>
              <a:t> &lt; KE &lt; E</a:t>
            </a:r>
            <a:r>
              <a:rPr lang="en-US" sz="2800" baseline="-25000" dirty="0" smtClean="0">
                <a:solidFill>
                  <a:schemeClr val="tx1"/>
                </a:solidFill>
              </a:rPr>
              <a:t>VBM</a:t>
            </a:r>
            <a:r>
              <a:rPr lang="en-US" sz="2800" dirty="0" smtClean="0">
                <a:solidFill>
                  <a:schemeClr val="tx1"/>
                </a:solidFill>
              </a:rPr>
              <a:t> + 2E</a:t>
            </a:r>
            <a:r>
              <a:rPr lang="en-US" sz="2800" baseline="-25000" dirty="0" smtClean="0">
                <a:solidFill>
                  <a:schemeClr val="tx1"/>
                </a:solidFill>
              </a:rPr>
              <a:t>gap</a:t>
            </a:r>
            <a:r>
              <a:rPr lang="en-US" sz="2800" dirty="0" smtClean="0">
                <a:solidFill>
                  <a:schemeClr val="tx1"/>
                </a:solidFill>
              </a:rPr>
              <a:t> have excellent chances of escape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Picture 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90600"/>
            <a:ext cx="20129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990600"/>
            <a:ext cx="34290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90747" y="877110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(1)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8119437" y="877110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(2)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transport processes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4E1B-861D-4D8F-AD03-DA55760D254E}" type="datetime1">
              <a:rPr lang="en-US" smtClean="0"/>
              <a:pPr/>
              <a:t>7/20/2009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III-V Photocathodes, ERL09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1371600"/>
            <a:ext cx="54006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791200" y="1776948"/>
            <a:ext cx="335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CBM </a:t>
            </a:r>
            <a:r>
              <a:rPr lang="en-US" sz="2800" dirty="0" err="1" smtClean="0"/>
              <a:t>thermalization</a:t>
            </a:r>
            <a:r>
              <a:rPr lang="en-US" sz="2800" dirty="0" smtClean="0"/>
              <a:t> time: 0.1-1ps</a:t>
            </a:r>
          </a:p>
          <a:p>
            <a:endParaRPr lang="en-US" sz="800" dirty="0" smtClean="0"/>
          </a:p>
          <a:p>
            <a:r>
              <a:rPr lang="en-US" sz="2800" dirty="0" smtClean="0"/>
              <a:t>Electron-hole recombination: ~ns</a:t>
            </a:r>
          </a:p>
          <a:p>
            <a:endParaRPr lang="en-US" sz="800" dirty="0" smtClean="0"/>
          </a:p>
          <a:p>
            <a:r>
              <a:rPr lang="en-US" sz="2800" dirty="0" smtClean="0"/>
              <a:t>Emission time:          </a:t>
            </a:r>
            <a:r>
              <a:rPr lang="en-US" sz="2800" dirty="0" smtClean="0">
                <a:sym typeface="Symbol"/>
              </a:rPr>
              <a:t> 1/(</a:t>
            </a:r>
            <a:r>
              <a:rPr lang="en-US" sz="2800" dirty="0" smtClean="0">
                <a:latin typeface="Symbol" pitchFamily="18" charset="2"/>
                <a:sym typeface="Symbol"/>
              </a:rPr>
              <a:t>a</a:t>
            </a:r>
            <a:r>
              <a:rPr lang="en-US" sz="2800" baseline="30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D)              strong wavelength dependence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vs. momentum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7372-E0CE-4604-80EB-1A2093F18E00}" type="datetime1">
              <a:rPr lang="en-US" smtClean="0"/>
              <a:pPr/>
              <a:t>7/20/2009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III-V Photocathodes, ERL09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011036"/>
            <a:ext cx="4981575" cy="538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fluorine/oxygen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471F-2739-441B-9A08-C4467C6E1972}" type="datetime1">
              <a:rPr lang="en-US" smtClean="0"/>
              <a:pPr/>
              <a:t>7/20/2009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I.V. </a:t>
            </a:r>
            <a:r>
              <a:rPr lang="en-US" dirty="0" err="1" smtClean="0"/>
              <a:t>Bazarov</a:t>
            </a:r>
            <a:r>
              <a:rPr lang="en-US" dirty="0" smtClean="0"/>
              <a:t>, III-V </a:t>
            </a:r>
            <a:r>
              <a:rPr lang="en-US" dirty="0" err="1" smtClean="0"/>
              <a:t>Photocathodes</a:t>
            </a:r>
            <a:r>
              <a:rPr lang="en-US" dirty="0" smtClean="0"/>
              <a:t>, ERL09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867400" cy="2362200"/>
          </a:xfrm>
        </p:spPr>
        <p:txBody>
          <a:bodyPr/>
          <a:lstStyle/>
          <a:p>
            <a:r>
              <a:rPr lang="en-US" dirty="0" smtClean="0"/>
              <a:t>Routine “yo-yo” activation           employs O</a:t>
            </a:r>
            <a:r>
              <a:rPr lang="en-US" baseline="-25000" dirty="0" smtClean="0"/>
              <a:t>2</a:t>
            </a:r>
            <a:r>
              <a:rPr lang="en-US" dirty="0" smtClean="0"/>
              <a:t> or NF</a:t>
            </a:r>
            <a:r>
              <a:rPr lang="en-US" baseline="-25000" dirty="0" smtClean="0"/>
              <a:t>3</a:t>
            </a:r>
            <a:endParaRPr lang="en-US" dirty="0" smtClean="0"/>
          </a:p>
          <a:p>
            <a:r>
              <a:rPr lang="en-US" dirty="0" smtClean="0"/>
              <a:t>Further reduction of affinity                                          consistent with a double dipole model</a:t>
            </a:r>
          </a:p>
          <a:p>
            <a:r>
              <a:rPr lang="en-US" dirty="0" smtClean="0"/>
              <a:t>Stabilizes Cs on the surface; no lifetime or otherwise apparent advantage for either gas</a:t>
            </a:r>
          </a:p>
          <a:p>
            <a:r>
              <a:rPr lang="en-US" dirty="0" smtClean="0"/>
              <a:t>Bonded unstable nitrogen is found on Cs-NF</a:t>
            </a:r>
            <a:r>
              <a:rPr lang="en-US" baseline="-25000" dirty="0" smtClean="0"/>
              <a:t>3</a:t>
            </a:r>
            <a:r>
              <a:rPr lang="en-US" dirty="0" smtClean="0"/>
              <a:t> activated surfaces (APL 92, 241107)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11" descr="Yo-Yo Data_0001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5486400" y="914400"/>
            <a:ext cx="3505200" cy="15811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486400" y="914400"/>
            <a:ext cx="1828800" cy="3365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B31B1B"/>
                </a:solidFill>
                <a:latin typeface="Comic Sans MS" pitchFamily="66" charset="0"/>
              </a:rPr>
              <a:t>Yo-Yo Activation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667000"/>
            <a:ext cx="31051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91200" y="60299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JAP 54 (1983) 1413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GaAs</a:t>
            </a:r>
            <a:r>
              <a:rPr lang="en-US" dirty="0" smtClean="0"/>
              <a:t>: Optimal Cs coverage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F4A9-5E2D-445C-84BA-22BC69AFBA74}" type="datetime1">
              <a:rPr lang="en-US" smtClean="0"/>
              <a:pPr/>
              <a:t>7/20/2009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III-V Photocathodes, ERL09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03178"/>
            <a:ext cx="4700380" cy="557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09980" y="60299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/>
              <a:t>Ugo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Weigel</a:t>
            </a:r>
            <a:r>
              <a:rPr lang="en-US" sz="2800" i="1" dirty="0" smtClean="0"/>
              <a:t>, PhD thesis</a:t>
            </a:r>
            <a:endParaRPr lang="en-US" sz="2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9144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laser wavelength: 670 nm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 matters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88AE-6164-4178-9ABD-F239BE2A3D10}" type="datetime1">
              <a:rPr lang="en-US" smtClean="0"/>
              <a:pPr/>
              <a:t>7/20/2009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III-V Photocathodes, ERL09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0" y="1027890"/>
            <a:ext cx="9144000" cy="2362200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O, CO</a:t>
            </a:r>
            <a:r>
              <a:rPr lang="en-US" baseline="-25000" dirty="0" smtClean="0"/>
              <a:t>2</a:t>
            </a:r>
            <a:r>
              <a:rPr lang="en-US" dirty="0" smtClean="0"/>
              <a:t> and O</a:t>
            </a:r>
            <a:r>
              <a:rPr lang="en-US" baseline="-25000" dirty="0" smtClean="0"/>
              <a:t>2</a:t>
            </a:r>
            <a:r>
              <a:rPr lang="en-US" dirty="0" smtClean="0"/>
              <a:t> can lead to chemical poisoning of the activated layer</a:t>
            </a:r>
          </a:p>
          <a:p>
            <a:r>
              <a:rPr lang="en-US" dirty="0" smtClean="0"/>
              <a:t>Low current (~ 1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A) 1/e lifetimes ~ 100 hours typical in our prep chambers</a:t>
            </a:r>
          </a:p>
          <a:p>
            <a:r>
              <a:rPr lang="en-US" dirty="0" smtClean="0"/>
              <a:t>3-5 times better in the DC gun (low 10</a:t>
            </a:r>
            <a:r>
              <a:rPr lang="en-US" baseline="30000" dirty="0" smtClean="0"/>
              <a:t>-12</a:t>
            </a:r>
            <a:r>
              <a:rPr lang="en-US" dirty="0" smtClean="0"/>
              <a:t> </a:t>
            </a:r>
            <a:r>
              <a:rPr lang="en-US" dirty="0" err="1" smtClean="0"/>
              <a:t>Torr</a:t>
            </a:r>
            <a:r>
              <a:rPr lang="en-US" dirty="0" smtClean="0"/>
              <a:t> vacuum)</a:t>
            </a:r>
          </a:p>
          <a:p>
            <a:r>
              <a:rPr lang="en-US" dirty="0" smtClean="0"/>
              <a:t>High average current (</a:t>
            </a:r>
            <a:r>
              <a:rPr lang="en-US" dirty="0" err="1" smtClean="0"/>
              <a:t>mA’s</a:t>
            </a:r>
            <a:r>
              <a:rPr lang="en-US" dirty="0" smtClean="0"/>
              <a:t>) lifetime limited by ion </a:t>
            </a:r>
            <a:r>
              <a:rPr lang="en-US" dirty="0" err="1" smtClean="0"/>
              <a:t>backbombardment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 </a:t>
            </a:r>
            <a:r>
              <a:rPr lang="en-US" dirty="0" err="1" smtClean="0"/>
              <a:t>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88AE-6164-4178-9ABD-F239BE2A3D10}" type="datetime1">
              <a:rPr lang="en-US" smtClean="0"/>
              <a:pPr/>
              <a:t>7/20/2009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III-V Photocathodes, ERL09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0" y="5410200"/>
            <a:ext cx="9144000" cy="2362200"/>
          </a:xfrm>
        </p:spPr>
        <p:txBody>
          <a:bodyPr/>
          <a:lstStyle/>
          <a:p>
            <a:r>
              <a:rPr lang="en-US" dirty="0" smtClean="0"/>
              <a:t>~5 hour lifetime (limited by gas </a:t>
            </a:r>
            <a:r>
              <a:rPr lang="en-US" dirty="0" err="1" smtClean="0"/>
              <a:t>backstreaming</a:t>
            </a:r>
            <a:r>
              <a:rPr lang="en-US" dirty="0" smtClean="0"/>
              <a:t> from the beam dump), i.e. 20 hours 1/e for 5 </a:t>
            </a:r>
            <a:r>
              <a:rPr lang="en-US" dirty="0" err="1" smtClean="0"/>
              <a:t>mA</a:t>
            </a:r>
            <a:endParaRPr lang="en-US" dirty="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90600"/>
            <a:ext cx="8848725" cy="431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2514600"/>
            <a:ext cx="5767388" cy="200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990600" y="4799012"/>
            <a:ext cx="7543800" cy="1588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31189" y="4476690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10 min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cases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88AE-6164-4178-9ABD-F239BE2A3D10}" type="datetime1">
              <a:rPr lang="en-US" smtClean="0"/>
              <a:pPr/>
              <a:t>7/20/2009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III-V Photocathodes, ERL09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0" y="1027890"/>
            <a:ext cx="9144000" cy="2362200"/>
          </a:xfrm>
        </p:spPr>
        <p:txBody>
          <a:bodyPr/>
          <a:lstStyle/>
          <a:p>
            <a:r>
              <a:rPr lang="en-US" dirty="0" smtClean="0"/>
              <a:t>Our group has been evaluating III-V </a:t>
            </a:r>
            <a:r>
              <a:rPr lang="en-US" dirty="0" err="1" smtClean="0"/>
              <a:t>photocathodes</a:t>
            </a:r>
            <a:endParaRPr lang="en-US" dirty="0" smtClean="0"/>
          </a:p>
          <a:p>
            <a:pPr lvl="1"/>
            <a:r>
              <a:rPr lang="en-US" dirty="0" smtClean="0"/>
              <a:t>T</a:t>
            </a:r>
            <a:r>
              <a:rPr lang="en-US" dirty="0" smtClean="0"/>
              <a:t>ransverse energy of electrons (thermal </a:t>
            </a:r>
            <a:r>
              <a:rPr lang="en-US" dirty="0" err="1" smtClean="0"/>
              <a:t>emittance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Measure the photoemission response time</a:t>
            </a:r>
            <a:endParaRPr lang="en-US" dirty="0" smtClean="0"/>
          </a:p>
          <a:p>
            <a:r>
              <a:rPr lang="en-US" dirty="0" smtClean="0"/>
              <a:t>Materials studied so far</a:t>
            </a:r>
          </a:p>
          <a:p>
            <a:pPr lvl="1"/>
            <a:r>
              <a:rPr lang="en-US" dirty="0" err="1" smtClean="0"/>
              <a:t>GaAs</a:t>
            </a:r>
            <a:r>
              <a:rPr lang="en-US" dirty="0" smtClean="0"/>
              <a:t> @ 450-850nm: JAP 103, 054901; PRST-AB 11, 040702</a:t>
            </a:r>
          </a:p>
          <a:p>
            <a:pPr lvl="1"/>
            <a:r>
              <a:rPr lang="en-US" dirty="0" err="1" smtClean="0"/>
              <a:t>GaAsP</a:t>
            </a:r>
            <a:r>
              <a:rPr lang="en-US" dirty="0" smtClean="0"/>
              <a:t> @ 450-640nm: Ibid</a:t>
            </a:r>
          </a:p>
          <a:p>
            <a:pPr lvl="1"/>
            <a:r>
              <a:rPr lang="en-US" dirty="0" err="1" smtClean="0"/>
              <a:t>GaN</a:t>
            </a:r>
            <a:r>
              <a:rPr lang="en-US" dirty="0" smtClean="0"/>
              <a:t> @ 260nm: JAP 105, 083715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90" name="Rectangle 22"/>
          <p:cNvSpPr>
            <a:spLocks noChangeArrowheads="1"/>
          </p:cNvSpPr>
          <p:nvPr/>
        </p:nvSpPr>
        <p:spPr bwMode="auto">
          <a:xfrm>
            <a:off x="457200" y="1066800"/>
            <a:ext cx="8305800" cy="518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-76200"/>
            <a:ext cx="5105400" cy="1143000"/>
          </a:xfrm>
        </p:spPr>
        <p:txBody>
          <a:bodyPr/>
          <a:lstStyle/>
          <a:p>
            <a:pPr algn="r"/>
            <a:r>
              <a:rPr lang="en-US"/>
              <a:t>Diffusion model</a:t>
            </a:r>
          </a:p>
        </p:txBody>
      </p:sp>
      <p:pic>
        <p:nvPicPr>
          <p:cNvPr id="1095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130300"/>
            <a:ext cx="38862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412875"/>
            <a:ext cx="2606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173163" y="2632075"/>
            <a:ext cx="2332037" cy="874713"/>
            <a:chOff x="480" y="1488"/>
            <a:chExt cx="1469" cy="551"/>
          </a:xfrm>
        </p:grpSpPr>
        <p:pic>
          <p:nvPicPr>
            <p:cNvPr id="109581" name="Picture 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0" y="1488"/>
              <a:ext cx="1469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9582" name="Picture 1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0" y="1789"/>
              <a:ext cx="9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9583" name="Picture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40" y="1824"/>
              <a:ext cx="11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9584" name="Text Box 16"/>
          <p:cNvSpPr txBox="1">
            <a:spLocks noChangeArrowheads="1"/>
          </p:cNvSpPr>
          <p:nvPr/>
        </p:nvSpPr>
        <p:spPr bwMode="auto">
          <a:xfrm>
            <a:off x="1066800" y="2235200"/>
            <a:ext cx="1231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subject to:</a:t>
            </a:r>
          </a:p>
        </p:txBody>
      </p:sp>
      <p:pic>
        <p:nvPicPr>
          <p:cNvPr id="109585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3851275"/>
            <a:ext cx="243046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86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" y="4765675"/>
            <a:ext cx="38703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87" name="Picture 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5680075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88" name="Picture 2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24400" y="3429000"/>
            <a:ext cx="350520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9589" name="Object 21"/>
          <p:cNvGraphicFramePr>
            <a:graphicFrameLocks noChangeAspect="1"/>
          </p:cNvGraphicFramePr>
          <p:nvPr/>
        </p:nvGraphicFramePr>
        <p:xfrm>
          <a:off x="6553200" y="4613275"/>
          <a:ext cx="1041400" cy="830263"/>
        </p:xfrm>
        <a:graphic>
          <a:graphicData uri="http://schemas.openxmlformats.org/presentationml/2006/ole">
            <p:oleObj spid="_x0000_s4098" name="Equation" r:id="rId12" imgW="431640" imgH="342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2362200"/>
          </a:xfrm>
        </p:spPr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NEA photoemission</a:t>
            </a:r>
          </a:p>
          <a:p>
            <a:r>
              <a:rPr lang="en-US" dirty="0" smtClean="0"/>
              <a:t>Some practical aspects</a:t>
            </a:r>
          </a:p>
          <a:p>
            <a:r>
              <a:rPr lang="en-US" dirty="0" smtClean="0"/>
              <a:t>Study cases: </a:t>
            </a:r>
            <a:r>
              <a:rPr lang="en-US" dirty="0" err="1" smtClean="0"/>
              <a:t>GaAs</a:t>
            </a:r>
            <a:r>
              <a:rPr lang="en-US" dirty="0" smtClean="0"/>
              <a:t>, </a:t>
            </a:r>
            <a:r>
              <a:rPr lang="en-US" dirty="0" err="1" smtClean="0"/>
              <a:t>GaAsP</a:t>
            </a:r>
            <a:r>
              <a:rPr lang="en-US" dirty="0" smtClean="0"/>
              <a:t>, </a:t>
            </a:r>
            <a:r>
              <a:rPr lang="en-US" dirty="0" err="1" smtClean="0"/>
              <a:t>GaN</a:t>
            </a:r>
            <a:endParaRPr lang="en-US" dirty="0" smtClean="0"/>
          </a:p>
          <a:p>
            <a:r>
              <a:rPr lang="en-US" dirty="0" smtClean="0"/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FBE4-BF73-4DDC-AAB1-F97EE5EE1283}" type="datetime1">
              <a:rPr lang="en-US" smtClean="0"/>
              <a:pPr/>
              <a:t>7/20/2009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I.V. </a:t>
            </a:r>
            <a:r>
              <a:rPr lang="en-US" dirty="0" err="1" smtClean="0"/>
              <a:t>Bazarov</a:t>
            </a:r>
            <a:r>
              <a:rPr lang="en-US" dirty="0" smtClean="0"/>
              <a:t>, III-V </a:t>
            </a:r>
            <a:r>
              <a:rPr lang="en-US" dirty="0" err="1" smtClean="0"/>
              <a:t>Photocathodes</a:t>
            </a:r>
            <a:r>
              <a:rPr lang="en-US" dirty="0" smtClean="0"/>
              <a:t>, ERL09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466850"/>
            <a:ext cx="62865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3170238" y="4724400"/>
            <a:ext cx="4373562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response time expected to scale as </a:t>
            </a:r>
            <a:r>
              <a:rPr lang="en-US" sz="2400" b="1" dirty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en-US" sz="2400" b="1" baseline="30000" dirty="0">
                <a:solidFill>
                  <a:srgbClr val="0000FF"/>
                </a:solidFill>
                <a:latin typeface="Times New Roman" pitchFamily="18" charset="0"/>
              </a:rPr>
              <a:t>–2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with wavelength (a lot!)</a:t>
            </a:r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title"/>
          </p:nvPr>
        </p:nvSpPr>
        <p:spPr>
          <a:xfrm>
            <a:off x="3886200" y="0"/>
            <a:ext cx="5105400" cy="1143000"/>
          </a:xfrm>
          <a:noFill/>
          <a:ln/>
        </p:spPr>
        <p:txBody>
          <a:bodyPr/>
          <a:lstStyle/>
          <a:p>
            <a:pPr algn="r"/>
            <a:r>
              <a:rPr lang="en-US"/>
              <a:t>GaAs absorption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-76200"/>
            <a:ext cx="5105400" cy="1143000"/>
          </a:xfrm>
        </p:spPr>
        <p:txBody>
          <a:bodyPr/>
          <a:lstStyle/>
          <a:p>
            <a:pPr algn="r"/>
            <a:r>
              <a:rPr lang="en-US" dirty="0" smtClean="0"/>
              <a:t>Prompt emitters</a:t>
            </a:r>
            <a:endParaRPr lang="en-US" dirty="0"/>
          </a:p>
        </p:txBody>
      </p:sp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752600"/>
            <a:ext cx="43719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4694" name="Line 6"/>
          <p:cNvSpPr>
            <a:spLocks noChangeShapeType="1"/>
          </p:cNvSpPr>
          <p:nvPr/>
        </p:nvSpPr>
        <p:spPr bwMode="auto">
          <a:xfrm flipH="1">
            <a:off x="2667000" y="41910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2962275" y="3814763"/>
            <a:ext cx="13716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</a:rPr>
              <a:t>deflector off</a:t>
            </a:r>
          </a:p>
        </p:txBody>
      </p:sp>
      <p:sp>
        <p:nvSpPr>
          <p:cNvPr id="114702" name="Rectangle 14"/>
          <p:cNvSpPr>
            <a:spLocks noChangeArrowheads="1"/>
          </p:cNvSpPr>
          <p:nvPr/>
        </p:nvSpPr>
        <p:spPr bwMode="auto">
          <a:xfrm>
            <a:off x="741647" y="1143000"/>
            <a:ext cx="32207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sym typeface="Symbol" pitchFamily="18" charset="2"/>
              </a:rPr>
              <a:t>GaAs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sym typeface="Symbol" pitchFamily="18" charset="2"/>
              </a:rPr>
              <a:t> @ 520 nm</a:t>
            </a:r>
            <a:endParaRPr lang="en-US" sz="3200" dirty="0">
              <a:solidFill>
                <a:srgbClr val="FFFF00"/>
              </a:solidFill>
              <a:latin typeface="Arial" pitchFamily="34" charset="0"/>
              <a:sym typeface="Symbol" pitchFamily="18" charset="2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28600" y="5420380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sym typeface="Symbol" pitchFamily="18" charset="2"/>
              </a:rPr>
              <a:t>Measurements done by transverse deflecting RF cavity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sym typeface="Symbol" pitchFamily="18" charset="2"/>
              </a:rPr>
              <a:t>Limited by 1.8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sym typeface="Symbol" pitchFamily="18" charset="2"/>
              </a:rPr>
              <a:t>ps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sym typeface="Symbol" pitchFamily="18" charset="2"/>
              </a:rPr>
              <a:t>rms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sym typeface="Symbol" pitchFamily="18" charset="2"/>
              </a:rPr>
              <a:t> resolution dominated by laser to RF synchronization</a:t>
            </a:r>
            <a:endParaRPr lang="en-US" sz="2400" dirty="0">
              <a:solidFill>
                <a:srgbClr val="FFFF00"/>
              </a:solidFill>
              <a:latin typeface="Arial" pitchFamily="34" charset="0"/>
              <a:sym typeface="Symbol" pitchFamily="18" charset="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52600"/>
            <a:ext cx="435221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5343989" y="1143000"/>
            <a:ext cx="30380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sym typeface="Symbol" pitchFamily="18" charset="2"/>
              </a:rPr>
              <a:t>GaN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sym typeface="Symbol" pitchFamily="18" charset="2"/>
              </a:rPr>
              <a:t> @ 260 nm</a:t>
            </a:r>
            <a:endParaRPr lang="en-US" sz="3200" dirty="0">
              <a:solidFill>
                <a:srgbClr val="FFFF00"/>
              </a:solidFill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-76200"/>
            <a:ext cx="5105400" cy="1143000"/>
          </a:xfrm>
        </p:spPr>
        <p:txBody>
          <a:bodyPr/>
          <a:lstStyle/>
          <a:p>
            <a:pPr algn="r"/>
            <a:r>
              <a:rPr lang="en-US" dirty="0" smtClean="0"/>
              <a:t>Diffusion tail</a:t>
            </a:r>
            <a:endParaRPr lang="en-US" dirty="0"/>
          </a:p>
        </p:txBody>
      </p:sp>
      <p:pic>
        <p:nvPicPr>
          <p:cNvPr id="12698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649413"/>
            <a:ext cx="5029200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98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663700"/>
            <a:ext cx="39624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6989" name="Text Box 13"/>
          <p:cNvSpPr txBox="1">
            <a:spLocks noChangeArrowheads="1"/>
          </p:cNvSpPr>
          <p:nvPr/>
        </p:nvSpPr>
        <p:spPr bwMode="auto">
          <a:xfrm>
            <a:off x="5867400" y="1265238"/>
            <a:ext cx="2525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rgbClr val="FFFF00"/>
                </a:solidFill>
                <a:latin typeface="Arial" pitchFamily="34" charset="0"/>
              </a:rPr>
              <a:t>P concentration 45%</a:t>
            </a:r>
          </a:p>
        </p:txBody>
      </p:sp>
      <p:sp>
        <p:nvSpPr>
          <p:cNvPr id="126990" name="Text Box 14"/>
          <p:cNvSpPr txBox="1">
            <a:spLocks noChangeArrowheads="1"/>
          </p:cNvSpPr>
          <p:nvPr/>
        </p:nvSpPr>
        <p:spPr bwMode="auto">
          <a:xfrm>
            <a:off x="381000" y="5410200"/>
            <a:ext cx="44438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" pitchFamily="34" charset="0"/>
              </a:rPr>
              <a:t>Strong QE dependency</a:t>
            </a:r>
          </a:p>
        </p:txBody>
      </p:sp>
      <p:sp>
        <p:nvSpPr>
          <p:cNvPr id="12699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876800" y="4648200"/>
            <a:ext cx="4267200" cy="1447800"/>
          </a:xfrm>
          <a:noFill/>
          <a:ln/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en-US" sz="2400">
                <a:sym typeface="Symbol" pitchFamily="18" charset="2"/>
              </a:rPr>
              <a:t>	Two valleys: </a:t>
            </a:r>
            <a:r>
              <a:rPr lang="en-US" sz="2400">
                <a:latin typeface="Symbol" pitchFamily="18" charset="2"/>
                <a:sym typeface="Symbol" pitchFamily="18" charset="2"/>
              </a:rPr>
              <a:t>G</a:t>
            </a:r>
            <a:r>
              <a:rPr lang="en-US" sz="2400">
                <a:sym typeface="Symbol" pitchFamily="18" charset="2"/>
              </a:rPr>
              <a:t> (direct) and X (indirect) involved in the process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741647" y="1091625"/>
            <a:ext cx="34874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sym typeface="Symbol" pitchFamily="18" charset="2"/>
              </a:rPr>
              <a:t>GaAsP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sym typeface="Symbol" pitchFamily="18" charset="2"/>
              </a:rPr>
              <a:t> @ 520 nm</a:t>
            </a:r>
            <a:endParaRPr lang="en-US" sz="3200" dirty="0">
              <a:solidFill>
                <a:srgbClr val="FFFF00"/>
              </a:solidFill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52400"/>
            <a:ext cx="5564188" cy="533400"/>
          </a:xfrm>
        </p:spPr>
        <p:txBody>
          <a:bodyPr/>
          <a:lstStyle/>
          <a:p>
            <a:r>
              <a:rPr lang="en-US" dirty="0" smtClean="0"/>
              <a:t>Transverse energy distributions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7168-F1B9-4AFF-B43D-B25D7FAB7F5D}" type="datetime1">
              <a:rPr lang="en-US" smtClean="0"/>
              <a:pPr/>
              <a:t>7/20/2009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III-V Photocathodes, ERL09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0" y="1027890"/>
            <a:ext cx="4648200" cy="2362200"/>
          </a:xfrm>
        </p:spPr>
        <p:txBody>
          <a:bodyPr/>
          <a:lstStyle/>
          <a:p>
            <a:r>
              <a:rPr lang="en-US" dirty="0" smtClean="0"/>
              <a:t>No surprises for bulk </a:t>
            </a:r>
            <a:r>
              <a:rPr lang="en-US" dirty="0" err="1" smtClean="0"/>
              <a:t>GaAs</a:t>
            </a:r>
            <a:r>
              <a:rPr lang="en-US" dirty="0" smtClean="0"/>
              <a:t>: cold electrons with a near band-gap excitation</a:t>
            </a:r>
          </a:p>
          <a:p>
            <a:endParaRPr lang="en-US" dirty="0" smtClean="0"/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838200"/>
            <a:ext cx="4267200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5699125" y="2667000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GaAs</a:t>
            </a:r>
          </a:p>
        </p:txBody>
      </p:sp>
      <p:sp>
        <p:nvSpPr>
          <p:cNvPr id="10" name="Content Placeholder 8"/>
          <p:cNvSpPr txBox="1">
            <a:spLocks/>
          </p:cNvSpPr>
          <p:nvPr/>
        </p:nvSpPr>
        <p:spPr bwMode="auto">
          <a:xfrm>
            <a:off x="0" y="31242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B31B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Surprisingly large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B31B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B31B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transverse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B31B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energy spread                                              for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B31B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B31B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B31B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GaAsP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B31B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GaAsP</a:t>
            </a:r>
            <a:r>
              <a:rPr lang="en-US" sz="2800" kern="0" dirty="0" smtClean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2800" kern="0" dirty="0" err="1" smtClean="0">
                <a:solidFill>
                  <a:schemeClr val="tx2"/>
                </a:solidFill>
                <a:latin typeface="+mn-lt"/>
              </a:rPr>
              <a:t>kT</a:t>
            </a:r>
            <a:r>
              <a:rPr lang="en-US" sz="2800" kern="0" baseline="-25000" dirty="0" smtClean="0">
                <a:solidFill>
                  <a:schemeClr val="tx2"/>
                </a:solidFill>
                <a:latin typeface="+mn-lt"/>
                <a:sym typeface="Symbol"/>
              </a:rPr>
              <a:t></a:t>
            </a:r>
            <a:r>
              <a:rPr lang="en-US" sz="2800" kern="0" dirty="0" smtClean="0">
                <a:solidFill>
                  <a:schemeClr val="tx2"/>
                </a:solidFill>
                <a:latin typeface="+mn-lt"/>
              </a:rPr>
              <a:t> = 13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0-240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meV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for </a:t>
            </a:r>
            <a:r>
              <a:rPr lang="en-US" sz="2800" kern="0" dirty="0" smtClean="0">
                <a:solidFill>
                  <a:schemeClr val="tx2"/>
                </a:solidFill>
                <a:latin typeface="+mn-lt"/>
              </a:rPr>
              <a:t>photons 0-780 </a:t>
            </a:r>
            <a:r>
              <a:rPr lang="en-US" sz="2800" kern="0" dirty="0" err="1" smtClean="0">
                <a:solidFill>
                  <a:schemeClr val="tx2"/>
                </a:solidFill>
                <a:latin typeface="+mn-lt"/>
              </a:rPr>
              <a:t>meV</a:t>
            </a:r>
            <a:r>
              <a:rPr lang="en-US" sz="2800" kern="0" dirty="0" smtClean="0">
                <a:solidFill>
                  <a:schemeClr val="tx2"/>
                </a:solidFill>
                <a:latin typeface="+mn-lt"/>
              </a:rPr>
              <a:t> photons above the band-gap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GaN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: </a:t>
            </a:r>
            <a:r>
              <a:rPr lang="en-US" sz="2800" kern="0" dirty="0" err="1" smtClean="0">
                <a:solidFill>
                  <a:schemeClr val="tx2"/>
                </a:solidFill>
              </a:rPr>
              <a:t>kT</a:t>
            </a:r>
            <a:r>
              <a:rPr lang="en-US" sz="2800" kern="0" baseline="-25000" dirty="0" smtClean="0">
                <a:solidFill>
                  <a:schemeClr val="tx2"/>
                </a:solidFill>
                <a:sym typeface="Symbol"/>
              </a:rPr>
              <a:t></a:t>
            </a:r>
            <a:r>
              <a:rPr lang="en-US" sz="2800" kern="0" dirty="0" smtClean="0">
                <a:solidFill>
                  <a:schemeClr val="tx2"/>
                </a:solidFill>
              </a:rPr>
              <a:t> =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0.9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eV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for photons with 1.4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eV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above the band-gap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8BF8-5141-458D-BAF3-BBE191C4127D}" type="datetime1">
              <a:rPr lang="en-US" smtClean="0"/>
              <a:pPr/>
              <a:t>7/20/2009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III-V Photocathodes, ERL09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0" y="1027890"/>
            <a:ext cx="9144000" cy="3544110"/>
          </a:xfrm>
        </p:spPr>
        <p:txBody>
          <a:bodyPr/>
          <a:lstStyle/>
          <a:p>
            <a:r>
              <a:rPr lang="en-US" dirty="0" smtClean="0"/>
              <a:t>Transverse energy of photoelectrons remain poorly understood for III-V semiconductors (other than </a:t>
            </a:r>
            <a:r>
              <a:rPr lang="en-US" dirty="0" err="1" smtClean="0"/>
              <a:t>GaAs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More carefully controlled experimental data on transverse energy</a:t>
            </a:r>
            <a:r>
              <a:rPr lang="ru-RU" dirty="0" smtClean="0"/>
              <a:t> </a:t>
            </a:r>
            <a:r>
              <a:rPr lang="en-US" dirty="0" smtClean="0"/>
              <a:t>distributions/time response needed</a:t>
            </a:r>
          </a:p>
          <a:p>
            <a:r>
              <a:rPr lang="en-US" dirty="0" smtClean="0"/>
              <a:t>Predictive codes and models need to be developed and benchmarked with experiments</a:t>
            </a:r>
          </a:p>
          <a:p>
            <a:r>
              <a:rPr lang="en-US" dirty="0" smtClean="0"/>
              <a:t>This will allow photocathode engineering with the desired characteristics such as cold electrons with a </a:t>
            </a:r>
            <a:r>
              <a:rPr lang="en-US" dirty="0" err="1" smtClean="0"/>
              <a:t>ps</a:t>
            </a:r>
            <a:r>
              <a:rPr lang="en-US" dirty="0" smtClean="0"/>
              <a:t>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C10A-961B-4CDB-A3CC-38AEB0C7B389}" type="datetime1">
              <a:rPr lang="en-US" smtClean="0"/>
              <a:pPr/>
              <a:t>7/20/2009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III-V Photocathodes, ERL09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0" y="1027890"/>
            <a:ext cx="9144000" cy="354411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Bruce Dunham, </a:t>
            </a:r>
            <a:r>
              <a:rPr lang="en-US" dirty="0" err="1" smtClean="0"/>
              <a:t>Xianghong</a:t>
            </a:r>
            <a:r>
              <a:rPr lang="en-US" dirty="0" smtClean="0"/>
              <a:t> Liu, </a:t>
            </a:r>
            <a:r>
              <a:rPr lang="en-US" dirty="0" err="1" smtClean="0"/>
              <a:t>Yulin</a:t>
            </a:r>
            <a:r>
              <a:rPr lang="en-US" dirty="0" smtClean="0"/>
              <a:t> Li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Amir </a:t>
            </a:r>
            <a:r>
              <a:rPr lang="en-US" dirty="0" err="1" smtClean="0"/>
              <a:t>Dabiran</a:t>
            </a:r>
            <a:r>
              <a:rPr lang="en-US" dirty="0" smtClean="0"/>
              <a:t> (SVT)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Dimitry</a:t>
            </a:r>
            <a:r>
              <a:rPr lang="en-US" dirty="0" smtClean="0"/>
              <a:t> </a:t>
            </a:r>
            <a:r>
              <a:rPr lang="en-US" dirty="0" err="1" smtClean="0"/>
              <a:t>Orlov</a:t>
            </a:r>
            <a:r>
              <a:rPr lang="en-US" dirty="0" smtClean="0"/>
              <a:t> (Max Planck Institute NP)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Matt Virgo (ANL)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 interested?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7890"/>
            <a:ext cx="6172200" cy="2362200"/>
          </a:xfrm>
        </p:spPr>
        <p:txBody>
          <a:bodyPr/>
          <a:lstStyle/>
          <a:p>
            <a:endParaRPr lang="en-US" sz="1200" dirty="0" smtClean="0"/>
          </a:p>
          <a:p>
            <a:pPr>
              <a:buFont typeface="Arial" charset="0"/>
              <a:buChar char="•"/>
            </a:pPr>
            <a:r>
              <a:rPr lang="en-US" dirty="0" err="1" smtClean="0"/>
              <a:t>Photoinjectors</a:t>
            </a:r>
            <a:r>
              <a:rPr lang="en-US" dirty="0" smtClean="0"/>
              <a:t>: a photocathode in high electric field (&gt;&gt; MV/m), either DC or RF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CBAF-680E-4433-9D09-3A57A0C76014}" type="datetime1">
              <a:rPr lang="en-US" smtClean="0"/>
              <a:pPr/>
              <a:t>7/20/2009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III-V Photocathodes, ERL09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7" name="Picture 16" descr="gu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371600"/>
            <a:ext cx="2257425" cy="2209800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0" y="2590800"/>
            <a:ext cx="8763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B31B1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kern="0" dirty="0" smtClean="0">
                <a:solidFill>
                  <a:srgbClr val="B31B1B"/>
                </a:solidFill>
                <a:latin typeface="+mn-lt"/>
              </a:rPr>
              <a:t>Relativistic electrons can be further                          accelerated in a </a:t>
            </a:r>
            <a:r>
              <a:rPr lang="en-US" sz="3200" kern="0" dirty="0" err="1" smtClean="0">
                <a:solidFill>
                  <a:srgbClr val="B31B1B"/>
                </a:solidFill>
                <a:latin typeface="+mn-lt"/>
              </a:rPr>
              <a:t>linac</a:t>
            </a:r>
            <a:r>
              <a:rPr lang="en-US" sz="3200" kern="0" dirty="0" smtClean="0">
                <a:solidFill>
                  <a:srgbClr val="B31B1B"/>
                </a:solidFill>
                <a:latin typeface="+mn-lt"/>
              </a:rPr>
              <a:t> (linear                                             accelerator) without degradation of beam brightness:</a:t>
            </a:r>
          </a:p>
          <a:p>
            <a:pPr marL="800100" lvl="1" indent="-342900">
              <a:spcBef>
                <a:spcPct val="20000"/>
              </a:spcBef>
              <a:buFont typeface="Times New Roman" pitchFamily="18" charset="0"/>
              <a:buChar char="–"/>
            </a:pPr>
            <a:r>
              <a:rPr lang="en-US" sz="2800" kern="0" dirty="0" smtClean="0">
                <a:latin typeface="+mn-lt"/>
              </a:rPr>
              <a:t>CW ultra-bright x-ray sources; high power FELs</a:t>
            </a:r>
          </a:p>
          <a:p>
            <a:pPr marL="800100" lvl="1" indent="-342900">
              <a:spcBef>
                <a:spcPct val="20000"/>
              </a:spcBef>
              <a:buFont typeface="Times New Roman" pitchFamily="18" charset="0"/>
              <a:buChar char="–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Electron-ion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colliders and ion coolers</a:t>
            </a:r>
          </a:p>
          <a:p>
            <a:pPr marL="800100" lvl="1" indent="-342900">
              <a:spcBef>
                <a:spcPct val="20000"/>
              </a:spcBef>
              <a:buFont typeface="Times New Roman" pitchFamily="18" charset="0"/>
              <a:buChar char="–"/>
            </a:pPr>
            <a:r>
              <a:rPr lang="en-US" sz="2800" kern="0" baseline="0" dirty="0" smtClean="0">
                <a:latin typeface="+mn-lt"/>
              </a:rPr>
              <a:t>Ultrafast electron diffraction, etc.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recovery </a:t>
            </a:r>
            <a:r>
              <a:rPr lang="en-US" dirty="0" err="1" smtClean="0"/>
              <a:t>linac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7890"/>
            <a:ext cx="8915400" cy="2362200"/>
          </a:xfrm>
        </p:spPr>
        <p:txBody>
          <a:bodyPr/>
          <a:lstStyle/>
          <a:p>
            <a:endParaRPr lang="en-US" sz="1200" dirty="0" smtClean="0"/>
          </a:p>
          <a:p>
            <a:pPr>
              <a:buFont typeface="Arial" charset="0"/>
              <a:buChar char="•"/>
            </a:pPr>
            <a:r>
              <a:rPr lang="en-US" i="1" dirty="0" smtClean="0"/>
              <a:t>Energy recovery </a:t>
            </a:r>
            <a:r>
              <a:rPr lang="en-US" i="1" dirty="0" err="1" smtClean="0"/>
              <a:t>linac</a:t>
            </a:r>
            <a:r>
              <a:rPr lang="en-US" dirty="0" smtClean="0"/>
              <a:t>: a                                                           new class of accelerators                                                             in active development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Essentially removes the                                                            average current limitation                                                          typical to </a:t>
            </a:r>
            <a:r>
              <a:rPr lang="en-US" dirty="0" err="1" smtClean="0"/>
              <a:t>linacs</a:t>
            </a:r>
            <a:r>
              <a:rPr lang="en-US" dirty="0" smtClean="0"/>
              <a:t> (i.e. P</a:t>
            </a:r>
            <a:r>
              <a:rPr lang="en-US" baseline="-25000" dirty="0" smtClean="0"/>
              <a:t>beam</a:t>
            </a:r>
            <a:r>
              <a:rPr lang="en-US" dirty="0" smtClean="0"/>
              <a:t> &gt;&gt; P</a:t>
            </a:r>
            <a:r>
              <a:rPr lang="en-US" baseline="-25000" dirty="0" smtClean="0"/>
              <a:t>wall plug</a:t>
            </a:r>
            <a:r>
              <a:rPr lang="en-US" dirty="0" smtClean="0"/>
              <a:t>)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Average currents 10’s to 100’s of </a:t>
            </a:r>
            <a:r>
              <a:rPr lang="en-US" dirty="0" err="1" smtClean="0"/>
              <a:t>mA</a:t>
            </a:r>
            <a:r>
              <a:rPr lang="en-US" dirty="0" smtClean="0"/>
              <a:t> can be efficiently accelerated (and de-accelerated)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82DD-DEAF-4ACF-82DA-977DE9AB7E74}" type="datetime1">
              <a:rPr lang="en-US" smtClean="0"/>
              <a:pPr/>
              <a:t>7/20/2009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III-V Photocathodes, ERL09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143000"/>
            <a:ext cx="3657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Cathode figures of merit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3A39-52B6-41A6-85BC-44FC972174B0}" type="datetime1">
              <a:rPr lang="en-US" smtClean="0"/>
              <a:pPr/>
              <a:t>7/20/2009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III-V Photocathodes, ERL09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QE and photon excitation wavelength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E.g. 1W of	775 nm (</a:t>
            </a:r>
            <a:r>
              <a:rPr lang="en-US" dirty="0" err="1" smtClean="0"/>
              <a:t>Er</a:t>
            </a:r>
            <a:r>
              <a:rPr lang="en-US" dirty="0" smtClean="0"/>
              <a:t>-fiber </a:t>
            </a:r>
            <a:r>
              <a:rPr lang="en-US" dirty="0" smtClean="0">
                <a:sym typeface="Symbol"/>
              </a:rPr>
              <a:t>/2</a:t>
            </a:r>
            <a:r>
              <a:rPr lang="en-US" dirty="0" smtClean="0"/>
              <a:t>)</a:t>
            </a:r>
            <a:r>
              <a:rPr lang="en-US" dirty="0" smtClean="0">
                <a:sym typeface="Symbol"/>
              </a:rPr>
              <a:t> 6.2 </a:t>
            </a:r>
            <a:r>
              <a:rPr lang="en-US" dirty="0" err="1" smtClean="0">
                <a:sym typeface="Symbol"/>
              </a:rPr>
              <a:t>mA</a:t>
            </a:r>
            <a:r>
              <a:rPr lang="en-US" dirty="0" smtClean="0">
                <a:sym typeface="Symbol"/>
              </a:rPr>
              <a:t>/%				520 nm (</a:t>
            </a:r>
            <a:r>
              <a:rPr lang="en-US" dirty="0" err="1" smtClean="0">
                <a:sym typeface="Symbol"/>
              </a:rPr>
              <a:t>Yb</a:t>
            </a:r>
            <a:r>
              <a:rPr lang="en-US" dirty="0" smtClean="0">
                <a:sym typeface="Symbol"/>
              </a:rPr>
              <a:t>-fiber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/2)  4.2 </a:t>
            </a:r>
            <a:r>
              <a:rPr lang="en-US" dirty="0" err="1" smtClean="0">
                <a:sym typeface="Symbol"/>
              </a:rPr>
              <a:t>mA</a:t>
            </a:r>
            <a:r>
              <a:rPr lang="en-US" dirty="0" smtClean="0">
                <a:sym typeface="Symbol"/>
              </a:rPr>
              <a:t>/%				266 nm (</a:t>
            </a:r>
            <a:r>
              <a:rPr lang="en-US" dirty="0" err="1" smtClean="0">
                <a:sym typeface="Symbol"/>
              </a:rPr>
              <a:t>Nd</a:t>
            </a:r>
            <a:r>
              <a:rPr lang="en-US" dirty="0" smtClean="0">
                <a:sym typeface="Symbol"/>
              </a:rPr>
              <a:t>-glass /4)  2.1 </a:t>
            </a:r>
            <a:r>
              <a:rPr lang="en-US" dirty="0" err="1" smtClean="0">
                <a:sym typeface="Symbol"/>
              </a:rPr>
              <a:t>mA</a:t>
            </a:r>
            <a:r>
              <a:rPr lang="en-US" dirty="0" smtClean="0">
                <a:sym typeface="Symbol"/>
              </a:rPr>
              <a:t>/%</a:t>
            </a:r>
          </a:p>
          <a:p>
            <a:r>
              <a:rPr lang="en-US" dirty="0" smtClean="0">
                <a:sym typeface="Symbol"/>
              </a:rPr>
              <a:t>Transversely cold (</a:t>
            </a:r>
            <a:r>
              <a:rPr lang="en-US" dirty="0" err="1" smtClean="0">
                <a:sym typeface="Symbol"/>
              </a:rPr>
              <a:t>thermalized</a:t>
            </a:r>
            <a:r>
              <a:rPr lang="en-US" dirty="0" smtClean="0">
                <a:sym typeface="Symbol"/>
              </a:rPr>
              <a:t>) electron distribution</a:t>
            </a:r>
          </a:p>
          <a:p>
            <a:pPr lvl="1"/>
            <a:r>
              <a:rPr lang="en-US" dirty="0" smtClean="0">
                <a:sym typeface="Symbol"/>
              </a:rPr>
              <a:t>Directly sets the solid angle of the emitted electrons; an upper limit on achievable beam brightness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971675"/>
            <a:ext cx="3962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Figures of merit (contd.)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C8A4-B177-4D94-898A-6F8D527B917F}" type="datetime1">
              <a:rPr lang="en-US" smtClean="0"/>
              <a:pPr/>
              <a:t>7/20/2009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III-V Photocathodes, ERL09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Prompt response time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picosecond</a:t>
            </a:r>
            <a:r>
              <a:rPr lang="en-US" dirty="0" smtClean="0"/>
              <a:t> response is essential to take advantage of the space charge control via laser pulse shaping</a:t>
            </a: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Long lifetime and robustness</a:t>
            </a:r>
          </a:p>
          <a:p>
            <a:pPr lvl="1"/>
            <a:r>
              <a:rPr lang="en-US" dirty="0" smtClean="0">
                <a:sym typeface="Symbol"/>
              </a:rPr>
              <a:t>Extraction of many 100’s to 1000’s of C between activations are necessary to make the accelerator practical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electron affinity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2396-EF60-47F8-8E84-3575A0283E96}" type="datetime1">
              <a:rPr lang="en-US" smtClean="0"/>
              <a:pPr/>
              <a:t>7/20/2009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III-V Photocathodes, ERL09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as vacuum level E</a:t>
            </a:r>
            <a:r>
              <a:rPr lang="en-US" baseline="-25000" dirty="0" smtClean="0"/>
              <a:t>vac</a:t>
            </a:r>
            <a:r>
              <a:rPr lang="en-US" dirty="0" smtClean="0"/>
              <a:t> relative to </a:t>
            </a:r>
            <a:r>
              <a:rPr lang="en-US" smtClean="0"/>
              <a:t>the conduction band minimum</a:t>
            </a:r>
            <a:endParaRPr lang="en-US" dirty="0" smtClean="0"/>
          </a:p>
          <a:p>
            <a:r>
              <a:rPr lang="en-US" dirty="0" smtClean="0"/>
              <a:t>Negative affinity: the vacuum                                   level lies below the CBM                                               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very high QE possible</a:t>
            </a:r>
          </a:p>
          <a:p>
            <a:r>
              <a:rPr lang="en-US" dirty="0" smtClean="0"/>
              <a:t>NEA:</a:t>
            </a:r>
          </a:p>
          <a:p>
            <a:pPr lvl="1"/>
            <a:r>
              <a:rPr lang="en-US" dirty="0" smtClean="0"/>
              <a:t>1) band bending</a:t>
            </a:r>
          </a:p>
          <a:p>
            <a:pPr lvl="1"/>
            <a:r>
              <a:rPr lang="en-US" dirty="0" smtClean="0"/>
              <a:t>2) dipole layer</a:t>
            </a:r>
          </a:p>
        </p:txBody>
      </p:sp>
      <p:sp>
        <p:nvSpPr>
          <p:cNvPr id="22530" name="AutoShape 2" descr="https://www.spie.org/Images/Graphics/Newsroom/Imported/101/101_fi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209800"/>
            <a:ext cx="270537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p-doping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A5AA-651C-4FCB-A63F-DAB50D20071D}" type="datetime1">
              <a:rPr lang="en-US" smtClean="0"/>
              <a:pPr/>
              <a:t>7/20/2009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III-V Photocathodes, ERL09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Alperovich</a:t>
            </a:r>
            <a:r>
              <a:rPr lang="en-US" dirty="0" smtClean="0"/>
              <a:t> et al., Phys. Rev. B </a:t>
            </a:r>
            <a:r>
              <a:rPr lang="en-US" b="1" dirty="0" smtClean="0"/>
              <a:t>50</a:t>
            </a:r>
            <a:r>
              <a:rPr lang="en-US" dirty="0" smtClean="0"/>
              <a:t> (1994) 5480: </a:t>
            </a:r>
            <a:r>
              <a:rPr lang="en-US" smtClean="0"/>
              <a:t>clean p-doped </a:t>
            </a:r>
            <a:r>
              <a:rPr lang="en-US" dirty="0" err="1" smtClean="0"/>
              <a:t>GaAs</a:t>
            </a:r>
            <a:r>
              <a:rPr lang="en-US" dirty="0" smtClean="0"/>
              <a:t> has Fermi level unpinned and shows little band bending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600"/>
            <a:ext cx="726804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447800" y="877669"/>
            <a:ext cx="19223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~10</a:t>
            </a:r>
            <a:r>
              <a:rPr lang="en-US" sz="3200" baseline="30000" dirty="0" smtClean="0"/>
              <a:t>19</a:t>
            </a:r>
            <a:r>
              <a:rPr lang="en-US" sz="3200" dirty="0" smtClean="0"/>
              <a:t> cm</a:t>
            </a:r>
            <a:r>
              <a:rPr lang="en-US" sz="3200" baseline="30000" dirty="0" smtClean="0"/>
              <a:t>-3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NEA: Cs ~monolayer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6300-8D48-408F-BC20-D434E4FA970D}" type="datetime1">
              <a:rPr lang="en-US" smtClean="0"/>
              <a:pPr/>
              <a:t>7/20/2009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III-V Photocathodes, ERL09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6172200"/>
          </a:xfrm>
        </p:spPr>
        <p:txBody>
          <a:bodyPr/>
          <a:lstStyle/>
          <a:p>
            <a:r>
              <a:rPr lang="en-US" dirty="0" smtClean="0"/>
              <a:t>Cs was found to play a larger role for NEA instead: 1) band bending through donor surface states, and      2) dipole surface layer from polarized Cs </a:t>
            </a:r>
            <a:r>
              <a:rPr lang="en-US" dirty="0" err="1" smtClean="0"/>
              <a:t>adatoms</a:t>
            </a:r>
            <a:endParaRPr lang="en-US" dirty="0" smtClean="0"/>
          </a:p>
          <a:p>
            <a:pPr lvl="1"/>
            <a:r>
              <a:rPr lang="en-US" dirty="0" smtClean="0"/>
              <a:t>Cs-induced donor-like surface states contribute their electrons to the bulk</a:t>
            </a:r>
          </a:p>
          <a:p>
            <a:pPr lvl="1"/>
            <a:r>
              <a:rPr lang="en-US" dirty="0" smtClean="0"/>
              <a:t>Hole depleted region (negatively charged acceptors) lead to band bending region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3190690" y="4382869"/>
            <a:ext cx="3057710" cy="2322731"/>
            <a:chOff x="4790890" y="4001869"/>
            <a:chExt cx="3057710" cy="2322731"/>
          </a:xfrm>
        </p:grpSpPr>
        <p:sp>
          <p:nvSpPr>
            <p:cNvPr id="12" name="Rectangle 11"/>
            <p:cNvSpPr/>
            <p:nvPr/>
          </p:nvSpPr>
          <p:spPr>
            <a:xfrm>
              <a:off x="6695890" y="4154269"/>
              <a:ext cx="838200" cy="1447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90890" y="4154269"/>
              <a:ext cx="1981200" cy="1447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35602" y="4535269"/>
              <a:ext cx="15840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i="1" dirty="0" smtClean="0"/>
                <a:t>p</a:t>
              </a:r>
              <a:r>
                <a:rPr lang="en-US" sz="2000" dirty="0" smtClean="0"/>
                <a:t>-doped</a:t>
              </a:r>
            </a:p>
            <a:p>
              <a:pPr algn="ctr"/>
              <a:r>
                <a:rPr lang="en-US" sz="2000" dirty="0" smtClean="0"/>
                <a:t>bulk (neutral)</a:t>
              </a:r>
              <a:endParaRPr lang="en-US" sz="2000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848290" y="4001869"/>
              <a:ext cx="643354" cy="2322731"/>
              <a:chOff x="6900446" y="4114800"/>
              <a:chExt cx="643354" cy="1103531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6900446" y="4114800"/>
                <a:ext cx="33855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-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052846" y="4267200"/>
                <a:ext cx="33855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-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205246" y="4114800"/>
                <a:ext cx="33855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-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900446" y="4419600"/>
                <a:ext cx="33855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-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205246" y="4419600"/>
                <a:ext cx="33855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-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052846" y="4572000"/>
                <a:ext cx="33855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-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7534090" y="4116979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FF0000"/>
                  </a:solidFill>
                </a:rPr>
                <a:t>+</a:t>
              </a:r>
              <a:endParaRPr lang="en-US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34090" y="4357247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FF0000"/>
                  </a:solidFill>
                </a:rPr>
                <a:t>+</a:t>
              </a:r>
              <a:endParaRPr lang="en-US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534090" y="4585847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FF0000"/>
                  </a:solidFill>
                </a:rPr>
                <a:t>+</a:t>
              </a:r>
              <a:endParaRPr lang="en-US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534090" y="4802779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FF0000"/>
                  </a:solidFill>
                </a:rPr>
                <a:t>+</a:t>
              </a:r>
              <a:endParaRPr lang="en-US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534090" y="5031379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FF0000"/>
                  </a:solidFill>
                </a:rPr>
                <a:t>+</a:t>
              </a:r>
              <a:endParaRPr lang="en-US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34090" y="5271647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FF0000"/>
                  </a:solidFill>
                </a:rPr>
                <a:t>+</a:t>
              </a:r>
              <a:endParaRPr lang="en-US" sz="1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5638800" y="4953000"/>
            <a:ext cx="236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ionized Cs </a:t>
            </a:r>
            <a:endParaRPr lang="en-US" sz="20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800600" y="6246812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 flipV="1">
            <a:off x="5867401" y="62484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111321" y="6019800"/>
            <a:ext cx="832279" cy="51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2000" dirty="0" smtClean="0"/>
              <a:t>bb region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RPP">
  <a:themeElements>
    <a:clrScheme name="LRP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RP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RP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P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P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P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P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P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P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C:\DOCUME~1\Owner\LOCALS~1\Temp\LRPP.pot</Template>
  <TotalTime>4785</TotalTime>
  <Words>1072</Words>
  <Application>Microsoft Office PowerPoint</Application>
  <PresentationFormat>On-screen Show (4:3)</PresentationFormat>
  <Paragraphs>229</Paragraphs>
  <Slides>25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LRPP</vt:lpstr>
      <vt:lpstr>Blank Presentation</vt:lpstr>
      <vt:lpstr>Equation</vt:lpstr>
      <vt:lpstr>Ivan Bazarov</vt:lpstr>
      <vt:lpstr>Contents</vt:lpstr>
      <vt:lpstr>Why are we interested?</vt:lpstr>
      <vt:lpstr>Energy recovery linac</vt:lpstr>
      <vt:lpstr>Cathode figures of merit</vt:lpstr>
      <vt:lpstr>Figures of merit (contd.)</vt:lpstr>
      <vt:lpstr>Negative electron affinity</vt:lpstr>
      <vt:lpstr>Strong p-doping</vt:lpstr>
      <vt:lpstr>NEA: Cs ~monolayer</vt:lpstr>
      <vt:lpstr>NEA: ~Cs monolayer (contd.)</vt:lpstr>
      <vt:lpstr>Spicer’s magic window</vt:lpstr>
      <vt:lpstr>Electron transport processes</vt:lpstr>
      <vt:lpstr>Energy vs. momentum</vt:lpstr>
      <vt:lpstr>Role of fluorine/oxygen</vt:lpstr>
      <vt:lpstr>GaAs: Optimal Cs coverage</vt:lpstr>
      <vt:lpstr>Lifetime matters</vt:lpstr>
      <vt:lpstr>14 mA</vt:lpstr>
      <vt:lpstr>Study cases</vt:lpstr>
      <vt:lpstr>Diffusion model</vt:lpstr>
      <vt:lpstr>GaAs absorption</vt:lpstr>
      <vt:lpstr>Prompt emitters</vt:lpstr>
      <vt:lpstr>Diffusion tail</vt:lpstr>
      <vt:lpstr>Transverse energy distributions</vt:lpstr>
      <vt:lpstr>Summary</vt:lpstr>
      <vt:lpstr>Acknowledgements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Cornell LEPP Template</dc:title>
  <dc:creator>sib</dc:creator>
  <cp:lastModifiedBy>IB</cp:lastModifiedBy>
  <cp:revision>591</cp:revision>
  <cp:lastPrinted>2006-05-18T12:15:03Z</cp:lastPrinted>
  <dcterms:created xsi:type="dcterms:W3CDTF">2007-01-06T18:51:42Z</dcterms:created>
  <dcterms:modified xsi:type="dcterms:W3CDTF">2009-07-20T11:44:29Z</dcterms:modified>
</cp:coreProperties>
</file>